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65760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A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242" autoAdjust="0"/>
  </p:normalViewPr>
  <p:slideViewPr>
    <p:cSldViewPr snapToGrid="0">
      <p:cViewPr>
        <p:scale>
          <a:sx n="67" d="100"/>
          <a:sy n="67" d="100"/>
        </p:scale>
        <p:origin x="-4312" y="-8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enovo\Downloads\Questionnaire%20on%20Student%20Retention%20(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HEI (A)</a:t>
            </a:r>
          </a:p>
          <a:p>
            <a:pPr>
              <a:defRPr/>
            </a:pPr>
            <a:r>
              <a:rPr lang="en-US"/>
              <a:t>Institutional Influence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Sheet5!$B$1</c:f>
              <c:strCache>
                <c:ptCount val="1"/>
                <c:pt idx="0">
                  <c:v>SA</c:v>
                </c:pt>
              </c:strCache>
            </c:strRef>
          </c:tx>
          <c:spPr>
            <a:solidFill>
              <a:schemeClr val="accent1"/>
            </a:solidFill>
            <a:ln>
              <a:noFill/>
            </a:ln>
            <a:effectLst/>
            <a:sp3d/>
          </c:spPr>
          <c:invertIfNegative val="0"/>
          <c:val>
            <c:numRef>
              <c:f>Sheet5!$B$2:$B$12</c:f>
              <c:numCache>
                <c:formatCode>General</c:formatCode>
                <c:ptCount val="11"/>
                <c:pt idx="0">
                  <c:v>10</c:v>
                </c:pt>
                <c:pt idx="1">
                  <c:v>13</c:v>
                </c:pt>
                <c:pt idx="2">
                  <c:v>26</c:v>
                </c:pt>
                <c:pt idx="3">
                  <c:v>9</c:v>
                </c:pt>
                <c:pt idx="4">
                  <c:v>24</c:v>
                </c:pt>
                <c:pt idx="5">
                  <c:v>2</c:v>
                </c:pt>
                <c:pt idx="6">
                  <c:v>14</c:v>
                </c:pt>
                <c:pt idx="7">
                  <c:v>19</c:v>
                </c:pt>
                <c:pt idx="8">
                  <c:v>13</c:v>
                </c:pt>
                <c:pt idx="9">
                  <c:v>12</c:v>
                </c:pt>
                <c:pt idx="10">
                  <c:v>10</c:v>
                </c:pt>
              </c:numCache>
            </c:numRef>
          </c:val>
          <c:extLst>
            <c:ext xmlns:c16="http://schemas.microsoft.com/office/drawing/2014/chart" uri="{C3380CC4-5D6E-409C-BE32-E72D297353CC}">
              <c16:uniqueId val="{00000000-D18D-4FC0-8229-135E75423484}"/>
            </c:ext>
          </c:extLst>
        </c:ser>
        <c:ser>
          <c:idx val="1"/>
          <c:order val="1"/>
          <c:tx>
            <c:strRef>
              <c:f>Sheet5!$C$1</c:f>
              <c:strCache>
                <c:ptCount val="1"/>
                <c:pt idx="0">
                  <c:v>A</c:v>
                </c:pt>
              </c:strCache>
            </c:strRef>
          </c:tx>
          <c:spPr>
            <a:solidFill>
              <a:schemeClr val="accent2"/>
            </a:solidFill>
            <a:ln>
              <a:noFill/>
            </a:ln>
            <a:effectLst/>
            <a:sp3d/>
          </c:spPr>
          <c:invertIfNegative val="0"/>
          <c:val>
            <c:numRef>
              <c:f>Sheet5!$C$2:$C$12</c:f>
              <c:numCache>
                <c:formatCode>General</c:formatCode>
                <c:ptCount val="11"/>
                <c:pt idx="0">
                  <c:v>23</c:v>
                </c:pt>
                <c:pt idx="1">
                  <c:v>23</c:v>
                </c:pt>
                <c:pt idx="2">
                  <c:v>9</c:v>
                </c:pt>
                <c:pt idx="3">
                  <c:v>28</c:v>
                </c:pt>
                <c:pt idx="4">
                  <c:v>13</c:v>
                </c:pt>
                <c:pt idx="5">
                  <c:v>15</c:v>
                </c:pt>
                <c:pt idx="6">
                  <c:v>22</c:v>
                </c:pt>
                <c:pt idx="7">
                  <c:v>20</c:v>
                </c:pt>
                <c:pt idx="8">
                  <c:v>16</c:v>
                </c:pt>
                <c:pt idx="9">
                  <c:v>16</c:v>
                </c:pt>
                <c:pt idx="10">
                  <c:v>17</c:v>
                </c:pt>
              </c:numCache>
            </c:numRef>
          </c:val>
          <c:extLst>
            <c:ext xmlns:c16="http://schemas.microsoft.com/office/drawing/2014/chart" uri="{C3380CC4-5D6E-409C-BE32-E72D297353CC}">
              <c16:uniqueId val="{00000001-D18D-4FC0-8229-135E75423484}"/>
            </c:ext>
          </c:extLst>
        </c:ser>
        <c:ser>
          <c:idx val="2"/>
          <c:order val="2"/>
          <c:tx>
            <c:strRef>
              <c:f>Sheet5!$D$1</c:f>
              <c:strCache>
                <c:ptCount val="1"/>
                <c:pt idx="0">
                  <c:v>D</c:v>
                </c:pt>
              </c:strCache>
            </c:strRef>
          </c:tx>
          <c:spPr>
            <a:solidFill>
              <a:schemeClr val="accent3"/>
            </a:solidFill>
            <a:ln>
              <a:noFill/>
            </a:ln>
            <a:effectLst/>
            <a:sp3d/>
          </c:spPr>
          <c:invertIfNegative val="0"/>
          <c:val>
            <c:numRef>
              <c:f>Sheet5!$D$2:$D$12</c:f>
              <c:numCache>
                <c:formatCode>General</c:formatCode>
                <c:ptCount val="11"/>
                <c:pt idx="0">
                  <c:v>3</c:v>
                </c:pt>
                <c:pt idx="1">
                  <c:v>1</c:v>
                </c:pt>
                <c:pt idx="2">
                  <c:v>6</c:v>
                </c:pt>
                <c:pt idx="3">
                  <c:v>2</c:v>
                </c:pt>
                <c:pt idx="4">
                  <c:v>4</c:v>
                </c:pt>
                <c:pt idx="5">
                  <c:v>5</c:v>
                </c:pt>
                <c:pt idx="6">
                  <c:v>5</c:v>
                </c:pt>
                <c:pt idx="7">
                  <c:v>0</c:v>
                </c:pt>
                <c:pt idx="8">
                  <c:v>10</c:v>
                </c:pt>
                <c:pt idx="9">
                  <c:v>14</c:v>
                </c:pt>
                <c:pt idx="10">
                  <c:v>8</c:v>
                </c:pt>
              </c:numCache>
            </c:numRef>
          </c:val>
          <c:extLst>
            <c:ext xmlns:c16="http://schemas.microsoft.com/office/drawing/2014/chart" uri="{C3380CC4-5D6E-409C-BE32-E72D297353CC}">
              <c16:uniqueId val="{00000002-D18D-4FC0-8229-135E75423484}"/>
            </c:ext>
          </c:extLst>
        </c:ser>
        <c:ser>
          <c:idx val="3"/>
          <c:order val="3"/>
          <c:tx>
            <c:strRef>
              <c:f>Sheet5!$E$1</c:f>
              <c:strCache>
                <c:ptCount val="1"/>
                <c:pt idx="0">
                  <c:v>SD</c:v>
                </c:pt>
              </c:strCache>
            </c:strRef>
          </c:tx>
          <c:spPr>
            <a:solidFill>
              <a:schemeClr val="accent4"/>
            </a:solidFill>
            <a:ln>
              <a:noFill/>
            </a:ln>
            <a:effectLst/>
            <a:sp3d/>
          </c:spPr>
          <c:invertIfNegative val="0"/>
          <c:val>
            <c:numRef>
              <c:f>Sheet5!$E$2:$E$12</c:f>
              <c:numCache>
                <c:formatCode>General</c:formatCode>
                <c:ptCount val="11"/>
                <c:pt idx="0">
                  <c:v>6</c:v>
                </c:pt>
                <c:pt idx="1">
                  <c:v>6</c:v>
                </c:pt>
                <c:pt idx="2">
                  <c:v>1</c:v>
                </c:pt>
                <c:pt idx="3">
                  <c:v>3</c:v>
                </c:pt>
                <c:pt idx="4">
                  <c:v>1</c:v>
                </c:pt>
                <c:pt idx="5">
                  <c:v>20</c:v>
                </c:pt>
                <c:pt idx="6">
                  <c:v>1</c:v>
                </c:pt>
                <c:pt idx="7">
                  <c:v>3</c:v>
                </c:pt>
                <c:pt idx="8">
                  <c:v>3</c:v>
                </c:pt>
                <c:pt idx="9">
                  <c:v>0</c:v>
                </c:pt>
                <c:pt idx="10">
                  <c:v>7</c:v>
                </c:pt>
              </c:numCache>
            </c:numRef>
          </c:val>
          <c:extLst>
            <c:ext xmlns:c16="http://schemas.microsoft.com/office/drawing/2014/chart" uri="{C3380CC4-5D6E-409C-BE32-E72D297353CC}">
              <c16:uniqueId val="{00000003-D18D-4FC0-8229-135E75423484}"/>
            </c:ext>
          </c:extLst>
        </c:ser>
        <c:dLbls>
          <c:showLegendKey val="0"/>
          <c:showVal val="0"/>
          <c:showCatName val="0"/>
          <c:showSerName val="0"/>
          <c:showPercent val="0"/>
          <c:showBubbleSize val="0"/>
        </c:dLbls>
        <c:gapWidth val="150"/>
        <c:shape val="box"/>
        <c:axId val="1285224448"/>
        <c:axId val="1285225408"/>
        <c:axId val="0"/>
      </c:bar3DChart>
      <c:catAx>
        <c:axId val="1285224448"/>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5225408"/>
        <c:crosses val="autoZero"/>
        <c:auto val="1"/>
        <c:lblAlgn val="ctr"/>
        <c:lblOffset val="100"/>
        <c:noMultiLvlLbl val="0"/>
      </c:catAx>
      <c:valAx>
        <c:axId val="1285225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i="1" kern="1200" dirty="0">
                    <a:solidFill>
                      <a:srgbClr val="FF0000"/>
                    </a:solidFill>
                    <a:effectLst/>
                  </a:rPr>
                  <a:t>F</a:t>
                </a:r>
                <a:r>
                  <a:rPr lang="en-US" sz="1000" kern="1200" dirty="0">
                    <a:solidFill>
                      <a:srgbClr val="FF0000"/>
                    </a:solidFill>
                    <a:effectLst/>
                  </a:rPr>
                  <a:t> (5.463) = 5.73, </a:t>
                </a:r>
              </a:p>
              <a:p>
                <a:pPr>
                  <a:defRPr/>
                </a:pPr>
                <a:r>
                  <a:rPr lang="en-US" sz="1000" kern="1200" dirty="0">
                    <a:solidFill>
                      <a:srgbClr val="FF0000"/>
                    </a:solidFill>
                    <a:effectLst/>
                  </a:rPr>
                  <a:t>p &lt; .025</a:t>
                </a:r>
                <a:r>
                  <a:rPr lang="en-US" sz="1000" kern="1200" baseline="30000" dirty="0">
                    <a:solidFill>
                      <a:srgbClr val="FF0000"/>
                    </a:solidFill>
                    <a:effectLst/>
                  </a:rPr>
                  <a:t>b</a:t>
                </a:r>
                <a:endParaRPr lang="en-US" dirty="0">
                  <a:solidFill>
                    <a:srgbClr val="FF0000"/>
                  </a:solidFill>
                </a:endParaRPr>
              </a:p>
              <a:p>
                <a:pPr>
                  <a:defRPr/>
                </a:pPr>
                <a:endParaRPr lang="en-US"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5224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HEI (B)</a:t>
            </a:r>
          </a:p>
          <a:p>
            <a:pPr>
              <a:defRPr/>
            </a:pPr>
            <a:r>
              <a:rPr lang="en-US"/>
              <a:t>Institutional Influence</a:t>
            </a:r>
          </a:p>
        </c:rich>
      </c:tx>
      <c:layout>
        <c:manualLayout>
          <c:xMode val="edge"/>
          <c:yMode val="edge"/>
          <c:x val="0.62954855643044605"/>
          <c:y val="1.388888888888888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Sheet5!$A$22</c:f>
              <c:strCache>
                <c:ptCount val="1"/>
                <c:pt idx="0">
                  <c:v>SA</c:v>
                </c:pt>
              </c:strCache>
            </c:strRef>
          </c:tx>
          <c:spPr>
            <a:solidFill>
              <a:schemeClr val="accent1"/>
            </a:solidFill>
            <a:ln>
              <a:noFill/>
            </a:ln>
            <a:effectLst/>
            <a:sp3d/>
          </c:spPr>
          <c:invertIfNegative val="0"/>
          <c:val>
            <c:numRef>
              <c:f>Sheet5!$A$23:$A$32</c:f>
              <c:numCache>
                <c:formatCode>General</c:formatCode>
                <c:ptCount val="10"/>
                <c:pt idx="0">
                  <c:v>24</c:v>
                </c:pt>
                <c:pt idx="1">
                  <c:v>21</c:v>
                </c:pt>
                <c:pt idx="2">
                  <c:v>23</c:v>
                </c:pt>
                <c:pt idx="3">
                  <c:v>8</c:v>
                </c:pt>
                <c:pt idx="4">
                  <c:v>28</c:v>
                </c:pt>
                <c:pt idx="5">
                  <c:v>25</c:v>
                </c:pt>
                <c:pt idx="6">
                  <c:v>21</c:v>
                </c:pt>
                <c:pt idx="7">
                  <c:v>20</c:v>
                </c:pt>
                <c:pt idx="8">
                  <c:v>22</c:v>
                </c:pt>
                <c:pt idx="9">
                  <c:v>15</c:v>
                </c:pt>
              </c:numCache>
            </c:numRef>
          </c:val>
          <c:extLst>
            <c:ext xmlns:c16="http://schemas.microsoft.com/office/drawing/2014/chart" uri="{C3380CC4-5D6E-409C-BE32-E72D297353CC}">
              <c16:uniqueId val="{00000000-B755-404E-AABB-137EA9A31E72}"/>
            </c:ext>
          </c:extLst>
        </c:ser>
        <c:ser>
          <c:idx val="1"/>
          <c:order val="1"/>
          <c:tx>
            <c:strRef>
              <c:f>Sheet5!$B$22</c:f>
              <c:strCache>
                <c:ptCount val="1"/>
                <c:pt idx="0">
                  <c:v>A</c:v>
                </c:pt>
              </c:strCache>
            </c:strRef>
          </c:tx>
          <c:spPr>
            <a:solidFill>
              <a:schemeClr val="accent2"/>
            </a:solidFill>
            <a:ln>
              <a:noFill/>
            </a:ln>
            <a:effectLst/>
            <a:sp3d/>
          </c:spPr>
          <c:invertIfNegative val="0"/>
          <c:val>
            <c:numRef>
              <c:f>Sheet5!$B$23:$B$32</c:f>
              <c:numCache>
                <c:formatCode>General</c:formatCode>
                <c:ptCount val="10"/>
                <c:pt idx="0">
                  <c:v>21</c:v>
                </c:pt>
                <c:pt idx="1">
                  <c:v>27</c:v>
                </c:pt>
                <c:pt idx="2">
                  <c:v>20</c:v>
                </c:pt>
                <c:pt idx="3">
                  <c:v>19</c:v>
                </c:pt>
                <c:pt idx="4">
                  <c:v>20</c:v>
                </c:pt>
                <c:pt idx="5">
                  <c:v>20</c:v>
                </c:pt>
                <c:pt idx="6">
                  <c:v>21</c:v>
                </c:pt>
                <c:pt idx="7">
                  <c:v>24</c:v>
                </c:pt>
                <c:pt idx="8">
                  <c:v>23</c:v>
                </c:pt>
                <c:pt idx="9">
                  <c:v>30</c:v>
                </c:pt>
              </c:numCache>
            </c:numRef>
          </c:val>
          <c:extLst>
            <c:ext xmlns:c16="http://schemas.microsoft.com/office/drawing/2014/chart" uri="{C3380CC4-5D6E-409C-BE32-E72D297353CC}">
              <c16:uniqueId val="{00000001-B755-404E-AABB-137EA9A31E72}"/>
            </c:ext>
          </c:extLst>
        </c:ser>
        <c:ser>
          <c:idx val="2"/>
          <c:order val="2"/>
          <c:tx>
            <c:strRef>
              <c:f>Sheet5!$C$22</c:f>
              <c:strCache>
                <c:ptCount val="1"/>
                <c:pt idx="0">
                  <c:v>D</c:v>
                </c:pt>
              </c:strCache>
            </c:strRef>
          </c:tx>
          <c:spPr>
            <a:solidFill>
              <a:schemeClr val="accent3"/>
            </a:solidFill>
            <a:ln>
              <a:noFill/>
            </a:ln>
            <a:effectLst/>
            <a:sp3d/>
          </c:spPr>
          <c:invertIfNegative val="0"/>
          <c:val>
            <c:numRef>
              <c:f>Sheet5!$C$23:$C$32</c:f>
              <c:numCache>
                <c:formatCode>General</c:formatCode>
                <c:ptCount val="10"/>
                <c:pt idx="0">
                  <c:v>3</c:v>
                </c:pt>
                <c:pt idx="2">
                  <c:v>5</c:v>
                </c:pt>
                <c:pt idx="3">
                  <c:v>18</c:v>
                </c:pt>
                <c:pt idx="5">
                  <c:v>3</c:v>
                </c:pt>
                <c:pt idx="6">
                  <c:v>6</c:v>
                </c:pt>
                <c:pt idx="7">
                  <c:v>4</c:v>
                </c:pt>
                <c:pt idx="8">
                  <c:v>3</c:v>
                </c:pt>
                <c:pt idx="9">
                  <c:v>3</c:v>
                </c:pt>
              </c:numCache>
            </c:numRef>
          </c:val>
          <c:extLst>
            <c:ext xmlns:c16="http://schemas.microsoft.com/office/drawing/2014/chart" uri="{C3380CC4-5D6E-409C-BE32-E72D297353CC}">
              <c16:uniqueId val="{00000002-B755-404E-AABB-137EA9A31E72}"/>
            </c:ext>
          </c:extLst>
        </c:ser>
        <c:ser>
          <c:idx val="3"/>
          <c:order val="3"/>
          <c:tx>
            <c:strRef>
              <c:f>Sheet5!$D$22</c:f>
              <c:strCache>
                <c:ptCount val="1"/>
                <c:pt idx="0">
                  <c:v>SD</c:v>
                </c:pt>
              </c:strCache>
            </c:strRef>
          </c:tx>
          <c:spPr>
            <a:solidFill>
              <a:schemeClr val="accent4"/>
            </a:solidFill>
            <a:ln>
              <a:noFill/>
            </a:ln>
            <a:effectLst/>
            <a:sp3d/>
          </c:spPr>
          <c:invertIfNegative val="0"/>
          <c:val>
            <c:numRef>
              <c:f>Sheet5!$D$23:$D$32</c:f>
              <c:numCache>
                <c:formatCode>General</c:formatCode>
                <c:ptCount val="10"/>
                <c:pt idx="3">
                  <c:v>3</c:v>
                </c:pt>
              </c:numCache>
            </c:numRef>
          </c:val>
          <c:extLst>
            <c:ext xmlns:c16="http://schemas.microsoft.com/office/drawing/2014/chart" uri="{C3380CC4-5D6E-409C-BE32-E72D297353CC}">
              <c16:uniqueId val="{00000003-B755-404E-AABB-137EA9A31E72}"/>
            </c:ext>
          </c:extLst>
        </c:ser>
        <c:dLbls>
          <c:showLegendKey val="0"/>
          <c:showVal val="0"/>
          <c:showCatName val="0"/>
          <c:showSerName val="0"/>
          <c:showPercent val="0"/>
          <c:showBubbleSize val="0"/>
        </c:dLbls>
        <c:gapWidth val="150"/>
        <c:shape val="box"/>
        <c:axId val="1142353520"/>
        <c:axId val="1142356400"/>
        <c:axId val="0"/>
      </c:bar3DChart>
      <c:catAx>
        <c:axId val="1142353520"/>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2356400"/>
        <c:crosses val="autoZero"/>
        <c:auto val="1"/>
        <c:lblAlgn val="ctr"/>
        <c:lblOffset val="100"/>
        <c:noMultiLvlLbl val="0"/>
      </c:catAx>
      <c:valAx>
        <c:axId val="11423564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sz="1000" i="1" kern="1200" dirty="0">
                    <a:solidFill>
                      <a:srgbClr val="FF0000"/>
                    </a:solidFill>
                    <a:effectLst/>
                  </a:rPr>
                  <a:t>F</a:t>
                </a:r>
                <a:r>
                  <a:rPr lang="en-US" sz="1000" kern="1200" dirty="0">
                    <a:solidFill>
                      <a:srgbClr val="FF0000"/>
                    </a:solidFill>
                    <a:effectLst/>
                  </a:rPr>
                  <a:t> (15.130) = 11.244, p &lt; .000</a:t>
                </a:r>
                <a:r>
                  <a:rPr lang="en-US" sz="1000" kern="1200" baseline="30000" dirty="0">
                    <a:solidFill>
                      <a:srgbClr val="FF0000"/>
                    </a:solidFill>
                    <a:effectLst/>
                  </a:rPr>
                  <a:t>b</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2353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HEI (C)</a:t>
            </a:r>
          </a:p>
          <a:p>
            <a:pPr>
              <a:defRPr/>
            </a:pPr>
            <a:r>
              <a:rPr lang="en-US"/>
              <a:t>Institutional Influence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Sheet5!$A$42</c:f>
              <c:strCache>
                <c:ptCount val="1"/>
                <c:pt idx="0">
                  <c:v>SA</c:v>
                </c:pt>
              </c:strCache>
            </c:strRef>
          </c:tx>
          <c:spPr>
            <a:solidFill>
              <a:schemeClr val="accent1"/>
            </a:solidFill>
            <a:ln>
              <a:noFill/>
            </a:ln>
            <a:effectLst/>
            <a:sp3d/>
          </c:spPr>
          <c:invertIfNegative val="0"/>
          <c:val>
            <c:numRef>
              <c:f>Sheet5!$A$43:$A$52</c:f>
              <c:numCache>
                <c:formatCode>General</c:formatCode>
                <c:ptCount val="10"/>
                <c:pt idx="0">
                  <c:v>24</c:v>
                </c:pt>
                <c:pt idx="1">
                  <c:v>21</c:v>
                </c:pt>
                <c:pt idx="2">
                  <c:v>23</c:v>
                </c:pt>
                <c:pt idx="3">
                  <c:v>8</c:v>
                </c:pt>
                <c:pt idx="4">
                  <c:v>28</c:v>
                </c:pt>
                <c:pt idx="5">
                  <c:v>25</c:v>
                </c:pt>
                <c:pt idx="6">
                  <c:v>21</c:v>
                </c:pt>
                <c:pt idx="7">
                  <c:v>20</c:v>
                </c:pt>
                <c:pt idx="8">
                  <c:v>22</c:v>
                </c:pt>
                <c:pt idx="9">
                  <c:v>15</c:v>
                </c:pt>
              </c:numCache>
            </c:numRef>
          </c:val>
          <c:extLst>
            <c:ext xmlns:c16="http://schemas.microsoft.com/office/drawing/2014/chart" uri="{C3380CC4-5D6E-409C-BE32-E72D297353CC}">
              <c16:uniqueId val="{00000000-7742-44C1-947B-685D3EFA9ED6}"/>
            </c:ext>
          </c:extLst>
        </c:ser>
        <c:ser>
          <c:idx val="1"/>
          <c:order val="1"/>
          <c:tx>
            <c:strRef>
              <c:f>Sheet5!$B$42</c:f>
              <c:strCache>
                <c:ptCount val="1"/>
                <c:pt idx="0">
                  <c:v>A</c:v>
                </c:pt>
              </c:strCache>
            </c:strRef>
          </c:tx>
          <c:spPr>
            <a:solidFill>
              <a:schemeClr val="accent2"/>
            </a:solidFill>
            <a:ln>
              <a:noFill/>
            </a:ln>
            <a:effectLst/>
            <a:sp3d/>
          </c:spPr>
          <c:invertIfNegative val="0"/>
          <c:val>
            <c:numRef>
              <c:f>Sheet5!$B$43:$B$52</c:f>
              <c:numCache>
                <c:formatCode>General</c:formatCode>
                <c:ptCount val="10"/>
                <c:pt idx="0">
                  <c:v>23</c:v>
                </c:pt>
                <c:pt idx="1">
                  <c:v>23</c:v>
                </c:pt>
                <c:pt idx="2">
                  <c:v>9</c:v>
                </c:pt>
                <c:pt idx="3">
                  <c:v>28</c:v>
                </c:pt>
                <c:pt idx="4">
                  <c:v>13</c:v>
                </c:pt>
                <c:pt idx="5">
                  <c:v>15</c:v>
                </c:pt>
                <c:pt idx="6">
                  <c:v>22</c:v>
                </c:pt>
                <c:pt idx="7">
                  <c:v>20</c:v>
                </c:pt>
                <c:pt idx="8">
                  <c:v>16</c:v>
                </c:pt>
                <c:pt idx="9">
                  <c:v>16</c:v>
                </c:pt>
              </c:numCache>
            </c:numRef>
          </c:val>
          <c:extLst>
            <c:ext xmlns:c16="http://schemas.microsoft.com/office/drawing/2014/chart" uri="{C3380CC4-5D6E-409C-BE32-E72D297353CC}">
              <c16:uniqueId val="{00000001-7742-44C1-947B-685D3EFA9ED6}"/>
            </c:ext>
          </c:extLst>
        </c:ser>
        <c:ser>
          <c:idx val="2"/>
          <c:order val="2"/>
          <c:tx>
            <c:strRef>
              <c:f>Sheet5!$C$42</c:f>
              <c:strCache>
                <c:ptCount val="1"/>
                <c:pt idx="0">
                  <c:v>D</c:v>
                </c:pt>
              </c:strCache>
            </c:strRef>
          </c:tx>
          <c:spPr>
            <a:solidFill>
              <a:schemeClr val="accent3"/>
            </a:solidFill>
            <a:ln>
              <a:noFill/>
            </a:ln>
            <a:effectLst/>
            <a:sp3d/>
          </c:spPr>
          <c:invertIfNegative val="0"/>
          <c:val>
            <c:numRef>
              <c:f>Sheet5!$C$43:$C$52</c:f>
              <c:numCache>
                <c:formatCode>General</c:formatCode>
                <c:ptCount val="10"/>
                <c:pt idx="0">
                  <c:v>3</c:v>
                </c:pt>
                <c:pt idx="2">
                  <c:v>5</c:v>
                </c:pt>
                <c:pt idx="3">
                  <c:v>18</c:v>
                </c:pt>
                <c:pt idx="5">
                  <c:v>3</c:v>
                </c:pt>
                <c:pt idx="6">
                  <c:v>6</c:v>
                </c:pt>
                <c:pt idx="7">
                  <c:v>4</c:v>
                </c:pt>
                <c:pt idx="8">
                  <c:v>3</c:v>
                </c:pt>
                <c:pt idx="9">
                  <c:v>3</c:v>
                </c:pt>
              </c:numCache>
            </c:numRef>
          </c:val>
          <c:extLst>
            <c:ext xmlns:c16="http://schemas.microsoft.com/office/drawing/2014/chart" uri="{C3380CC4-5D6E-409C-BE32-E72D297353CC}">
              <c16:uniqueId val="{00000002-7742-44C1-947B-685D3EFA9ED6}"/>
            </c:ext>
          </c:extLst>
        </c:ser>
        <c:ser>
          <c:idx val="3"/>
          <c:order val="3"/>
          <c:tx>
            <c:strRef>
              <c:f>Sheet5!$D$42</c:f>
              <c:strCache>
                <c:ptCount val="1"/>
                <c:pt idx="0">
                  <c:v>SD</c:v>
                </c:pt>
              </c:strCache>
            </c:strRef>
          </c:tx>
          <c:spPr>
            <a:solidFill>
              <a:schemeClr val="accent4"/>
            </a:solidFill>
            <a:ln>
              <a:noFill/>
            </a:ln>
            <a:effectLst/>
            <a:sp3d/>
          </c:spPr>
          <c:invertIfNegative val="0"/>
          <c:val>
            <c:numRef>
              <c:f>Sheet5!$D$43:$D$52</c:f>
              <c:numCache>
                <c:formatCode>General</c:formatCode>
                <c:ptCount val="10"/>
                <c:pt idx="3">
                  <c:v>3</c:v>
                </c:pt>
              </c:numCache>
            </c:numRef>
          </c:val>
          <c:extLst>
            <c:ext xmlns:c16="http://schemas.microsoft.com/office/drawing/2014/chart" uri="{C3380CC4-5D6E-409C-BE32-E72D297353CC}">
              <c16:uniqueId val="{00000003-7742-44C1-947B-685D3EFA9ED6}"/>
            </c:ext>
          </c:extLst>
        </c:ser>
        <c:dLbls>
          <c:showLegendKey val="0"/>
          <c:showVal val="0"/>
          <c:showCatName val="0"/>
          <c:showSerName val="0"/>
          <c:showPercent val="0"/>
          <c:showBubbleSize val="0"/>
        </c:dLbls>
        <c:gapWidth val="150"/>
        <c:shape val="box"/>
        <c:axId val="1285219168"/>
        <c:axId val="1285238848"/>
        <c:axId val="0"/>
      </c:bar3DChart>
      <c:catAx>
        <c:axId val="1285219168"/>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5238848"/>
        <c:crosses val="autoZero"/>
        <c:auto val="1"/>
        <c:lblAlgn val="ctr"/>
        <c:lblOffset val="100"/>
        <c:noMultiLvlLbl val="0"/>
      </c:catAx>
      <c:valAx>
        <c:axId val="1285238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dirty="0"/>
                  <a:t> </a:t>
                </a:r>
                <a:r>
                  <a:rPr lang="en-US" sz="1000" i="1" kern="1200" dirty="0">
                    <a:solidFill>
                      <a:srgbClr val="FF0000"/>
                    </a:solidFill>
                    <a:effectLst/>
                  </a:rPr>
                  <a:t>F</a:t>
                </a:r>
                <a:r>
                  <a:rPr lang="en-US" sz="1000" kern="1200" dirty="0">
                    <a:solidFill>
                      <a:srgbClr val="FF0000"/>
                    </a:solidFill>
                    <a:effectLst/>
                  </a:rPr>
                  <a:t> (15.130) = 11.244, p &lt; .000</a:t>
                </a:r>
                <a:r>
                  <a:rPr lang="en-US" sz="1000" kern="1200" baseline="30000" dirty="0">
                    <a:solidFill>
                      <a:srgbClr val="FF0000"/>
                    </a:solidFill>
                    <a:effectLst/>
                  </a:rPr>
                  <a:t>b</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layout>
            <c:manualLayout>
              <c:xMode val="edge"/>
              <c:yMode val="edge"/>
              <c:x val="6.6057505664465818E-2"/>
              <c:y val="0.37754738990959463"/>
            </c:manualLayout>
          </c:layout>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5219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HEI (A)</a:t>
            </a:r>
          </a:p>
          <a:p>
            <a:pPr>
              <a:defRPr/>
            </a:pPr>
            <a:r>
              <a:rPr lang="en-US"/>
              <a:t>Financial</a:t>
            </a:r>
            <a:r>
              <a:rPr lang="en-US" baseline="0"/>
              <a:t> </a:t>
            </a:r>
            <a:r>
              <a:rPr lang="en-US"/>
              <a:t> Influence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Sheet5!$B$65</c:f>
              <c:strCache>
                <c:ptCount val="1"/>
                <c:pt idx="0">
                  <c:v>SA</c:v>
                </c:pt>
              </c:strCache>
            </c:strRef>
          </c:tx>
          <c:spPr>
            <a:solidFill>
              <a:schemeClr val="accent1"/>
            </a:solidFill>
            <a:ln>
              <a:noFill/>
            </a:ln>
            <a:effectLst/>
          </c:spPr>
          <c:invertIfNegative val="0"/>
          <c:val>
            <c:numRef>
              <c:f>Sheet5!$B$66:$B$72</c:f>
              <c:numCache>
                <c:formatCode>General</c:formatCode>
                <c:ptCount val="7"/>
                <c:pt idx="0">
                  <c:v>10</c:v>
                </c:pt>
                <c:pt idx="1">
                  <c:v>17</c:v>
                </c:pt>
                <c:pt idx="2">
                  <c:v>14</c:v>
                </c:pt>
                <c:pt idx="3">
                  <c:v>6</c:v>
                </c:pt>
                <c:pt idx="4">
                  <c:v>14</c:v>
                </c:pt>
                <c:pt idx="5">
                  <c:v>28</c:v>
                </c:pt>
                <c:pt idx="6">
                  <c:v>22</c:v>
                </c:pt>
              </c:numCache>
            </c:numRef>
          </c:val>
          <c:extLst>
            <c:ext xmlns:c16="http://schemas.microsoft.com/office/drawing/2014/chart" uri="{C3380CC4-5D6E-409C-BE32-E72D297353CC}">
              <c16:uniqueId val="{00000000-69E3-401B-B5C1-3BCD46E0B3C7}"/>
            </c:ext>
          </c:extLst>
        </c:ser>
        <c:ser>
          <c:idx val="1"/>
          <c:order val="1"/>
          <c:tx>
            <c:strRef>
              <c:f>Sheet5!$C$65</c:f>
              <c:strCache>
                <c:ptCount val="1"/>
                <c:pt idx="0">
                  <c:v>A</c:v>
                </c:pt>
              </c:strCache>
            </c:strRef>
          </c:tx>
          <c:spPr>
            <a:solidFill>
              <a:schemeClr val="accent2"/>
            </a:solidFill>
            <a:ln>
              <a:noFill/>
            </a:ln>
            <a:effectLst/>
          </c:spPr>
          <c:invertIfNegative val="0"/>
          <c:val>
            <c:numRef>
              <c:f>Sheet5!$C$66:$C$72</c:f>
              <c:numCache>
                <c:formatCode>General</c:formatCode>
                <c:ptCount val="7"/>
                <c:pt idx="0">
                  <c:v>17</c:v>
                </c:pt>
                <c:pt idx="1">
                  <c:v>17</c:v>
                </c:pt>
                <c:pt idx="2">
                  <c:v>19</c:v>
                </c:pt>
                <c:pt idx="3">
                  <c:v>8</c:v>
                </c:pt>
                <c:pt idx="4">
                  <c:v>17</c:v>
                </c:pt>
                <c:pt idx="5">
                  <c:v>12</c:v>
                </c:pt>
                <c:pt idx="6">
                  <c:v>14</c:v>
                </c:pt>
              </c:numCache>
            </c:numRef>
          </c:val>
          <c:extLst>
            <c:ext xmlns:c16="http://schemas.microsoft.com/office/drawing/2014/chart" uri="{C3380CC4-5D6E-409C-BE32-E72D297353CC}">
              <c16:uniqueId val="{00000001-69E3-401B-B5C1-3BCD46E0B3C7}"/>
            </c:ext>
          </c:extLst>
        </c:ser>
        <c:ser>
          <c:idx val="2"/>
          <c:order val="2"/>
          <c:tx>
            <c:strRef>
              <c:f>Sheet5!$D$65</c:f>
              <c:strCache>
                <c:ptCount val="1"/>
                <c:pt idx="0">
                  <c:v>D</c:v>
                </c:pt>
              </c:strCache>
            </c:strRef>
          </c:tx>
          <c:spPr>
            <a:solidFill>
              <a:schemeClr val="accent3"/>
            </a:solidFill>
            <a:ln>
              <a:noFill/>
            </a:ln>
            <a:effectLst/>
          </c:spPr>
          <c:invertIfNegative val="0"/>
          <c:val>
            <c:numRef>
              <c:f>Sheet5!$D$66:$D$72</c:f>
              <c:numCache>
                <c:formatCode>General</c:formatCode>
                <c:ptCount val="7"/>
                <c:pt idx="0">
                  <c:v>8</c:v>
                </c:pt>
                <c:pt idx="1">
                  <c:v>4</c:v>
                </c:pt>
                <c:pt idx="2">
                  <c:v>5</c:v>
                </c:pt>
                <c:pt idx="3">
                  <c:v>19</c:v>
                </c:pt>
                <c:pt idx="4">
                  <c:v>6</c:v>
                </c:pt>
                <c:pt idx="5">
                  <c:v>1</c:v>
                </c:pt>
                <c:pt idx="6">
                  <c:v>2</c:v>
                </c:pt>
              </c:numCache>
            </c:numRef>
          </c:val>
          <c:extLst>
            <c:ext xmlns:c16="http://schemas.microsoft.com/office/drawing/2014/chart" uri="{C3380CC4-5D6E-409C-BE32-E72D297353CC}">
              <c16:uniqueId val="{00000002-69E3-401B-B5C1-3BCD46E0B3C7}"/>
            </c:ext>
          </c:extLst>
        </c:ser>
        <c:ser>
          <c:idx val="3"/>
          <c:order val="3"/>
          <c:tx>
            <c:strRef>
              <c:f>Sheet5!$E$65</c:f>
              <c:strCache>
                <c:ptCount val="1"/>
                <c:pt idx="0">
                  <c:v>SD</c:v>
                </c:pt>
              </c:strCache>
            </c:strRef>
          </c:tx>
          <c:spPr>
            <a:solidFill>
              <a:schemeClr val="accent4"/>
            </a:solidFill>
            <a:ln>
              <a:noFill/>
            </a:ln>
            <a:effectLst/>
          </c:spPr>
          <c:invertIfNegative val="0"/>
          <c:val>
            <c:numRef>
              <c:f>Sheet5!$E$66:$E$72</c:f>
              <c:numCache>
                <c:formatCode>General</c:formatCode>
                <c:ptCount val="7"/>
                <c:pt idx="0">
                  <c:v>7</c:v>
                </c:pt>
                <c:pt idx="1">
                  <c:v>4</c:v>
                </c:pt>
                <c:pt idx="2">
                  <c:v>4</c:v>
                </c:pt>
                <c:pt idx="3">
                  <c:v>9</c:v>
                </c:pt>
                <c:pt idx="4">
                  <c:v>5</c:v>
                </c:pt>
                <c:pt idx="5">
                  <c:v>1</c:v>
                </c:pt>
                <c:pt idx="6">
                  <c:v>3</c:v>
                </c:pt>
              </c:numCache>
            </c:numRef>
          </c:val>
          <c:extLst>
            <c:ext xmlns:c16="http://schemas.microsoft.com/office/drawing/2014/chart" uri="{C3380CC4-5D6E-409C-BE32-E72D297353CC}">
              <c16:uniqueId val="{00000003-69E3-401B-B5C1-3BCD46E0B3C7}"/>
            </c:ext>
          </c:extLst>
        </c:ser>
        <c:dLbls>
          <c:showLegendKey val="0"/>
          <c:showVal val="0"/>
          <c:showCatName val="0"/>
          <c:showSerName val="0"/>
          <c:showPercent val="0"/>
          <c:showBubbleSize val="0"/>
        </c:dLbls>
        <c:gapWidth val="150"/>
        <c:overlap val="100"/>
        <c:axId val="1419660463"/>
        <c:axId val="1419660943"/>
      </c:barChart>
      <c:catAx>
        <c:axId val="1419660463"/>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60943"/>
        <c:crosses val="autoZero"/>
        <c:auto val="1"/>
        <c:lblAlgn val="ctr"/>
        <c:lblOffset val="100"/>
        <c:noMultiLvlLbl val="0"/>
      </c:catAx>
      <c:valAx>
        <c:axId val="14196609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i="1" kern="1200" dirty="0">
                    <a:solidFill>
                      <a:srgbClr val="FF0000"/>
                    </a:solidFill>
                    <a:effectLst/>
                  </a:rPr>
                  <a:t>F</a:t>
                </a:r>
                <a:r>
                  <a:rPr lang="en-US" sz="1000" kern="1200" dirty="0">
                    <a:solidFill>
                      <a:srgbClr val="FF0000"/>
                    </a:solidFill>
                    <a:effectLst/>
                  </a:rPr>
                  <a:t> (4.122) = 4.451, </a:t>
                </a:r>
              </a:p>
              <a:p>
                <a:pPr>
                  <a:defRPr/>
                </a:pPr>
                <a:r>
                  <a:rPr lang="en-US" sz="1000" i="1" kern="1200" dirty="0">
                    <a:solidFill>
                      <a:srgbClr val="FF0000"/>
                    </a:solidFill>
                    <a:effectLst/>
                  </a:rPr>
                  <a:t>p</a:t>
                </a:r>
                <a:r>
                  <a:rPr lang="en-US" sz="1000" kern="1200" dirty="0">
                    <a:solidFill>
                      <a:srgbClr val="FF0000"/>
                    </a:solidFill>
                    <a:effectLst/>
                  </a:rPr>
                  <a:t> &lt;.049</a:t>
                </a:r>
                <a:r>
                  <a:rPr lang="en-US" sz="1000" kern="1200" baseline="30000" dirty="0">
                    <a:solidFill>
                      <a:srgbClr val="FF0000"/>
                    </a:solidFill>
                    <a:effectLst/>
                  </a:rPr>
                  <a:t>b</a:t>
                </a:r>
                <a:endParaRPr lang="en-US" dirty="0">
                  <a:solidFill>
                    <a:srgbClr val="FF0000"/>
                  </a:solidFill>
                </a:endParaRPr>
              </a:p>
              <a:p>
                <a:pPr>
                  <a:defRPr/>
                </a:pPr>
                <a:endParaRPr lang="en-US"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604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HEI (B)</a:t>
            </a:r>
          </a:p>
          <a:p>
            <a:pPr>
              <a:defRPr/>
            </a:pPr>
            <a:r>
              <a:rPr lang="en-US"/>
              <a:t>Financial</a:t>
            </a:r>
            <a:r>
              <a:rPr lang="en-US" baseline="0"/>
              <a:t>  Influence</a:t>
            </a:r>
            <a:r>
              <a:rPr lang="en-US"/>
              <a:t> </a:t>
            </a:r>
          </a:p>
        </c:rich>
      </c:tx>
      <c:layout>
        <c:manualLayout>
          <c:xMode val="edge"/>
          <c:yMode val="edge"/>
          <c:x val="0.34622222222222215"/>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Sheet5!$B$78</c:f>
              <c:strCache>
                <c:ptCount val="1"/>
                <c:pt idx="0">
                  <c:v>SA</c:v>
                </c:pt>
              </c:strCache>
            </c:strRef>
          </c:tx>
          <c:spPr>
            <a:solidFill>
              <a:schemeClr val="accent1"/>
            </a:solidFill>
            <a:ln>
              <a:noFill/>
            </a:ln>
            <a:effectLst/>
          </c:spPr>
          <c:invertIfNegative val="0"/>
          <c:val>
            <c:numRef>
              <c:f>Sheet5!$B$79:$B$84</c:f>
              <c:numCache>
                <c:formatCode>General</c:formatCode>
                <c:ptCount val="6"/>
                <c:pt idx="0">
                  <c:v>22</c:v>
                </c:pt>
                <c:pt idx="1">
                  <c:v>17</c:v>
                </c:pt>
                <c:pt idx="2">
                  <c:v>22</c:v>
                </c:pt>
                <c:pt idx="3">
                  <c:v>11</c:v>
                </c:pt>
                <c:pt idx="4">
                  <c:v>21</c:v>
                </c:pt>
                <c:pt idx="5">
                  <c:v>23</c:v>
                </c:pt>
              </c:numCache>
            </c:numRef>
          </c:val>
          <c:extLst>
            <c:ext xmlns:c16="http://schemas.microsoft.com/office/drawing/2014/chart" uri="{C3380CC4-5D6E-409C-BE32-E72D297353CC}">
              <c16:uniqueId val="{00000000-803F-4335-B316-8F98B847F6EE}"/>
            </c:ext>
          </c:extLst>
        </c:ser>
        <c:ser>
          <c:idx val="1"/>
          <c:order val="1"/>
          <c:tx>
            <c:strRef>
              <c:f>Sheet5!$C$78</c:f>
              <c:strCache>
                <c:ptCount val="1"/>
                <c:pt idx="0">
                  <c:v>A</c:v>
                </c:pt>
              </c:strCache>
            </c:strRef>
          </c:tx>
          <c:spPr>
            <a:solidFill>
              <a:schemeClr val="accent3"/>
            </a:solidFill>
            <a:ln>
              <a:noFill/>
            </a:ln>
            <a:effectLst/>
          </c:spPr>
          <c:invertIfNegative val="0"/>
          <c:val>
            <c:numRef>
              <c:f>Sheet5!$C$79:$C$84</c:f>
              <c:numCache>
                <c:formatCode>General</c:formatCode>
                <c:ptCount val="6"/>
                <c:pt idx="0">
                  <c:v>18</c:v>
                </c:pt>
                <c:pt idx="1">
                  <c:v>26</c:v>
                </c:pt>
                <c:pt idx="2">
                  <c:v>20</c:v>
                </c:pt>
                <c:pt idx="3">
                  <c:v>13</c:v>
                </c:pt>
                <c:pt idx="4">
                  <c:v>21</c:v>
                </c:pt>
                <c:pt idx="5">
                  <c:v>19</c:v>
                </c:pt>
              </c:numCache>
            </c:numRef>
          </c:val>
          <c:extLst>
            <c:ext xmlns:c16="http://schemas.microsoft.com/office/drawing/2014/chart" uri="{C3380CC4-5D6E-409C-BE32-E72D297353CC}">
              <c16:uniqueId val="{00000001-803F-4335-B316-8F98B847F6EE}"/>
            </c:ext>
          </c:extLst>
        </c:ser>
        <c:ser>
          <c:idx val="2"/>
          <c:order val="2"/>
          <c:tx>
            <c:strRef>
              <c:f>Sheet5!$D$78</c:f>
              <c:strCache>
                <c:ptCount val="1"/>
                <c:pt idx="0">
                  <c:v>D</c:v>
                </c:pt>
              </c:strCache>
            </c:strRef>
          </c:tx>
          <c:spPr>
            <a:solidFill>
              <a:schemeClr val="accent5"/>
            </a:solidFill>
            <a:ln>
              <a:noFill/>
            </a:ln>
            <a:effectLst/>
          </c:spPr>
          <c:invertIfNegative val="0"/>
          <c:val>
            <c:numRef>
              <c:f>Sheet5!$D$79:$D$84</c:f>
              <c:numCache>
                <c:formatCode>General</c:formatCode>
                <c:ptCount val="6"/>
                <c:pt idx="0">
                  <c:v>8</c:v>
                </c:pt>
                <c:pt idx="1">
                  <c:v>4</c:v>
                </c:pt>
                <c:pt idx="2">
                  <c:v>3</c:v>
                </c:pt>
                <c:pt idx="3">
                  <c:v>8</c:v>
                </c:pt>
                <c:pt idx="4">
                  <c:v>4</c:v>
                </c:pt>
                <c:pt idx="5">
                  <c:v>6</c:v>
                </c:pt>
              </c:numCache>
            </c:numRef>
          </c:val>
          <c:extLst>
            <c:ext xmlns:c16="http://schemas.microsoft.com/office/drawing/2014/chart" uri="{C3380CC4-5D6E-409C-BE32-E72D297353CC}">
              <c16:uniqueId val="{00000002-803F-4335-B316-8F98B847F6EE}"/>
            </c:ext>
          </c:extLst>
        </c:ser>
        <c:ser>
          <c:idx val="3"/>
          <c:order val="3"/>
          <c:tx>
            <c:strRef>
              <c:f>Sheet5!$E$78</c:f>
              <c:strCache>
                <c:ptCount val="1"/>
                <c:pt idx="0">
                  <c:v>SD</c:v>
                </c:pt>
              </c:strCache>
            </c:strRef>
          </c:tx>
          <c:spPr>
            <a:solidFill>
              <a:schemeClr val="accent1">
                <a:lumMod val="60000"/>
              </a:schemeClr>
            </a:solidFill>
            <a:ln>
              <a:noFill/>
            </a:ln>
            <a:effectLst/>
          </c:spPr>
          <c:invertIfNegative val="0"/>
          <c:val>
            <c:numRef>
              <c:f>Sheet5!$E$79:$E$84</c:f>
              <c:numCache>
                <c:formatCode>General</c:formatCode>
                <c:ptCount val="6"/>
                <c:pt idx="1">
                  <c:v>1</c:v>
                </c:pt>
                <c:pt idx="2">
                  <c:v>3</c:v>
                </c:pt>
                <c:pt idx="3">
                  <c:v>16</c:v>
                </c:pt>
                <c:pt idx="4">
                  <c:v>2</c:v>
                </c:pt>
              </c:numCache>
            </c:numRef>
          </c:val>
          <c:extLst>
            <c:ext xmlns:c16="http://schemas.microsoft.com/office/drawing/2014/chart" uri="{C3380CC4-5D6E-409C-BE32-E72D297353CC}">
              <c16:uniqueId val="{00000003-803F-4335-B316-8F98B847F6EE}"/>
            </c:ext>
          </c:extLst>
        </c:ser>
        <c:dLbls>
          <c:showLegendKey val="0"/>
          <c:showVal val="0"/>
          <c:showCatName val="0"/>
          <c:showSerName val="0"/>
          <c:showPercent val="0"/>
          <c:showBubbleSize val="0"/>
        </c:dLbls>
        <c:gapWidth val="150"/>
        <c:overlap val="100"/>
        <c:axId val="1419663823"/>
        <c:axId val="1419656623"/>
      </c:barChart>
      <c:catAx>
        <c:axId val="1419663823"/>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sz="1000" i="1" kern="1200" dirty="0">
                    <a:solidFill>
                      <a:srgbClr val="FF0000"/>
                    </a:solidFill>
                    <a:effectLst/>
                  </a:rPr>
                  <a:t>F</a:t>
                </a:r>
                <a:r>
                  <a:rPr lang="en-US" sz="1000" kern="1200" dirty="0">
                    <a:solidFill>
                      <a:srgbClr val="FF0000"/>
                    </a:solidFill>
                    <a:effectLst/>
                  </a:rPr>
                  <a:t> (.965) = 4.794, </a:t>
                </a:r>
                <a:r>
                  <a:rPr lang="en-US" sz="1000" i="1" kern="1200" dirty="0">
                    <a:solidFill>
                      <a:srgbClr val="FF0000"/>
                    </a:solidFill>
                    <a:effectLst/>
                  </a:rPr>
                  <a:t>p</a:t>
                </a:r>
                <a:r>
                  <a:rPr lang="en-US" sz="1000" kern="1200" dirty="0">
                    <a:solidFill>
                      <a:srgbClr val="FF0000"/>
                    </a:solidFill>
                    <a:effectLst/>
                  </a:rPr>
                  <a:t> value = .451</a:t>
                </a:r>
                <a:r>
                  <a:rPr lang="en-US" sz="1000" kern="1200" baseline="30000" dirty="0">
                    <a:solidFill>
                      <a:srgbClr val="FF0000"/>
                    </a:solidFill>
                    <a:effectLst/>
                  </a:rPr>
                  <a:t>b </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56623"/>
        <c:crosses val="autoZero"/>
        <c:auto val="1"/>
        <c:lblAlgn val="ctr"/>
        <c:lblOffset val="100"/>
        <c:noMultiLvlLbl val="0"/>
      </c:catAx>
      <c:valAx>
        <c:axId val="1419656623"/>
        <c:scaling>
          <c:orientation val="minMax"/>
        </c:scaling>
        <c:delete val="0"/>
        <c:axPos val="b"/>
        <c:majorGridlines>
          <c:spPr>
            <a:ln w="9525" cap="flat" cmpd="sng" algn="ctr">
              <a:solidFill>
                <a:schemeClr val="tx1">
                  <a:lumMod val="15000"/>
                  <a:lumOff val="85000"/>
                </a:schemeClr>
              </a:solidFill>
              <a:round/>
            </a:ln>
            <a:effectLst/>
          </c:spPr>
        </c:majorGridlines>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63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HEI (C)</a:t>
            </a:r>
          </a:p>
          <a:p>
            <a:pPr>
              <a:defRPr/>
            </a:pPr>
            <a:r>
              <a:rPr lang="en-US" sz="1400" b="0" i="0" u="none" strike="noStrike" kern="1200" spc="0" baseline="0">
                <a:solidFill>
                  <a:sysClr val="windowText" lastClr="000000">
                    <a:lumMod val="65000"/>
                    <a:lumOff val="35000"/>
                  </a:sysClr>
                </a:solidFill>
              </a:rPr>
              <a:t>Financial  Influence</a:t>
            </a:r>
            <a:endParaRPr lang="en-US"/>
          </a:p>
        </c:rich>
      </c:tx>
      <c:layout>
        <c:manualLayout>
          <c:xMode val="edge"/>
          <c:yMode val="edge"/>
          <c:x val="0.35375678040244968"/>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340808786070132"/>
          <c:y val="6.564814814814815E-2"/>
          <c:w val="0.88659191213929867"/>
          <c:h val="0.5358639545056868"/>
        </c:manualLayout>
      </c:layout>
      <c:barChart>
        <c:barDir val="col"/>
        <c:grouping val="stacked"/>
        <c:varyColors val="0"/>
        <c:ser>
          <c:idx val="0"/>
          <c:order val="0"/>
          <c:tx>
            <c:strRef>
              <c:f>Sheet5!$B$96</c:f>
              <c:strCache>
                <c:ptCount val="1"/>
                <c:pt idx="0">
                  <c:v>SA</c:v>
                </c:pt>
              </c:strCache>
            </c:strRef>
          </c:tx>
          <c:spPr>
            <a:solidFill>
              <a:schemeClr val="accent1"/>
            </a:solidFill>
            <a:ln>
              <a:noFill/>
            </a:ln>
            <a:effectLst/>
          </c:spPr>
          <c:invertIfNegative val="0"/>
          <c:val>
            <c:numRef>
              <c:f>Sheet5!$B$97:$B$102</c:f>
              <c:numCache>
                <c:formatCode>General</c:formatCode>
                <c:ptCount val="6"/>
                <c:pt idx="0">
                  <c:v>22</c:v>
                </c:pt>
                <c:pt idx="1">
                  <c:v>17</c:v>
                </c:pt>
                <c:pt idx="2">
                  <c:v>22</c:v>
                </c:pt>
                <c:pt idx="3">
                  <c:v>11</c:v>
                </c:pt>
                <c:pt idx="4">
                  <c:v>21</c:v>
                </c:pt>
                <c:pt idx="5">
                  <c:v>23</c:v>
                </c:pt>
              </c:numCache>
            </c:numRef>
          </c:val>
          <c:extLst>
            <c:ext xmlns:c16="http://schemas.microsoft.com/office/drawing/2014/chart" uri="{C3380CC4-5D6E-409C-BE32-E72D297353CC}">
              <c16:uniqueId val="{00000000-8C90-460F-8567-22BE000A3148}"/>
            </c:ext>
          </c:extLst>
        </c:ser>
        <c:ser>
          <c:idx val="1"/>
          <c:order val="1"/>
          <c:tx>
            <c:strRef>
              <c:f>Sheet5!$C$96</c:f>
              <c:strCache>
                <c:ptCount val="1"/>
                <c:pt idx="0">
                  <c:v>A</c:v>
                </c:pt>
              </c:strCache>
            </c:strRef>
          </c:tx>
          <c:spPr>
            <a:solidFill>
              <a:schemeClr val="accent2"/>
            </a:solidFill>
            <a:ln>
              <a:noFill/>
            </a:ln>
            <a:effectLst/>
          </c:spPr>
          <c:invertIfNegative val="0"/>
          <c:val>
            <c:numRef>
              <c:f>Sheet5!$C$97:$C$102</c:f>
              <c:numCache>
                <c:formatCode>General</c:formatCode>
                <c:ptCount val="6"/>
                <c:pt idx="0">
                  <c:v>18</c:v>
                </c:pt>
                <c:pt idx="1">
                  <c:v>26</c:v>
                </c:pt>
                <c:pt idx="2">
                  <c:v>20</c:v>
                </c:pt>
                <c:pt idx="3">
                  <c:v>13</c:v>
                </c:pt>
                <c:pt idx="4">
                  <c:v>21</c:v>
                </c:pt>
                <c:pt idx="5">
                  <c:v>19</c:v>
                </c:pt>
              </c:numCache>
            </c:numRef>
          </c:val>
          <c:extLst>
            <c:ext xmlns:c16="http://schemas.microsoft.com/office/drawing/2014/chart" uri="{C3380CC4-5D6E-409C-BE32-E72D297353CC}">
              <c16:uniqueId val="{00000001-8C90-460F-8567-22BE000A3148}"/>
            </c:ext>
          </c:extLst>
        </c:ser>
        <c:ser>
          <c:idx val="2"/>
          <c:order val="2"/>
          <c:tx>
            <c:strRef>
              <c:f>Sheet5!$D$96</c:f>
              <c:strCache>
                <c:ptCount val="1"/>
                <c:pt idx="0">
                  <c:v>D</c:v>
                </c:pt>
              </c:strCache>
            </c:strRef>
          </c:tx>
          <c:spPr>
            <a:solidFill>
              <a:schemeClr val="accent3"/>
            </a:solidFill>
            <a:ln>
              <a:noFill/>
            </a:ln>
            <a:effectLst/>
          </c:spPr>
          <c:invertIfNegative val="0"/>
          <c:val>
            <c:numRef>
              <c:f>Sheet5!$D$97:$D$102</c:f>
              <c:numCache>
                <c:formatCode>General</c:formatCode>
                <c:ptCount val="6"/>
                <c:pt idx="0">
                  <c:v>8</c:v>
                </c:pt>
                <c:pt idx="1">
                  <c:v>4</c:v>
                </c:pt>
                <c:pt idx="2">
                  <c:v>5</c:v>
                </c:pt>
                <c:pt idx="3">
                  <c:v>19</c:v>
                </c:pt>
                <c:pt idx="4">
                  <c:v>6</c:v>
                </c:pt>
                <c:pt idx="5">
                  <c:v>1</c:v>
                </c:pt>
              </c:numCache>
            </c:numRef>
          </c:val>
          <c:extLst>
            <c:ext xmlns:c16="http://schemas.microsoft.com/office/drawing/2014/chart" uri="{C3380CC4-5D6E-409C-BE32-E72D297353CC}">
              <c16:uniqueId val="{00000002-8C90-460F-8567-22BE000A3148}"/>
            </c:ext>
          </c:extLst>
        </c:ser>
        <c:ser>
          <c:idx val="3"/>
          <c:order val="3"/>
          <c:tx>
            <c:strRef>
              <c:f>Sheet5!$E$96</c:f>
              <c:strCache>
                <c:ptCount val="1"/>
                <c:pt idx="0">
                  <c:v>SD</c:v>
                </c:pt>
              </c:strCache>
            </c:strRef>
          </c:tx>
          <c:spPr>
            <a:solidFill>
              <a:schemeClr val="accent4"/>
            </a:solidFill>
            <a:ln>
              <a:noFill/>
            </a:ln>
            <a:effectLst/>
          </c:spPr>
          <c:invertIfNegative val="0"/>
          <c:val>
            <c:numRef>
              <c:f>Sheet5!$E$97:$E$102</c:f>
              <c:numCache>
                <c:formatCode>General</c:formatCode>
                <c:ptCount val="6"/>
                <c:pt idx="1">
                  <c:v>1</c:v>
                </c:pt>
                <c:pt idx="2">
                  <c:v>3</c:v>
                </c:pt>
                <c:pt idx="3">
                  <c:v>16</c:v>
                </c:pt>
                <c:pt idx="4">
                  <c:v>2</c:v>
                </c:pt>
              </c:numCache>
            </c:numRef>
          </c:val>
          <c:extLst>
            <c:ext xmlns:c16="http://schemas.microsoft.com/office/drawing/2014/chart" uri="{C3380CC4-5D6E-409C-BE32-E72D297353CC}">
              <c16:uniqueId val="{00000003-8C90-460F-8567-22BE000A3148}"/>
            </c:ext>
          </c:extLst>
        </c:ser>
        <c:dLbls>
          <c:showLegendKey val="0"/>
          <c:showVal val="0"/>
          <c:showCatName val="0"/>
          <c:showSerName val="0"/>
          <c:showPercent val="0"/>
          <c:showBubbleSize val="0"/>
        </c:dLbls>
        <c:gapWidth val="150"/>
        <c:overlap val="100"/>
        <c:axId val="1501245311"/>
        <c:axId val="1501245791"/>
      </c:barChart>
      <c:catAx>
        <c:axId val="1501245311"/>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1245791"/>
        <c:crosses val="autoZero"/>
        <c:auto val="1"/>
        <c:lblAlgn val="ctr"/>
        <c:lblOffset val="100"/>
        <c:noMultiLvlLbl val="0"/>
      </c:catAx>
      <c:valAx>
        <c:axId val="15012457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sz="1000" i="1" kern="1200" dirty="0">
                    <a:solidFill>
                      <a:srgbClr val="FF0000"/>
                    </a:solidFill>
                    <a:effectLst/>
                  </a:rPr>
                  <a:t>F</a:t>
                </a:r>
                <a:r>
                  <a:rPr lang="en-US" sz="1000" kern="1200" dirty="0">
                    <a:solidFill>
                      <a:srgbClr val="FF0000"/>
                    </a:solidFill>
                    <a:effectLst/>
                  </a:rPr>
                  <a:t> (4.17) = 17.87, </a:t>
                </a:r>
                <a:r>
                  <a:rPr lang="en-US" sz="1000" i="1" kern="1200" dirty="0">
                    <a:solidFill>
                      <a:srgbClr val="FF0000"/>
                    </a:solidFill>
                    <a:effectLst/>
                  </a:rPr>
                  <a:t>p</a:t>
                </a:r>
                <a:r>
                  <a:rPr lang="en-US" sz="1000" kern="1200" dirty="0">
                    <a:solidFill>
                      <a:srgbClr val="FF0000"/>
                    </a:solidFill>
                    <a:effectLst/>
                  </a:rPr>
                  <a:t> &lt; .004</a:t>
                </a:r>
                <a:r>
                  <a:rPr lang="en-US" sz="1000" kern="1200" baseline="30000" dirty="0">
                    <a:solidFill>
                      <a:srgbClr val="FF0000"/>
                    </a:solidFill>
                    <a:effectLst/>
                  </a:rPr>
                  <a:t>b</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1245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HEI A</a:t>
            </a:r>
          </a:p>
          <a:p>
            <a:pPr>
              <a:defRPr/>
            </a:pPr>
            <a:r>
              <a:rPr lang="en-US"/>
              <a:t>Family and social influence</a:t>
            </a:r>
          </a:p>
        </c:rich>
      </c:tx>
      <c:layout>
        <c:manualLayout>
          <c:xMode val="edge"/>
          <c:yMode val="edge"/>
          <c:x val="0.30890266841644792"/>
          <c:y val="0.14814814814814814"/>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Sheet5!$B$114</c:f>
              <c:strCache>
                <c:ptCount val="1"/>
                <c:pt idx="0">
                  <c:v>SA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Sheet5!$B$115:$B$124</c:f>
              <c:numCache>
                <c:formatCode>General</c:formatCode>
                <c:ptCount val="10"/>
                <c:pt idx="0">
                  <c:v>24</c:v>
                </c:pt>
                <c:pt idx="1">
                  <c:v>15</c:v>
                </c:pt>
                <c:pt idx="2">
                  <c:v>27</c:v>
                </c:pt>
                <c:pt idx="3">
                  <c:v>27</c:v>
                </c:pt>
                <c:pt idx="4">
                  <c:v>20</c:v>
                </c:pt>
                <c:pt idx="5">
                  <c:v>19</c:v>
                </c:pt>
                <c:pt idx="6">
                  <c:v>18</c:v>
                </c:pt>
                <c:pt idx="7">
                  <c:v>19</c:v>
                </c:pt>
                <c:pt idx="8">
                  <c:v>20</c:v>
                </c:pt>
                <c:pt idx="9">
                  <c:v>14</c:v>
                </c:pt>
              </c:numCache>
            </c:numRef>
          </c:val>
          <c:extLst>
            <c:ext xmlns:c16="http://schemas.microsoft.com/office/drawing/2014/chart" uri="{C3380CC4-5D6E-409C-BE32-E72D297353CC}">
              <c16:uniqueId val="{00000000-69EE-43CF-B909-95B44C6150E7}"/>
            </c:ext>
          </c:extLst>
        </c:ser>
        <c:ser>
          <c:idx val="1"/>
          <c:order val="1"/>
          <c:tx>
            <c:strRef>
              <c:f>Sheet5!$C$114</c:f>
              <c:strCache>
                <c:ptCount val="1"/>
                <c:pt idx="0">
                  <c:v>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Sheet5!$C$115:$C$124</c:f>
              <c:numCache>
                <c:formatCode>General</c:formatCode>
                <c:ptCount val="10"/>
                <c:pt idx="0">
                  <c:v>14</c:v>
                </c:pt>
                <c:pt idx="1">
                  <c:v>20</c:v>
                </c:pt>
                <c:pt idx="2">
                  <c:v>13</c:v>
                </c:pt>
                <c:pt idx="3">
                  <c:v>14</c:v>
                </c:pt>
                <c:pt idx="4">
                  <c:v>18</c:v>
                </c:pt>
                <c:pt idx="5">
                  <c:v>20</c:v>
                </c:pt>
                <c:pt idx="6">
                  <c:v>18</c:v>
                </c:pt>
                <c:pt idx="7">
                  <c:v>17</c:v>
                </c:pt>
                <c:pt idx="8">
                  <c:v>17</c:v>
                </c:pt>
                <c:pt idx="9">
                  <c:v>23</c:v>
                </c:pt>
              </c:numCache>
            </c:numRef>
          </c:val>
          <c:extLst>
            <c:ext xmlns:c16="http://schemas.microsoft.com/office/drawing/2014/chart" uri="{C3380CC4-5D6E-409C-BE32-E72D297353CC}">
              <c16:uniqueId val="{00000001-69EE-43CF-B909-95B44C6150E7}"/>
            </c:ext>
          </c:extLst>
        </c:ser>
        <c:ser>
          <c:idx val="2"/>
          <c:order val="2"/>
          <c:tx>
            <c:strRef>
              <c:f>Sheet5!$D$114</c:f>
              <c:strCache>
                <c:ptCount val="1"/>
                <c:pt idx="0">
                  <c:v>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Sheet5!$D$115:$D$124</c:f>
              <c:numCache>
                <c:formatCode>General</c:formatCode>
                <c:ptCount val="10"/>
                <c:pt idx="0">
                  <c:v>3</c:v>
                </c:pt>
                <c:pt idx="1">
                  <c:v>2</c:v>
                </c:pt>
                <c:pt idx="2">
                  <c:v>0</c:v>
                </c:pt>
                <c:pt idx="3">
                  <c:v>4</c:v>
                </c:pt>
                <c:pt idx="4">
                  <c:v>4</c:v>
                </c:pt>
                <c:pt idx="5">
                  <c:v>2</c:v>
                </c:pt>
                <c:pt idx="6">
                  <c:v>3</c:v>
                </c:pt>
                <c:pt idx="7">
                  <c:v>5</c:v>
                </c:pt>
                <c:pt idx="8">
                  <c:v>2</c:v>
                </c:pt>
                <c:pt idx="9">
                  <c:v>4</c:v>
                </c:pt>
              </c:numCache>
            </c:numRef>
          </c:val>
          <c:extLst>
            <c:ext xmlns:c16="http://schemas.microsoft.com/office/drawing/2014/chart" uri="{C3380CC4-5D6E-409C-BE32-E72D297353CC}">
              <c16:uniqueId val="{00000002-69EE-43CF-B909-95B44C6150E7}"/>
            </c:ext>
          </c:extLst>
        </c:ser>
        <c:ser>
          <c:idx val="3"/>
          <c:order val="3"/>
          <c:tx>
            <c:strRef>
              <c:f>Sheet5!$E$114</c:f>
              <c:strCache>
                <c:ptCount val="1"/>
                <c:pt idx="0">
                  <c:v>SD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Sheet5!$E$115:$E$124</c:f>
              <c:numCache>
                <c:formatCode>General</c:formatCode>
                <c:ptCount val="10"/>
                <c:pt idx="0">
                  <c:v>1</c:v>
                </c:pt>
                <c:pt idx="1">
                  <c:v>5</c:v>
                </c:pt>
                <c:pt idx="2">
                  <c:v>2</c:v>
                </c:pt>
                <c:pt idx="3">
                  <c:v>0</c:v>
                </c:pt>
                <c:pt idx="4">
                  <c:v>1</c:v>
                </c:pt>
                <c:pt idx="5">
                  <c:v>1</c:v>
                </c:pt>
                <c:pt idx="6">
                  <c:v>3</c:v>
                </c:pt>
                <c:pt idx="7">
                  <c:v>1</c:v>
                </c:pt>
                <c:pt idx="8">
                  <c:v>1</c:v>
                </c:pt>
                <c:pt idx="9">
                  <c:v>1</c:v>
                </c:pt>
              </c:numCache>
            </c:numRef>
          </c:val>
          <c:extLst>
            <c:ext xmlns:c16="http://schemas.microsoft.com/office/drawing/2014/chart" uri="{C3380CC4-5D6E-409C-BE32-E72D297353CC}">
              <c16:uniqueId val="{00000003-69EE-43CF-B909-95B44C6150E7}"/>
            </c:ext>
          </c:extLst>
        </c:ser>
        <c:dLbls>
          <c:dLblPos val="ctr"/>
          <c:showLegendKey val="0"/>
          <c:showVal val="1"/>
          <c:showCatName val="0"/>
          <c:showSerName val="0"/>
          <c:showPercent val="0"/>
          <c:showBubbleSize val="0"/>
        </c:dLbls>
        <c:gapWidth val="79"/>
        <c:overlap val="100"/>
        <c:axId val="1498881535"/>
        <c:axId val="1498874815"/>
      </c:barChart>
      <c:catAx>
        <c:axId val="1498881535"/>
        <c:scaling>
          <c:orientation val="minMax"/>
        </c:scaling>
        <c:delete val="0"/>
        <c:axPos val="b"/>
        <c:majorGridlines>
          <c:spPr>
            <a:ln w="9525" cap="flat" cmpd="sng" algn="ctr">
              <a:solidFill>
                <a:schemeClr val="tx1">
                  <a:lumMod val="15000"/>
                  <a:lumOff val="85000"/>
                </a:schemeClr>
              </a:solidFill>
              <a:round/>
            </a:ln>
            <a:effectLst/>
          </c:spPr>
        </c:majorGridlines>
        <c:title>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1498874815"/>
        <c:crosses val="autoZero"/>
        <c:auto val="1"/>
        <c:lblAlgn val="ctr"/>
        <c:lblOffset val="100"/>
        <c:noMultiLvlLbl val="0"/>
      </c:catAx>
      <c:valAx>
        <c:axId val="1498874815"/>
        <c:scaling>
          <c:orientation val="minMax"/>
        </c:scaling>
        <c:delete val="1"/>
        <c:axPos val="l"/>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sz="900" i="1" kern="1200" dirty="0">
                    <a:solidFill>
                      <a:srgbClr val="FF0000"/>
                    </a:solidFill>
                    <a:effectLst/>
                  </a:rPr>
                  <a:t>F</a:t>
                </a:r>
                <a:r>
                  <a:rPr lang="en-US" sz="900" kern="1200" dirty="0">
                    <a:solidFill>
                      <a:srgbClr val="FF0000"/>
                    </a:solidFill>
                    <a:effectLst/>
                  </a:rPr>
                  <a:t> (4.863) = 5.164, </a:t>
                </a:r>
              </a:p>
              <a:p>
                <a:pPr>
                  <a:defRPr/>
                </a:pPr>
                <a:endParaRPr lang="en-US" sz="900" kern="1200" dirty="0">
                  <a:solidFill>
                    <a:srgbClr val="FF0000"/>
                  </a:solidFill>
                  <a:effectLst/>
                </a:endParaRPr>
              </a:p>
              <a:p>
                <a:pPr>
                  <a:defRPr/>
                </a:pPr>
                <a:r>
                  <a:rPr lang="en-US" sz="900" i="1" kern="1200" dirty="0">
                    <a:solidFill>
                      <a:srgbClr val="FF0000"/>
                    </a:solidFill>
                    <a:effectLst/>
                  </a:rPr>
                  <a:t>p</a:t>
                </a:r>
                <a:r>
                  <a:rPr lang="en-US" sz="900" kern="1200" dirty="0">
                    <a:solidFill>
                      <a:srgbClr val="FF0000"/>
                    </a:solidFill>
                    <a:effectLst/>
                  </a:rPr>
                  <a:t> &lt;.033</a:t>
                </a:r>
                <a:r>
                  <a:rPr lang="en-US" sz="900" kern="1200" baseline="30000" dirty="0">
                    <a:solidFill>
                      <a:srgbClr val="FF0000"/>
                    </a:solidFill>
                    <a:effectLst/>
                  </a:rPr>
                  <a:t>b</a:t>
                </a:r>
                <a:endParaRPr lang="en-US" dirty="0">
                  <a:solidFill>
                    <a:srgbClr val="FF0000"/>
                  </a:solidFill>
                </a:endParaRPr>
              </a:p>
              <a:p>
                <a:pPr>
                  <a:defRPr/>
                </a:pPr>
                <a:endParaRPr lang="en-US" dirty="0"/>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149888153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HEI (B)</a:t>
            </a:r>
          </a:p>
          <a:p>
            <a:pPr>
              <a:defRPr/>
            </a:pPr>
            <a:r>
              <a:rPr lang="en-US" sz="1400" b="0" i="0" u="none" strike="noStrike" kern="1200" spc="0" baseline="0">
                <a:solidFill>
                  <a:sysClr val="windowText" lastClr="000000">
                    <a:lumMod val="65000"/>
                    <a:lumOff val="35000"/>
                  </a:sysClr>
                </a:solidFill>
              </a:rPr>
              <a:t>Family and Social  Influence</a:t>
            </a:r>
          </a:p>
        </c:rich>
      </c:tx>
      <c:layout>
        <c:manualLayout>
          <c:xMode val="edge"/>
          <c:yMode val="edge"/>
          <c:x val="0.33171522309711293"/>
          <c:y val="3.240740740740740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Sheet5!$B$131</c:f>
              <c:strCache>
                <c:ptCount val="1"/>
                <c:pt idx="0">
                  <c:v>SA</c:v>
                </c:pt>
              </c:strCache>
            </c:strRef>
          </c:tx>
          <c:spPr>
            <a:ln w="28575" cap="rnd">
              <a:solidFill>
                <a:schemeClr val="accent1"/>
              </a:solidFill>
              <a:round/>
            </a:ln>
            <a:effectLst/>
          </c:spPr>
          <c:marker>
            <c:symbol val="none"/>
          </c:marker>
          <c:val>
            <c:numRef>
              <c:f>Sheet5!$B$132:$B$141</c:f>
              <c:numCache>
                <c:formatCode>General</c:formatCode>
                <c:ptCount val="10"/>
                <c:pt idx="0">
                  <c:v>19</c:v>
                </c:pt>
                <c:pt idx="1">
                  <c:v>24</c:v>
                </c:pt>
                <c:pt idx="2">
                  <c:v>24</c:v>
                </c:pt>
                <c:pt idx="3">
                  <c:v>16</c:v>
                </c:pt>
                <c:pt idx="4">
                  <c:v>22</c:v>
                </c:pt>
                <c:pt idx="5">
                  <c:v>19</c:v>
                </c:pt>
                <c:pt idx="6">
                  <c:v>20</c:v>
                </c:pt>
                <c:pt idx="7">
                  <c:v>15</c:v>
                </c:pt>
                <c:pt idx="8">
                  <c:v>15</c:v>
                </c:pt>
                <c:pt idx="9">
                  <c:v>20</c:v>
                </c:pt>
              </c:numCache>
            </c:numRef>
          </c:val>
          <c:smooth val="0"/>
          <c:extLst>
            <c:ext xmlns:c16="http://schemas.microsoft.com/office/drawing/2014/chart" uri="{C3380CC4-5D6E-409C-BE32-E72D297353CC}">
              <c16:uniqueId val="{00000000-0160-4016-9DF9-BD9931C17634}"/>
            </c:ext>
          </c:extLst>
        </c:ser>
        <c:ser>
          <c:idx val="1"/>
          <c:order val="1"/>
          <c:tx>
            <c:strRef>
              <c:f>Sheet5!$C$131</c:f>
              <c:strCache>
                <c:ptCount val="1"/>
                <c:pt idx="0">
                  <c:v>A</c:v>
                </c:pt>
              </c:strCache>
            </c:strRef>
          </c:tx>
          <c:spPr>
            <a:ln w="28575" cap="rnd">
              <a:solidFill>
                <a:schemeClr val="accent2"/>
              </a:solidFill>
              <a:round/>
            </a:ln>
            <a:effectLst/>
          </c:spPr>
          <c:marker>
            <c:symbol val="none"/>
          </c:marker>
          <c:val>
            <c:numRef>
              <c:f>Sheet5!$C$132:$C$141</c:f>
              <c:numCache>
                <c:formatCode>General</c:formatCode>
                <c:ptCount val="10"/>
                <c:pt idx="0">
                  <c:v>24</c:v>
                </c:pt>
                <c:pt idx="1">
                  <c:v>22</c:v>
                </c:pt>
                <c:pt idx="2">
                  <c:v>21</c:v>
                </c:pt>
                <c:pt idx="3">
                  <c:v>29</c:v>
                </c:pt>
                <c:pt idx="4">
                  <c:v>19</c:v>
                </c:pt>
                <c:pt idx="5">
                  <c:v>20</c:v>
                </c:pt>
                <c:pt idx="6">
                  <c:v>20</c:v>
                </c:pt>
                <c:pt idx="7">
                  <c:v>25</c:v>
                </c:pt>
                <c:pt idx="8">
                  <c:v>19</c:v>
                </c:pt>
                <c:pt idx="9">
                  <c:v>19</c:v>
                </c:pt>
              </c:numCache>
            </c:numRef>
          </c:val>
          <c:smooth val="0"/>
          <c:extLst>
            <c:ext xmlns:c16="http://schemas.microsoft.com/office/drawing/2014/chart" uri="{C3380CC4-5D6E-409C-BE32-E72D297353CC}">
              <c16:uniqueId val="{00000001-0160-4016-9DF9-BD9931C17634}"/>
            </c:ext>
          </c:extLst>
        </c:ser>
        <c:ser>
          <c:idx val="2"/>
          <c:order val="2"/>
          <c:tx>
            <c:strRef>
              <c:f>Sheet5!$D$131</c:f>
              <c:strCache>
                <c:ptCount val="1"/>
                <c:pt idx="0">
                  <c:v>D</c:v>
                </c:pt>
              </c:strCache>
            </c:strRef>
          </c:tx>
          <c:spPr>
            <a:ln w="28575" cap="rnd">
              <a:solidFill>
                <a:schemeClr val="accent3"/>
              </a:solidFill>
              <a:round/>
            </a:ln>
            <a:effectLst/>
          </c:spPr>
          <c:marker>
            <c:symbol val="none"/>
          </c:marker>
          <c:val>
            <c:numRef>
              <c:f>Sheet5!$D$132:$D$141</c:f>
              <c:numCache>
                <c:formatCode>General</c:formatCode>
                <c:ptCount val="10"/>
                <c:pt idx="0">
                  <c:v>5</c:v>
                </c:pt>
                <c:pt idx="1">
                  <c:v>2</c:v>
                </c:pt>
                <c:pt idx="2">
                  <c:v>1</c:v>
                </c:pt>
                <c:pt idx="3">
                  <c:v>3</c:v>
                </c:pt>
                <c:pt idx="4">
                  <c:v>7</c:v>
                </c:pt>
                <c:pt idx="5">
                  <c:v>8</c:v>
                </c:pt>
                <c:pt idx="6">
                  <c:v>8</c:v>
                </c:pt>
                <c:pt idx="7">
                  <c:v>8</c:v>
                </c:pt>
                <c:pt idx="8">
                  <c:v>14</c:v>
                </c:pt>
                <c:pt idx="9">
                  <c:v>7</c:v>
                </c:pt>
              </c:numCache>
            </c:numRef>
          </c:val>
          <c:smooth val="0"/>
          <c:extLst>
            <c:ext xmlns:c16="http://schemas.microsoft.com/office/drawing/2014/chart" uri="{C3380CC4-5D6E-409C-BE32-E72D297353CC}">
              <c16:uniqueId val="{00000002-0160-4016-9DF9-BD9931C17634}"/>
            </c:ext>
          </c:extLst>
        </c:ser>
        <c:ser>
          <c:idx val="3"/>
          <c:order val="3"/>
          <c:tx>
            <c:strRef>
              <c:f>Sheet5!$E$131</c:f>
              <c:strCache>
                <c:ptCount val="1"/>
                <c:pt idx="0">
                  <c:v>SD</c:v>
                </c:pt>
              </c:strCache>
            </c:strRef>
          </c:tx>
          <c:spPr>
            <a:ln w="28575" cap="rnd">
              <a:solidFill>
                <a:schemeClr val="accent4"/>
              </a:solidFill>
              <a:round/>
            </a:ln>
            <a:effectLst/>
          </c:spPr>
          <c:marker>
            <c:symbol val="none"/>
          </c:marker>
          <c:val>
            <c:numRef>
              <c:f>Sheet5!$E$132:$E$141</c:f>
              <c:numCache>
                <c:formatCode>General</c:formatCode>
                <c:ptCount val="10"/>
                <c:pt idx="2">
                  <c:v>2</c:v>
                </c:pt>
                <c:pt idx="7">
                  <c:v>1</c:v>
                </c:pt>
                <c:pt idx="9">
                  <c:v>2</c:v>
                </c:pt>
              </c:numCache>
            </c:numRef>
          </c:val>
          <c:smooth val="0"/>
          <c:extLst>
            <c:ext xmlns:c16="http://schemas.microsoft.com/office/drawing/2014/chart" uri="{C3380CC4-5D6E-409C-BE32-E72D297353CC}">
              <c16:uniqueId val="{00000003-0160-4016-9DF9-BD9931C17634}"/>
            </c:ext>
          </c:extLst>
        </c:ser>
        <c:dLbls>
          <c:showLegendKey val="0"/>
          <c:showVal val="0"/>
          <c:showCatName val="0"/>
          <c:showSerName val="0"/>
          <c:showPercent val="0"/>
          <c:showBubbleSize val="0"/>
        </c:dLbls>
        <c:smooth val="0"/>
        <c:axId val="1419653263"/>
        <c:axId val="1419657103"/>
      </c:lineChart>
      <c:catAx>
        <c:axId val="1419653263"/>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57103"/>
        <c:crosses val="autoZero"/>
        <c:auto val="1"/>
        <c:lblAlgn val="ctr"/>
        <c:lblOffset val="100"/>
        <c:noMultiLvlLbl val="0"/>
      </c:catAx>
      <c:valAx>
        <c:axId val="141965710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dirty="0" err="1"/>
                  <a:t>l</a:t>
                </a:r>
                <a:r>
                  <a:rPr lang="en-US" sz="1000" i="1" kern="1200" dirty="0" err="1">
                    <a:solidFill>
                      <a:srgbClr val="FF0000"/>
                    </a:solidFill>
                    <a:effectLst/>
                  </a:rPr>
                  <a:t>F</a:t>
                </a:r>
                <a:r>
                  <a:rPr lang="en-US" sz="1000" kern="1200" dirty="0">
                    <a:solidFill>
                      <a:srgbClr val="FF0000"/>
                    </a:solidFill>
                    <a:effectLst/>
                  </a:rPr>
                  <a:t> (4.156) = 3.81, &lt; .048 </a:t>
                </a:r>
                <a:r>
                  <a:rPr lang="en-US" sz="1000" kern="1200" baseline="30000" dirty="0" err="1">
                    <a:solidFill>
                      <a:srgbClr val="FF0000"/>
                    </a:solidFill>
                    <a:effectLst/>
                  </a:rPr>
                  <a:t>b/</a:t>
                </a:r>
                <a:r>
                  <a:rPr lang="en-US" sz="1000" i="1" kern="1200" dirty="0" err="1">
                    <a:solidFill>
                      <a:srgbClr val="FF0000"/>
                    </a:solidFill>
                    <a:effectLst/>
                  </a:rPr>
                  <a:t>F</a:t>
                </a:r>
                <a:r>
                  <a:rPr lang="en-US" sz="1000" kern="1200" dirty="0">
                    <a:solidFill>
                      <a:srgbClr val="FF0000"/>
                    </a:solidFill>
                    <a:effectLst/>
                  </a:rPr>
                  <a:t> (3.54) = 9.015, &lt;.007</a:t>
                </a:r>
                <a:r>
                  <a:rPr lang="en-US" sz="1000" kern="1200" baseline="30000" dirty="0">
                    <a:solidFill>
                      <a:srgbClr val="FF0000"/>
                    </a:solidFill>
                    <a:effectLst/>
                  </a:rPr>
                  <a:t>c </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96532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HEI (C)</a:t>
            </a:r>
          </a:p>
          <a:p>
            <a:pPr>
              <a:defRPr/>
            </a:pPr>
            <a:r>
              <a:rPr lang="en-US" sz="1400" b="0" i="0" u="none" strike="noStrike" kern="1200" spc="0" baseline="0">
                <a:solidFill>
                  <a:sysClr val="windowText" lastClr="000000">
                    <a:lumMod val="65000"/>
                    <a:lumOff val="35000"/>
                  </a:sysClr>
                </a:solidFill>
              </a:rPr>
              <a:t>Family and Social  Influence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2692038495188109E-2"/>
          <c:y val="0.11194444444444444"/>
          <c:w val="0.90286351706036749"/>
          <c:h val="0.5358639545056868"/>
        </c:manualLayout>
      </c:layout>
      <c:barChart>
        <c:barDir val="col"/>
        <c:grouping val="clustered"/>
        <c:varyColors val="0"/>
        <c:ser>
          <c:idx val="0"/>
          <c:order val="0"/>
          <c:tx>
            <c:strRef>
              <c:f>Sheet5!$B$150</c:f>
              <c:strCache>
                <c:ptCount val="1"/>
                <c:pt idx="0">
                  <c:v>SA</c:v>
                </c:pt>
              </c:strCache>
            </c:strRef>
          </c:tx>
          <c:spPr>
            <a:solidFill>
              <a:schemeClr val="accent1"/>
            </a:solidFill>
            <a:ln>
              <a:noFill/>
            </a:ln>
            <a:effectLst/>
          </c:spPr>
          <c:invertIfNegative val="0"/>
          <c:val>
            <c:numRef>
              <c:f>Sheet5!$B$151:$B$161</c:f>
              <c:numCache>
                <c:formatCode>General</c:formatCode>
                <c:ptCount val="11"/>
                <c:pt idx="0">
                  <c:v>19</c:v>
                </c:pt>
                <c:pt idx="1">
                  <c:v>24</c:v>
                </c:pt>
                <c:pt idx="2">
                  <c:v>24</c:v>
                </c:pt>
                <c:pt idx="3">
                  <c:v>16</c:v>
                </c:pt>
                <c:pt idx="4">
                  <c:v>22</c:v>
                </c:pt>
                <c:pt idx="5">
                  <c:v>19</c:v>
                </c:pt>
                <c:pt idx="6">
                  <c:v>20</c:v>
                </c:pt>
                <c:pt idx="7">
                  <c:v>15</c:v>
                </c:pt>
                <c:pt idx="8">
                  <c:v>15</c:v>
                </c:pt>
                <c:pt idx="9">
                  <c:v>20</c:v>
                </c:pt>
              </c:numCache>
            </c:numRef>
          </c:val>
          <c:extLst>
            <c:ext xmlns:c16="http://schemas.microsoft.com/office/drawing/2014/chart" uri="{C3380CC4-5D6E-409C-BE32-E72D297353CC}">
              <c16:uniqueId val="{00000000-AA74-40E5-ABCE-3BFD1E3691DF}"/>
            </c:ext>
          </c:extLst>
        </c:ser>
        <c:ser>
          <c:idx val="1"/>
          <c:order val="1"/>
          <c:tx>
            <c:strRef>
              <c:f>Sheet5!$C$150</c:f>
              <c:strCache>
                <c:ptCount val="1"/>
                <c:pt idx="0">
                  <c:v>A</c:v>
                </c:pt>
              </c:strCache>
            </c:strRef>
          </c:tx>
          <c:spPr>
            <a:solidFill>
              <a:schemeClr val="accent2"/>
            </a:solidFill>
            <a:ln>
              <a:noFill/>
            </a:ln>
            <a:effectLst/>
          </c:spPr>
          <c:invertIfNegative val="0"/>
          <c:val>
            <c:numRef>
              <c:f>Sheet5!$C$151:$C$161</c:f>
              <c:numCache>
                <c:formatCode>General</c:formatCode>
                <c:ptCount val="11"/>
                <c:pt idx="0">
                  <c:v>24</c:v>
                </c:pt>
                <c:pt idx="1">
                  <c:v>22</c:v>
                </c:pt>
                <c:pt idx="2">
                  <c:v>21</c:v>
                </c:pt>
                <c:pt idx="3">
                  <c:v>29</c:v>
                </c:pt>
                <c:pt idx="4">
                  <c:v>19</c:v>
                </c:pt>
                <c:pt idx="5">
                  <c:v>20</c:v>
                </c:pt>
                <c:pt idx="6">
                  <c:v>20</c:v>
                </c:pt>
                <c:pt idx="7">
                  <c:v>25</c:v>
                </c:pt>
                <c:pt idx="8">
                  <c:v>19</c:v>
                </c:pt>
                <c:pt idx="9">
                  <c:v>19</c:v>
                </c:pt>
              </c:numCache>
            </c:numRef>
          </c:val>
          <c:extLst>
            <c:ext xmlns:c16="http://schemas.microsoft.com/office/drawing/2014/chart" uri="{C3380CC4-5D6E-409C-BE32-E72D297353CC}">
              <c16:uniqueId val="{00000001-AA74-40E5-ABCE-3BFD1E3691DF}"/>
            </c:ext>
          </c:extLst>
        </c:ser>
        <c:dLbls>
          <c:showLegendKey val="0"/>
          <c:showVal val="0"/>
          <c:showCatName val="0"/>
          <c:showSerName val="0"/>
          <c:showPercent val="0"/>
          <c:showBubbleSize val="0"/>
        </c:dLbls>
        <c:gapWidth val="150"/>
        <c:axId val="1501278911"/>
        <c:axId val="1501294271"/>
      </c:barChart>
      <c:lineChart>
        <c:grouping val="standard"/>
        <c:varyColors val="0"/>
        <c:ser>
          <c:idx val="2"/>
          <c:order val="2"/>
          <c:tx>
            <c:strRef>
              <c:f>Sheet5!$D$150</c:f>
              <c:strCache>
                <c:ptCount val="1"/>
                <c:pt idx="0">
                  <c:v>D</c:v>
                </c:pt>
              </c:strCache>
            </c:strRef>
          </c:tx>
          <c:spPr>
            <a:ln w="28575" cap="rnd">
              <a:solidFill>
                <a:schemeClr val="accent3"/>
              </a:solidFill>
              <a:round/>
            </a:ln>
            <a:effectLst/>
          </c:spPr>
          <c:marker>
            <c:symbol val="none"/>
          </c:marker>
          <c:val>
            <c:numRef>
              <c:f>Sheet5!$D$151:$D$161</c:f>
              <c:numCache>
                <c:formatCode>General</c:formatCode>
                <c:ptCount val="11"/>
                <c:pt idx="0">
                  <c:v>3</c:v>
                </c:pt>
                <c:pt idx="1">
                  <c:v>2</c:v>
                </c:pt>
                <c:pt idx="2">
                  <c:v>0</c:v>
                </c:pt>
                <c:pt idx="3">
                  <c:v>4</c:v>
                </c:pt>
                <c:pt idx="4">
                  <c:v>4</c:v>
                </c:pt>
                <c:pt idx="5">
                  <c:v>2</c:v>
                </c:pt>
                <c:pt idx="6">
                  <c:v>3</c:v>
                </c:pt>
                <c:pt idx="7">
                  <c:v>5</c:v>
                </c:pt>
                <c:pt idx="8">
                  <c:v>2</c:v>
                </c:pt>
                <c:pt idx="9">
                  <c:v>4</c:v>
                </c:pt>
              </c:numCache>
            </c:numRef>
          </c:val>
          <c:smooth val="0"/>
          <c:extLst>
            <c:ext xmlns:c16="http://schemas.microsoft.com/office/drawing/2014/chart" uri="{C3380CC4-5D6E-409C-BE32-E72D297353CC}">
              <c16:uniqueId val="{00000002-AA74-40E5-ABCE-3BFD1E3691DF}"/>
            </c:ext>
          </c:extLst>
        </c:ser>
        <c:ser>
          <c:idx val="3"/>
          <c:order val="3"/>
          <c:tx>
            <c:strRef>
              <c:f>Sheet5!$E$150</c:f>
              <c:strCache>
                <c:ptCount val="1"/>
                <c:pt idx="0">
                  <c:v>SD</c:v>
                </c:pt>
              </c:strCache>
            </c:strRef>
          </c:tx>
          <c:spPr>
            <a:ln w="28575" cap="rnd">
              <a:solidFill>
                <a:schemeClr val="accent4"/>
              </a:solidFill>
              <a:round/>
            </a:ln>
            <a:effectLst/>
          </c:spPr>
          <c:marker>
            <c:symbol val="none"/>
          </c:marker>
          <c:val>
            <c:numRef>
              <c:f>Sheet5!$E$151:$E$161</c:f>
              <c:numCache>
                <c:formatCode>General</c:formatCode>
                <c:ptCount val="11"/>
                <c:pt idx="2">
                  <c:v>2</c:v>
                </c:pt>
                <c:pt idx="7">
                  <c:v>1</c:v>
                </c:pt>
                <c:pt idx="9">
                  <c:v>2</c:v>
                </c:pt>
              </c:numCache>
            </c:numRef>
          </c:val>
          <c:smooth val="0"/>
          <c:extLst>
            <c:ext xmlns:c16="http://schemas.microsoft.com/office/drawing/2014/chart" uri="{C3380CC4-5D6E-409C-BE32-E72D297353CC}">
              <c16:uniqueId val="{00000003-AA74-40E5-ABCE-3BFD1E3691DF}"/>
            </c:ext>
          </c:extLst>
        </c:ser>
        <c:dLbls>
          <c:showLegendKey val="0"/>
          <c:showVal val="0"/>
          <c:showCatName val="0"/>
          <c:showSerName val="0"/>
          <c:showPercent val="0"/>
          <c:showBubbleSize val="0"/>
        </c:dLbls>
        <c:marker val="1"/>
        <c:smooth val="0"/>
        <c:axId val="1501278911"/>
        <c:axId val="1501294271"/>
      </c:lineChart>
      <c:catAx>
        <c:axId val="1501278911"/>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1294271"/>
        <c:crosses val="autoZero"/>
        <c:auto val="1"/>
        <c:lblAlgn val="ctr"/>
        <c:lblOffset val="100"/>
        <c:noMultiLvlLbl val="0"/>
      </c:catAx>
      <c:valAx>
        <c:axId val="15012942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r>
                  <a:rPr lang="en-US" dirty="0" err="1"/>
                  <a:t>i</a:t>
                </a:r>
                <a:r>
                  <a:rPr lang="en-US" sz="1000" i="1" kern="1200" dirty="0" err="1">
                    <a:solidFill>
                      <a:srgbClr val="FF0000"/>
                    </a:solidFill>
                    <a:effectLst/>
                  </a:rPr>
                  <a:t>F</a:t>
                </a:r>
                <a:r>
                  <a:rPr lang="en-US" sz="1000" kern="1200" dirty="0">
                    <a:solidFill>
                      <a:srgbClr val="FF0000"/>
                    </a:solidFill>
                    <a:effectLst/>
                  </a:rPr>
                  <a:t> (.816) = 10.762, &lt; .625</a:t>
                </a:r>
                <a:r>
                  <a:rPr lang="en-US" sz="1000" kern="1200" baseline="30000" dirty="0">
                    <a:solidFill>
                      <a:srgbClr val="FF0000"/>
                    </a:solidFill>
                    <a:effectLst/>
                  </a:rPr>
                  <a:t>b</a:t>
                </a:r>
                <a:r>
                  <a:rPr lang="en-US" sz="1000" kern="1200" dirty="0">
                    <a:solidFill>
                      <a:srgbClr val="FF0000"/>
                    </a:solidFill>
                    <a:effectLst/>
                  </a:rPr>
                  <a:t> </a:t>
                </a:r>
                <a:endParaRPr lang="en-US"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dirty="0"/>
              </a:p>
            </c:rich>
          </c:tx>
          <c:layout>
            <c:manualLayout>
              <c:xMode val="edge"/>
              <c:yMode val="edge"/>
              <c:x val="4.3645426773495304E-2"/>
              <c:y val="0.74476049868766403"/>
            </c:manualLayout>
          </c:layout>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65000"/>
                      <a:lumOff val="35000"/>
                    </a:prst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1278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F02C9-6F56-446E-8984-0F42D65EB14A}" type="datetimeFigureOut">
              <a:rPr lang="en-US" smtClean="0"/>
              <a:t>5/26/2023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836CAB-A121-4D15-9C7C-20ACC2CE353E}" type="slidenum">
              <a:rPr lang="en-US" smtClean="0"/>
              <a:t>‹#›</a:t>
            </a:fld>
            <a:endParaRPr lang="en-US"/>
          </a:p>
        </p:txBody>
      </p:sp>
    </p:spTree>
    <p:extLst>
      <p:ext uri="{BB962C8B-B14F-4D97-AF65-F5344CB8AC3E}">
        <p14:creationId xmlns:p14="http://schemas.microsoft.com/office/powerpoint/2010/main" val="315928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36CAB-A121-4D15-9C7C-20ACC2CE353E}" type="slidenum">
              <a:rPr lang="en-US" smtClean="0"/>
              <a:t>1</a:t>
            </a:fld>
            <a:endParaRPr lang="en-US"/>
          </a:p>
        </p:txBody>
      </p:sp>
    </p:spTree>
    <p:extLst>
      <p:ext uri="{BB962C8B-B14F-4D97-AF65-F5344CB8AC3E}">
        <p14:creationId xmlns:p14="http://schemas.microsoft.com/office/powerpoint/2010/main" val="25808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489452"/>
            <a:ext cx="3108960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4408152"/>
            <a:ext cx="274320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408370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58719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460500"/>
            <a:ext cx="7886700"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460500"/>
            <a:ext cx="23202900" cy="232473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66588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3991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6838958"/>
            <a:ext cx="3154680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8357858"/>
            <a:ext cx="3154680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156ED1-7989-4727-A629-359A6FCF6D65}"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161066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156ED1-7989-4727-A629-359A6FCF6D65}"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81558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6"/>
            <a:ext cx="3154680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6724652"/>
            <a:ext cx="15473360"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Edit Master text styles</a:t>
            </a:r>
          </a:p>
        </p:txBody>
      </p:sp>
      <p:sp>
        <p:nvSpPr>
          <p:cNvPr id="4" name="Content Placeholder 3"/>
          <p:cNvSpPr>
            <a:spLocks noGrp="1"/>
          </p:cNvSpPr>
          <p:nvPr>
            <p:ph sz="half" idx="2"/>
          </p:nvPr>
        </p:nvSpPr>
        <p:spPr>
          <a:xfrm>
            <a:off x="2519368" y="10020300"/>
            <a:ext cx="15473360"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6724652"/>
            <a:ext cx="15549564"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Edit Master text styles</a:t>
            </a:r>
          </a:p>
        </p:txBody>
      </p:sp>
      <p:sp>
        <p:nvSpPr>
          <p:cNvPr id="6" name="Content Placeholder 5"/>
          <p:cNvSpPr>
            <a:spLocks noGrp="1"/>
          </p:cNvSpPr>
          <p:nvPr>
            <p:ph sz="quarter" idx="4"/>
          </p:nvPr>
        </p:nvSpPr>
        <p:spPr>
          <a:xfrm>
            <a:off x="18516602" y="10020300"/>
            <a:ext cx="15549564"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156ED1-7989-4727-A629-359A6FCF6D65}" type="datetimeFigureOut">
              <a:rPr lang="en-US" smtClean="0"/>
              <a:t>5/26/2023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56146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156ED1-7989-4727-A629-359A6FCF6D65}"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146389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56ED1-7989-4727-A629-359A6FCF6D65}" type="datetimeFigureOut">
              <a:rPr lang="en-US" smtClean="0"/>
              <a:t>5/26/2023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BF402-941C-438C-9934-8F3668855013}" type="slidenum">
              <a:rPr lang="en-US" smtClean="0"/>
              <a:t>‹#›</a:t>
            </a:fld>
            <a:endParaRPr lang="en-US"/>
          </a:p>
        </p:txBody>
      </p:sp>
      <p:sp>
        <p:nvSpPr>
          <p:cNvPr id="5" name="Rectangle 4">
            <a:extLst>
              <a:ext uri="{FF2B5EF4-FFF2-40B4-BE49-F238E27FC236}">
                <a16:creationId xmlns:a16="http://schemas.microsoft.com/office/drawing/2014/main" id="{1912F2CA-45A6-4FCE-8FBC-C491BA99248E}"/>
              </a:ext>
            </a:extLst>
          </p:cNvPr>
          <p:cNvSpPr/>
          <p:nvPr userDrawn="1"/>
        </p:nvSpPr>
        <p:spPr>
          <a:xfrm>
            <a:off x="1504336" y="4233333"/>
            <a:ext cx="33567330" cy="2231813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562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3949706"/>
            <a:ext cx="1851660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0B156ED1-7989-4727-A629-359A6FCF6D65}"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27604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3949706"/>
            <a:ext cx="1851660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0B156ED1-7989-4727-A629-359A6FCF6D65}"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412189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6"/>
            <a:ext cx="315468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5425406"/>
            <a:ext cx="822960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0B156ED1-7989-4727-A629-359A6FCF6D65}" type="datetimeFigureOut">
              <a:rPr lang="en-US" smtClean="0"/>
              <a:t>5/26/2023</a:t>
            </a:fld>
            <a:endParaRPr lang="en-US"/>
          </a:p>
        </p:txBody>
      </p:sp>
      <p:sp>
        <p:nvSpPr>
          <p:cNvPr id="5" name="Footer Placeholder 4"/>
          <p:cNvSpPr>
            <a:spLocks noGrp="1"/>
          </p:cNvSpPr>
          <p:nvPr>
            <p:ph type="ftr" sz="quarter" idx="3"/>
          </p:nvPr>
        </p:nvSpPr>
        <p:spPr>
          <a:xfrm>
            <a:off x="12115800" y="25425406"/>
            <a:ext cx="1234440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5425406"/>
            <a:ext cx="822960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79FBF402-941C-438C-9934-8F3668855013}" type="slidenum">
              <a:rPr lang="en-US" smtClean="0"/>
              <a:t>‹#›</a:t>
            </a:fld>
            <a:endParaRPr lang="en-US"/>
          </a:p>
        </p:txBody>
      </p:sp>
    </p:spTree>
    <p:extLst>
      <p:ext uri="{BB962C8B-B14F-4D97-AF65-F5344CB8AC3E}">
        <p14:creationId xmlns:p14="http://schemas.microsoft.com/office/powerpoint/2010/main" val="3216310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13" Type="http://schemas.openxmlformats.org/officeDocument/2006/relationships/chart" Target="../charts/chart8.xml"/><Relationship Id="rId3" Type="http://schemas.openxmlformats.org/officeDocument/2006/relationships/hyperlink" Target="mailto:sivilif@aua.ac.ke" TargetMode="External"/><Relationship Id="rId7" Type="http://schemas.openxmlformats.org/officeDocument/2006/relationships/chart" Target="../charts/chart2.xml"/><Relationship Id="rId12"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1.xml"/><Relationship Id="rId11" Type="http://schemas.openxmlformats.org/officeDocument/2006/relationships/chart" Target="../charts/chart6.xml"/><Relationship Id="rId5" Type="http://schemas.openxmlformats.org/officeDocument/2006/relationships/image" Target="../media/image1.jpg"/><Relationship Id="rId10" Type="http://schemas.openxmlformats.org/officeDocument/2006/relationships/chart" Target="../charts/chart5.xml"/><Relationship Id="rId4" Type="http://schemas.openxmlformats.org/officeDocument/2006/relationships/hyperlink" Target="about:blank" TargetMode="External"/><Relationship Id="rId9" Type="http://schemas.openxmlformats.org/officeDocument/2006/relationships/chart" Target="../charts/chart4.xml"/><Relationship Id="rId1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FC850732-380D-4A27-918C-0EEB39050FDC}"/>
              </a:ext>
            </a:extLst>
          </p:cNvPr>
          <p:cNvSpPr txBox="1"/>
          <p:nvPr/>
        </p:nvSpPr>
        <p:spPr>
          <a:xfrm>
            <a:off x="14916225" y="6239498"/>
            <a:ext cx="6633649" cy="15186075"/>
          </a:xfrm>
          <a:prstGeom prst="rect">
            <a:avLst/>
          </a:prstGeom>
          <a:noFill/>
        </p:spPr>
        <p:txBody>
          <a:bodyPr wrap="square" rtlCol="0">
            <a:noAutofit/>
          </a:bodyPr>
          <a:lstStyle/>
          <a:p>
            <a:r>
              <a:rPr lang="en-US" sz="1800" kern="0" dirty="0">
                <a:effectLst/>
                <a:latin typeface="Times New Roman" panose="02020603050405020304" pitchFamily="18" charset="0"/>
                <a:ea typeface="Calibri" panose="020F0502020204030204" pitchFamily="34" charset="0"/>
              </a:rPr>
              <a:t>.  </a:t>
            </a:r>
          </a:p>
          <a:p>
            <a:endParaRPr lang="en-US" sz="1800" kern="0" dirty="0">
              <a:effectLst/>
              <a:latin typeface="Times New Roman" panose="02020603050405020304" pitchFamily="18" charset="0"/>
              <a:ea typeface="Calibri" panose="020F0502020204030204" pitchFamily="34" charset="0"/>
            </a:endParaRPr>
          </a:p>
          <a:p>
            <a:r>
              <a:rPr lang="en-US" sz="1800" kern="0" dirty="0">
                <a:effectLst/>
                <a:latin typeface="Times New Roman" panose="02020603050405020304" pitchFamily="18" charset="0"/>
                <a:ea typeface="Calibri" panose="020F0502020204030204" pitchFamily="34" charset="0"/>
              </a:rPr>
              <a:t>For this research, a quantitative research design was used where a self-structured questionnaire was distributed in the selected universities a total of 150 students were used for this research, the students were from three (3) HEI. From e</a:t>
            </a:r>
            <a:r>
              <a:rPr lang="en-US" kern="0" dirty="0">
                <a:latin typeface="Times New Roman" panose="02020603050405020304" pitchFamily="18" charset="0"/>
                <a:ea typeface="Calibri" panose="020F0502020204030204" pitchFamily="34" charset="0"/>
              </a:rPr>
              <a:t>ach of these universities, 50 students were randomly collected for the purpose of the research, each student was giving a questionnaire while the distributor  waited for the student to complete the form and was collected immediately. </a:t>
            </a:r>
            <a:r>
              <a:rPr lang="en-US" sz="1800" kern="0" dirty="0">
                <a:effectLst/>
                <a:latin typeface="Times New Roman" panose="02020603050405020304" pitchFamily="18" charset="0"/>
                <a:ea typeface="Calibri" panose="020F0502020204030204" pitchFamily="34" charset="0"/>
              </a:rPr>
              <a:t>Comparative analysis and correlation were done using a statistical package for social sciences (SPSS).</a:t>
            </a:r>
            <a:r>
              <a:rPr lang="en-US" sz="2400" dirty="0"/>
              <a:t> </a:t>
            </a:r>
            <a:endParaRPr lang="en-US" sz="3200" dirty="0"/>
          </a:p>
        </p:txBody>
      </p:sp>
      <p:sp>
        <p:nvSpPr>
          <p:cNvPr id="3" name="TextBox 2">
            <a:extLst>
              <a:ext uri="{FF2B5EF4-FFF2-40B4-BE49-F238E27FC236}">
                <a16:creationId xmlns:a16="http://schemas.microsoft.com/office/drawing/2014/main" id="{9B64BC62-C0DA-4038-B6C6-5F7CEE94DF0B}"/>
              </a:ext>
            </a:extLst>
          </p:cNvPr>
          <p:cNvSpPr txBox="1"/>
          <p:nvPr/>
        </p:nvSpPr>
        <p:spPr>
          <a:xfrm>
            <a:off x="1524000" y="406527"/>
            <a:ext cx="23537333" cy="3002873"/>
          </a:xfrm>
          <a:prstGeom prst="rect">
            <a:avLst/>
          </a:prstGeom>
          <a:noFill/>
        </p:spPr>
        <p:txBody>
          <a:bodyPr wrap="square" rtlCol="0">
            <a:spAutoFit/>
          </a:bodyPr>
          <a:lstStyle/>
          <a:p>
            <a:pPr marL="0" marR="0" algn="ctr">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Examining the Factors Influencing Student’s Retention and Migration in Higher Education Institutions in Liberia”</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Faith O. </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Sivili</a:t>
            </a:r>
            <a:r>
              <a:rPr lang="en-US" sz="3200" dirty="0">
                <a:effectLst/>
                <a:latin typeface="Calibri" panose="020F0502020204030204" pitchFamily="34" charset="0"/>
                <a:ea typeface="Calibri" panose="020F0502020204030204" pitchFamily="34" charset="0"/>
                <a:cs typeface="Times New Roman" panose="02020603050405020304" pitchFamily="18" charset="0"/>
              </a:rPr>
              <a:t>, Ph.D. Student (AUA) </a:t>
            </a:r>
          </a:p>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Adventist University of West Africa,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Shiefflin</a:t>
            </a:r>
            <a:r>
              <a:rPr lang="en-US" sz="2000" dirty="0">
                <a:effectLst/>
                <a:latin typeface="Calibri" panose="020F0502020204030204" pitchFamily="34" charset="0"/>
                <a:ea typeface="Calibri" panose="020F0502020204030204" pitchFamily="34" charset="0"/>
                <a:cs typeface="Times New Roman" panose="02020603050405020304" pitchFamily="18" charset="0"/>
              </a:rPr>
              <a:t> Town,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Margibi</a:t>
            </a:r>
            <a:r>
              <a:rPr lang="en-US" sz="2000" dirty="0">
                <a:effectLst/>
                <a:latin typeface="Calibri" panose="020F0502020204030204" pitchFamily="34" charset="0"/>
                <a:ea typeface="Calibri" panose="020F0502020204030204" pitchFamily="34" charset="0"/>
                <a:cs typeface="Times New Roman" panose="02020603050405020304" pitchFamily="18" charset="0"/>
              </a:rPr>
              <a:t> County Liberia, </a:t>
            </a:r>
          </a:p>
          <a:p>
            <a:pPr marL="0" marR="0" algn="ctr">
              <a:spcBef>
                <a:spcPts val="0"/>
              </a:spcBef>
              <a:spcAft>
                <a:spcPts val="0"/>
              </a:spcAft>
            </a:pPr>
            <a:r>
              <a:rPr lang="en-US" sz="2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sivilif@aua.ac.ke</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spcBef>
                <a:spcPts val="0"/>
              </a:spcBef>
              <a:spcAft>
                <a:spcPts val="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Glory I. Baysah, Ph.D. (AUWA)</a:t>
            </a:r>
          </a:p>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Adventist University of West Africa,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Shiefflin</a:t>
            </a:r>
            <a:r>
              <a:rPr lang="en-US" sz="2000" dirty="0">
                <a:effectLst/>
                <a:latin typeface="Calibri" panose="020F0502020204030204" pitchFamily="34" charset="0"/>
                <a:ea typeface="Calibri" panose="020F0502020204030204" pitchFamily="34" charset="0"/>
                <a:cs typeface="Times New Roman" panose="02020603050405020304" pitchFamily="18" charset="0"/>
              </a:rPr>
              <a:t> Town,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Margibi</a:t>
            </a:r>
            <a:r>
              <a:rPr lang="en-US" sz="2000" dirty="0">
                <a:effectLst/>
                <a:latin typeface="Calibri" panose="020F0502020204030204" pitchFamily="34" charset="0"/>
                <a:ea typeface="Calibri" panose="020F0502020204030204" pitchFamily="34" charset="0"/>
                <a:cs typeface="Times New Roman" panose="02020603050405020304" pitchFamily="18" charset="0"/>
              </a:rPr>
              <a:t> County Liberia, </a:t>
            </a:r>
          </a:p>
          <a:p>
            <a:pPr marL="0" marR="0" algn="ctr">
              <a:spcBef>
                <a:spcPts val="0"/>
              </a:spcBef>
              <a:spcAft>
                <a:spcPts val="0"/>
              </a:spcAft>
            </a:pPr>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baysahg@auwa.edu.lr</a:t>
            </a:r>
            <a:r>
              <a:rPr lang="en-US" sz="2000" dirty="0">
                <a:solidFill>
                  <a:srgbClr val="5E5E5E"/>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6CA0201A-FDE1-483B-BBE0-F80FB0781EE1}"/>
              </a:ext>
            </a:extLst>
          </p:cNvPr>
          <p:cNvSpPr/>
          <p:nvPr/>
        </p:nvSpPr>
        <p:spPr>
          <a:xfrm>
            <a:off x="2269067" y="4868121"/>
            <a:ext cx="10193866" cy="1625600"/>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Abstract</a:t>
            </a:r>
          </a:p>
        </p:txBody>
      </p:sp>
      <p:sp>
        <p:nvSpPr>
          <p:cNvPr id="29" name="Rectangle 28">
            <a:extLst>
              <a:ext uri="{FF2B5EF4-FFF2-40B4-BE49-F238E27FC236}">
                <a16:creationId xmlns:a16="http://schemas.microsoft.com/office/drawing/2014/main" id="{65AD3238-31FF-4E0F-9D4E-BA5606793AC1}"/>
              </a:ext>
            </a:extLst>
          </p:cNvPr>
          <p:cNvSpPr/>
          <p:nvPr/>
        </p:nvSpPr>
        <p:spPr>
          <a:xfrm>
            <a:off x="24113067" y="4868121"/>
            <a:ext cx="10193866" cy="1625600"/>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Results</a:t>
            </a:r>
          </a:p>
        </p:txBody>
      </p:sp>
      <p:sp>
        <p:nvSpPr>
          <p:cNvPr id="30" name="Rectangle 29">
            <a:extLst>
              <a:ext uri="{FF2B5EF4-FFF2-40B4-BE49-F238E27FC236}">
                <a16:creationId xmlns:a16="http://schemas.microsoft.com/office/drawing/2014/main" id="{1F363996-3509-4337-B30F-47B6EE0EA540}"/>
              </a:ext>
            </a:extLst>
          </p:cNvPr>
          <p:cNvSpPr/>
          <p:nvPr/>
        </p:nvSpPr>
        <p:spPr>
          <a:xfrm>
            <a:off x="13191067" y="4868121"/>
            <a:ext cx="10193866" cy="1625600"/>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Methods</a:t>
            </a:r>
          </a:p>
        </p:txBody>
      </p:sp>
      <p:sp>
        <p:nvSpPr>
          <p:cNvPr id="11" name="TextBox 10">
            <a:extLst>
              <a:ext uri="{FF2B5EF4-FFF2-40B4-BE49-F238E27FC236}">
                <a16:creationId xmlns:a16="http://schemas.microsoft.com/office/drawing/2014/main" id="{714DD10D-7DDA-446A-A117-533917F9D360}"/>
              </a:ext>
            </a:extLst>
          </p:cNvPr>
          <p:cNvSpPr txBox="1"/>
          <p:nvPr/>
        </p:nvSpPr>
        <p:spPr>
          <a:xfrm>
            <a:off x="2269067" y="6976532"/>
            <a:ext cx="10193866" cy="5640385"/>
          </a:xfrm>
          <a:prstGeom prst="rect">
            <a:avLst/>
          </a:prstGeom>
          <a:noFill/>
        </p:spPr>
        <p:txBody>
          <a:bodyPr wrap="square" rtlCol="0">
            <a:noAutofit/>
          </a:bodyPr>
          <a:lstStyle/>
          <a:p>
            <a:pPr marL="0" marR="0" indent="457200" algn="just">
              <a:lnSpc>
                <a:spcPct val="150000"/>
              </a:lnSpc>
              <a:spcBef>
                <a:spcPts val="120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a major component of quality assurance challenges disrupting many universities across the globe, higher education institutions (HEIs) are currently faced with increasing issues of student retention, non-completion, and drop-out as well as inter-university migration. Implicit in the process of quality assurance is the improvement of higher education facilities, teaching and learning quality, diversity, infrastructural development, and diversity in the learning environment. Evidentially, while it has been proven that student’s retention and completion of studies at HEIs are based on financial and educational quality dimensions, there are other soft components and factors those likely influence students’ intentions to stay at a particular university, drop out and migrate to another university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This paper investigated the factors that influence the retention of students and their intentions to stay and study in selected universities in Liberia instead of seeking transfer to other universities outside the country.  For this research, a quantitative research design was used where a self-structured questionnaire was distributed in the selected universities. Comparative analysis and correlation were done using a statistical package for social sciences (SPSS). </a:t>
            </a:r>
            <a:r>
              <a:rPr lang="en-US" sz="1800" kern="0" dirty="0">
                <a:effectLst/>
                <a:latin typeface="Times New Roman" panose="02020603050405020304" pitchFamily="18" charset="0"/>
                <a:ea typeface="Calibri" panose="020F0502020204030204" pitchFamily="34" charset="0"/>
              </a:rPr>
              <a:t>The findings show that each of the factors identified has statistically significant influences on student retention with p &lt; .005 for School A, School B shows a p &lt; .005, and School C with p &lt; .005. The result of the finding will be shared with stakeholders to aid and promote the education sector of the country.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B735304E-DDAF-47B1-A3B5-A60790D8049F}"/>
              </a:ext>
            </a:extLst>
          </p:cNvPr>
          <p:cNvSpPr/>
          <p:nvPr/>
        </p:nvSpPr>
        <p:spPr>
          <a:xfrm>
            <a:off x="2269067" y="13019736"/>
            <a:ext cx="10193866" cy="1625600"/>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Background</a:t>
            </a:r>
          </a:p>
        </p:txBody>
      </p:sp>
      <p:sp>
        <p:nvSpPr>
          <p:cNvPr id="32" name="TextBox 31">
            <a:extLst>
              <a:ext uri="{FF2B5EF4-FFF2-40B4-BE49-F238E27FC236}">
                <a16:creationId xmlns:a16="http://schemas.microsoft.com/office/drawing/2014/main" id="{BC8F7322-93BD-426A-999A-180F2D6D17BE}"/>
              </a:ext>
            </a:extLst>
          </p:cNvPr>
          <p:cNvSpPr txBox="1"/>
          <p:nvPr/>
        </p:nvSpPr>
        <p:spPr>
          <a:xfrm>
            <a:off x="2098307" y="15386906"/>
            <a:ext cx="10096901" cy="4728962"/>
          </a:xfrm>
          <a:prstGeom prst="rect">
            <a:avLst/>
          </a:prstGeom>
          <a:noFill/>
        </p:spPr>
        <p:txBody>
          <a:bodyPr wrap="square" rtlCol="0">
            <a:no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Currently, the higher education system is faced with the issue of student retention, non-completion, drop-out, and even inter-university migration. Student retention can be defined as a measure of students that enroll, continue, and finish their academic studies in the same school. Cruise and Wade (2016) argued that “the ability of the university to retain students from one semester to another translates into funding the university” (p. 145).</a:t>
            </a:r>
          </a:p>
          <a:p>
            <a:r>
              <a:rPr lang="en-US" dirty="0">
                <a:latin typeface="Times New Roman" panose="02020603050405020304" pitchFamily="18" charset="0"/>
                <a:ea typeface="Calibri" panose="020F0502020204030204" pitchFamily="34" charset="0"/>
                <a:cs typeface="Times New Roman" panose="02020603050405020304" pitchFamily="18" charset="0"/>
              </a:rPr>
              <a:t> From existing literature, some findings show that the factors contributing to or affecting student  retention in HEI, among many are listed below :</a:t>
            </a:r>
          </a:p>
          <a:p>
            <a:pPr marL="285750" marR="0" indent="-285750">
              <a:lnSpc>
                <a:spcPct val="200000"/>
              </a:lnSpc>
              <a:spcBef>
                <a:spcPts val="0"/>
              </a:spcBef>
              <a:spcAft>
                <a:spcPts val="0"/>
              </a:spcAf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Low Academic Readiness, </a:t>
            </a:r>
          </a:p>
          <a:p>
            <a:pPr marL="285750" marR="0" indent="-285750">
              <a:lnSpc>
                <a:spcPct val="200000"/>
              </a:lnSpc>
              <a:spcBef>
                <a:spcPts val="0"/>
              </a:spcBef>
              <a:spcAft>
                <a:spcPts val="0"/>
              </a:spcAf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Financial Hardships, </a:t>
            </a:r>
          </a:p>
          <a:p>
            <a:pPr marL="285750" marR="0" indent="-285750">
              <a:lnSpc>
                <a:spcPct val="200000"/>
              </a:lnSpc>
              <a:spcBef>
                <a:spcPts val="0"/>
              </a:spcBef>
              <a:spcAft>
                <a:spcPts val="0"/>
              </a:spcAf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Work And Family Obligations, </a:t>
            </a:r>
          </a:p>
          <a:p>
            <a:pPr marL="285750" marR="0" indent="-285750">
              <a:lnSpc>
                <a:spcPct val="200000"/>
              </a:lnSpc>
              <a:spcBef>
                <a:spcPts val="0"/>
              </a:spcBef>
              <a:spcAft>
                <a:spcPts val="0"/>
              </a:spcAf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Safety Issues </a:t>
            </a:r>
          </a:p>
          <a:p>
            <a:pPr marL="285750" marR="0" indent="-285750">
              <a:lnSpc>
                <a:spcPct val="200000"/>
              </a:lnSpc>
              <a:spcBef>
                <a:spcPts val="0"/>
              </a:spcBef>
              <a:spcAft>
                <a:spcPts val="0"/>
              </a:spcAf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 Social Barriers</a:t>
            </a:r>
            <a:r>
              <a:rPr lang="en-US" sz="2400" dirty="0">
                <a:latin typeface="Times New Roman" panose="02020603050405020304" pitchFamily="18" charset="0"/>
                <a:cs typeface="Times New Roman" panose="02020603050405020304" pitchFamily="18" charset="0"/>
              </a:rPr>
              <a:t>. </a:t>
            </a:r>
          </a:p>
          <a:p>
            <a:endParaRPr lang="en-US" sz="3200" dirty="0"/>
          </a:p>
          <a:p>
            <a:pPr marL="457200" indent="-457200">
              <a:buFont typeface="Arial" panose="020B0604020202020204" pitchFamily="34" charset="0"/>
              <a:buChar char="•"/>
            </a:pPr>
            <a:endParaRPr lang="en-US" sz="3200" dirty="0"/>
          </a:p>
        </p:txBody>
      </p:sp>
      <p:sp>
        <p:nvSpPr>
          <p:cNvPr id="33" name="Rectangle 32">
            <a:extLst>
              <a:ext uri="{FF2B5EF4-FFF2-40B4-BE49-F238E27FC236}">
                <a16:creationId xmlns:a16="http://schemas.microsoft.com/office/drawing/2014/main" id="{18184F5D-7BDE-40F5-8C88-27A51D57D743}"/>
              </a:ext>
            </a:extLst>
          </p:cNvPr>
          <p:cNvSpPr/>
          <p:nvPr/>
        </p:nvSpPr>
        <p:spPr>
          <a:xfrm>
            <a:off x="2183687" y="21353781"/>
            <a:ext cx="10193866" cy="795018"/>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Objectives</a:t>
            </a:r>
          </a:p>
        </p:txBody>
      </p:sp>
      <p:sp>
        <p:nvSpPr>
          <p:cNvPr id="34" name="TextBox 33">
            <a:extLst>
              <a:ext uri="{FF2B5EF4-FFF2-40B4-BE49-F238E27FC236}">
                <a16:creationId xmlns:a16="http://schemas.microsoft.com/office/drawing/2014/main" id="{A6EFB288-FACE-4A95-B472-7FEB3539AEF6}"/>
              </a:ext>
            </a:extLst>
          </p:cNvPr>
          <p:cNvSpPr txBox="1"/>
          <p:nvPr/>
        </p:nvSpPr>
        <p:spPr>
          <a:xfrm>
            <a:off x="2098307" y="22648243"/>
            <a:ext cx="10364626" cy="3888607"/>
          </a:xfrm>
          <a:prstGeom prst="rect">
            <a:avLst/>
          </a:prstGeom>
          <a:noFill/>
        </p:spPr>
        <p:txBody>
          <a:bodyPr wrap="square" rtlCol="0">
            <a:noAutofit/>
          </a:bodyPr>
          <a:lstStyle/>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paper tends to:</a:t>
            </a:r>
          </a:p>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explore and understand the factors influencing student retention and migration to higher education institutions in Liberia.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determine the factors that are associated with student retention in Higher Education Institutions (HEI)</a:t>
            </a:r>
          </a:p>
          <a:p>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Research Question</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Does the family status of a student affect a student’s retention in HEI?</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Does the social status of a student affect the retention of such a student in HEI?</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What role does an institution play in the retention of students in HEI?</a:t>
            </a:r>
          </a:p>
          <a:p>
            <a:pPr marL="457200"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Does the financial position of the student affect the retention of student in HEI?</a:t>
            </a:r>
          </a:p>
          <a:p>
            <a:pPr marL="457200" indent="-4572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endParaRPr lang="en-US" sz="3200" dirty="0"/>
          </a:p>
        </p:txBody>
      </p:sp>
      <p:sp>
        <p:nvSpPr>
          <p:cNvPr id="36" name="Rectangle 35">
            <a:extLst>
              <a:ext uri="{FF2B5EF4-FFF2-40B4-BE49-F238E27FC236}">
                <a16:creationId xmlns:a16="http://schemas.microsoft.com/office/drawing/2014/main" id="{58FDD47E-77CC-4005-97EC-6809FE8D3C37}"/>
              </a:ext>
            </a:extLst>
          </p:cNvPr>
          <p:cNvSpPr/>
          <p:nvPr/>
        </p:nvSpPr>
        <p:spPr>
          <a:xfrm>
            <a:off x="13292666" y="20917529"/>
            <a:ext cx="10193866" cy="37588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6600" b="1" dirty="0">
                <a:solidFill>
                  <a:srgbClr val="264A79"/>
                </a:solidFill>
              </a:rPr>
              <a:t>Acknowledgements</a:t>
            </a:r>
          </a:p>
          <a:p>
            <a:r>
              <a:rPr lang="en-US" sz="3200" dirty="0">
                <a:solidFill>
                  <a:schemeClr val="tx1"/>
                </a:solidFill>
              </a:rPr>
              <a:t>We want to appreciate firstly, ASHRA for this opportunity, the schools that gave their consent for our questionnaires to be distributed in order to generate our data, our research assistance, the institution, and our family for their support </a:t>
            </a:r>
            <a:r>
              <a:rPr lang="en-US" sz="3200">
                <a:solidFill>
                  <a:schemeClr val="tx1"/>
                </a:solidFill>
              </a:rPr>
              <a:t>and encouragement.</a:t>
            </a:r>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37" name="TextBox 36">
            <a:extLst>
              <a:ext uri="{FF2B5EF4-FFF2-40B4-BE49-F238E27FC236}">
                <a16:creationId xmlns:a16="http://schemas.microsoft.com/office/drawing/2014/main" id="{4B76CC92-0A88-48FE-89E1-874F9361834F}"/>
              </a:ext>
            </a:extLst>
          </p:cNvPr>
          <p:cNvSpPr txBox="1"/>
          <p:nvPr/>
        </p:nvSpPr>
        <p:spPr>
          <a:xfrm>
            <a:off x="24113067" y="6976532"/>
            <a:ext cx="10193866" cy="6380744"/>
          </a:xfrm>
          <a:prstGeom prst="rect">
            <a:avLst/>
          </a:prstGeom>
          <a:noFill/>
        </p:spPr>
        <p:txBody>
          <a:bodyPr wrap="square" rtlCol="0">
            <a:noAutofit/>
          </a:bodyPr>
          <a:lstStyle/>
          <a:p>
            <a:endParaRPr lang="en-US" sz="3200" dirty="0"/>
          </a:p>
        </p:txBody>
      </p:sp>
      <p:sp>
        <p:nvSpPr>
          <p:cNvPr id="38" name="Rectangle 37">
            <a:extLst>
              <a:ext uri="{FF2B5EF4-FFF2-40B4-BE49-F238E27FC236}">
                <a16:creationId xmlns:a16="http://schemas.microsoft.com/office/drawing/2014/main" id="{F7DD251D-D1AF-40BE-92B7-AB5BEA22F39C}"/>
              </a:ext>
            </a:extLst>
          </p:cNvPr>
          <p:cNvSpPr/>
          <p:nvPr/>
        </p:nvSpPr>
        <p:spPr>
          <a:xfrm>
            <a:off x="24113067" y="14428933"/>
            <a:ext cx="10193866" cy="957973"/>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Conclusions</a:t>
            </a:r>
          </a:p>
        </p:txBody>
      </p:sp>
      <p:sp>
        <p:nvSpPr>
          <p:cNvPr id="39" name="TextBox 38">
            <a:extLst>
              <a:ext uri="{FF2B5EF4-FFF2-40B4-BE49-F238E27FC236}">
                <a16:creationId xmlns:a16="http://schemas.microsoft.com/office/drawing/2014/main" id="{A4CFDB89-75CD-4720-9566-7FEF10A1A5F9}"/>
              </a:ext>
            </a:extLst>
          </p:cNvPr>
          <p:cNvSpPr txBox="1"/>
          <p:nvPr/>
        </p:nvSpPr>
        <p:spPr>
          <a:xfrm>
            <a:off x="23768200" y="15573177"/>
            <a:ext cx="10193866" cy="4447585"/>
          </a:xfrm>
          <a:prstGeom prst="rect">
            <a:avLst/>
          </a:prstGeom>
          <a:noFill/>
        </p:spPr>
        <p:txBody>
          <a:bodyPr wrap="square" rtlCol="0">
            <a:noAutofit/>
          </a:bodyPr>
          <a:lstStyle/>
          <a:p>
            <a:pPr marL="457200" indent="-457200">
              <a:buFont typeface="Arial" panose="020B0604020202020204" pitchFamily="34" charset="0"/>
              <a:buChar char="•"/>
            </a:pPr>
            <a:r>
              <a:rPr lang="en-US" sz="1800" kern="0" dirty="0">
                <a:effectLst/>
                <a:latin typeface="Times New Roman" panose="02020603050405020304" pitchFamily="18" charset="0"/>
                <a:ea typeface="Calibri" panose="020F0502020204030204" pitchFamily="34" charset="0"/>
              </a:rPr>
              <a:t>This paper presents the factors influencing student retention in HEI. Students leaving or wanting to stay in any institution is dependent on several factors, to name but a few: family/Social status, and financial status, all of these factors have significant influences on student retention in HEI with financial influence rating very high </a:t>
            </a:r>
            <a:r>
              <a:rPr lang="en-US" kern="0" dirty="0">
                <a:latin typeface="Times New Roman" panose="02020603050405020304" pitchFamily="18" charset="0"/>
                <a:ea typeface="Calibri" panose="020F0502020204030204" pitchFamily="34" charset="0"/>
              </a:rPr>
              <a:t>significant influence</a:t>
            </a:r>
            <a:r>
              <a:rPr lang="en-US" sz="1800" kern="0" dirty="0">
                <a:effectLst/>
                <a:latin typeface="Times New Roman" panose="02020603050405020304" pitchFamily="18" charset="0"/>
                <a:ea typeface="Calibri" panose="020F0502020204030204" pitchFamily="34" charset="0"/>
              </a:rPr>
              <a:t> however, student retention is of great value to the higher education institution dwelling on this fact, the higher institution needs to have quality instruction and instructional staff, schools should have </a:t>
            </a:r>
            <a:r>
              <a:rPr lang="en-US" kern="0" dirty="0">
                <a:latin typeface="Times New Roman" panose="02020603050405020304" pitchFamily="18" charset="0"/>
                <a:ea typeface="Calibri" panose="020F0502020204030204" pitchFamily="34" charset="0"/>
              </a:rPr>
              <a:t>a </a:t>
            </a:r>
            <a:r>
              <a:rPr lang="en-US" sz="1800" kern="0" dirty="0">
                <a:effectLst/>
                <a:latin typeface="Times New Roman" panose="02020603050405020304" pitchFamily="18" charset="0"/>
                <a:ea typeface="Calibri" panose="020F0502020204030204" pitchFamily="34" charset="0"/>
              </a:rPr>
              <a:t>better image, there should be a support service for the student, this will help them adjust easily to college life, better advisement and better room for social integration. Institutions must always remember that student are their customers, and they need to prioritize their needs</a:t>
            </a:r>
            <a:endParaRPr lang="en-US" sz="3200" dirty="0"/>
          </a:p>
        </p:txBody>
      </p:sp>
      <p:sp>
        <p:nvSpPr>
          <p:cNvPr id="40" name="Rectangle 39">
            <a:extLst>
              <a:ext uri="{FF2B5EF4-FFF2-40B4-BE49-F238E27FC236}">
                <a16:creationId xmlns:a16="http://schemas.microsoft.com/office/drawing/2014/main" id="{9409D329-4A98-4AA9-BA78-F7EB93B072B9}"/>
              </a:ext>
            </a:extLst>
          </p:cNvPr>
          <p:cNvSpPr/>
          <p:nvPr/>
        </p:nvSpPr>
        <p:spPr>
          <a:xfrm>
            <a:off x="24113067" y="20214491"/>
            <a:ext cx="10193866" cy="1625600"/>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a:solidFill>
                  <a:schemeClr val="bg1"/>
                </a:solidFill>
              </a:rPr>
              <a:t>References</a:t>
            </a:r>
          </a:p>
        </p:txBody>
      </p:sp>
      <p:sp>
        <p:nvSpPr>
          <p:cNvPr id="41" name="TextBox 40">
            <a:extLst>
              <a:ext uri="{FF2B5EF4-FFF2-40B4-BE49-F238E27FC236}">
                <a16:creationId xmlns:a16="http://schemas.microsoft.com/office/drawing/2014/main" id="{D2A416B9-3991-419B-9361-20D8F7A63DDC}"/>
              </a:ext>
            </a:extLst>
          </p:cNvPr>
          <p:cNvSpPr txBox="1"/>
          <p:nvPr/>
        </p:nvSpPr>
        <p:spPr>
          <a:xfrm>
            <a:off x="24417225" y="22102978"/>
            <a:ext cx="10193866" cy="3499255"/>
          </a:xfrm>
          <a:prstGeom prst="rect">
            <a:avLst/>
          </a:prstGeom>
          <a:noFill/>
        </p:spPr>
        <p:txBody>
          <a:bodyPr wrap="square" rtlCol="0">
            <a:noAutofit/>
          </a:bodyPr>
          <a:lstStyle/>
          <a:p>
            <a:pPr marL="0" marR="0" algn="ctr">
              <a:lnSpc>
                <a:spcPct val="115000"/>
              </a:lnSpc>
              <a:spcBef>
                <a:spcPts val="0"/>
              </a:spcBef>
              <a:spcAft>
                <a:spcPts val="10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Aljohani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 (2016). A review of the contemporary international literature on student retention in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higher education.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International Journal of Education and Literacy Studies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4</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40-52.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https://doi.org/10.7575/aiac.ijels.v.4n.1p.40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Cruise, S., &amp; Wade, R. (2016). Practical suggestions from the literature for student retention in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nonprofit programs. The Journal of Nonprofit Education and Leadership, 6(2), 144–158.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Farhan, B. Y. (2019). Managerial decisions to enhance student/Customer retention: The case of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Ontario’s academic institutions.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Interchange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50</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155-174.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https://doi.org/10.1007/s10780-019-09351-7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Logo&#10;&#10;Description automatically generated with medium confidence">
            <a:extLst>
              <a:ext uri="{FF2B5EF4-FFF2-40B4-BE49-F238E27FC236}">
                <a16:creationId xmlns:a16="http://schemas.microsoft.com/office/drawing/2014/main" id="{DF43A6B4-F7D7-C158-66EB-C452666E39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061333" y="820165"/>
            <a:ext cx="9448799" cy="3512127"/>
          </a:xfrm>
          <a:prstGeom prst="rect">
            <a:avLst/>
          </a:prstGeom>
        </p:spPr>
      </p:pic>
      <p:graphicFrame>
        <p:nvGraphicFramePr>
          <p:cNvPr id="2" name="Chart 1">
            <a:extLst>
              <a:ext uri="{FF2B5EF4-FFF2-40B4-BE49-F238E27FC236}">
                <a16:creationId xmlns:a16="http://schemas.microsoft.com/office/drawing/2014/main" id="{C622C8A4-3727-E163-BF73-4A7408E8A81C}"/>
              </a:ext>
            </a:extLst>
          </p:cNvPr>
          <p:cNvGraphicFramePr/>
          <p:nvPr>
            <p:extLst>
              <p:ext uri="{D42A27DB-BD31-4B8C-83A1-F6EECF244321}">
                <p14:modId xmlns:p14="http://schemas.microsoft.com/office/powerpoint/2010/main" val="2922586683"/>
              </p:ext>
            </p:extLst>
          </p:nvPr>
        </p:nvGraphicFramePr>
        <p:xfrm>
          <a:off x="24113067" y="6802429"/>
          <a:ext cx="2370471" cy="232575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 name="Chart 4">
            <a:extLst>
              <a:ext uri="{FF2B5EF4-FFF2-40B4-BE49-F238E27FC236}">
                <a16:creationId xmlns:a16="http://schemas.microsoft.com/office/drawing/2014/main" id="{4672F783-7246-0E84-BFAC-12AA88BEB41E}"/>
              </a:ext>
            </a:extLst>
          </p:cNvPr>
          <p:cNvGraphicFramePr/>
          <p:nvPr>
            <p:extLst>
              <p:ext uri="{D42A27DB-BD31-4B8C-83A1-F6EECF244321}">
                <p14:modId xmlns:p14="http://schemas.microsoft.com/office/powerpoint/2010/main" val="2648941110"/>
              </p:ext>
            </p:extLst>
          </p:nvPr>
        </p:nvGraphicFramePr>
        <p:xfrm>
          <a:off x="27884184" y="6484688"/>
          <a:ext cx="2884268"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Chart 6">
            <a:extLst>
              <a:ext uri="{FF2B5EF4-FFF2-40B4-BE49-F238E27FC236}">
                <a16:creationId xmlns:a16="http://schemas.microsoft.com/office/drawing/2014/main" id="{D8CF52ED-E298-40BD-ABD8-973A19073B24}"/>
              </a:ext>
            </a:extLst>
          </p:cNvPr>
          <p:cNvGraphicFramePr/>
          <p:nvPr>
            <p:extLst>
              <p:ext uri="{D42A27DB-BD31-4B8C-83A1-F6EECF244321}">
                <p14:modId xmlns:p14="http://schemas.microsoft.com/office/powerpoint/2010/main" val="684358100"/>
              </p:ext>
            </p:extLst>
          </p:nvPr>
        </p:nvGraphicFramePr>
        <p:xfrm>
          <a:off x="31368061" y="6484688"/>
          <a:ext cx="2679423"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8" name="Chart 7">
            <a:extLst>
              <a:ext uri="{FF2B5EF4-FFF2-40B4-BE49-F238E27FC236}">
                <a16:creationId xmlns:a16="http://schemas.microsoft.com/office/drawing/2014/main" id="{7FED135E-1D43-FF72-42D4-AA84F9AF2417}"/>
              </a:ext>
            </a:extLst>
          </p:cNvPr>
          <p:cNvGraphicFramePr>
            <a:graphicFrameLocks/>
          </p:cNvGraphicFramePr>
          <p:nvPr>
            <p:extLst>
              <p:ext uri="{D42A27DB-BD31-4B8C-83A1-F6EECF244321}">
                <p14:modId xmlns:p14="http://schemas.microsoft.com/office/powerpoint/2010/main" val="2636530244"/>
              </p:ext>
            </p:extLst>
          </p:nvPr>
        </p:nvGraphicFramePr>
        <p:xfrm>
          <a:off x="23712626" y="9029288"/>
          <a:ext cx="3571948" cy="2743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9" name="Chart 8">
            <a:extLst>
              <a:ext uri="{FF2B5EF4-FFF2-40B4-BE49-F238E27FC236}">
                <a16:creationId xmlns:a16="http://schemas.microsoft.com/office/drawing/2014/main" id="{1664AC74-125D-90E2-E9A3-4570E25402A5}"/>
              </a:ext>
            </a:extLst>
          </p:cNvPr>
          <p:cNvGraphicFramePr>
            <a:graphicFrameLocks/>
          </p:cNvGraphicFramePr>
          <p:nvPr>
            <p:extLst>
              <p:ext uri="{D42A27DB-BD31-4B8C-83A1-F6EECF244321}">
                <p14:modId xmlns:p14="http://schemas.microsoft.com/office/powerpoint/2010/main" val="1538560036"/>
              </p:ext>
            </p:extLst>
          </p:nvPr>
        </p:nvGraphicFramePr>
        <p:xfrm>
          <a:off x="27827724" y="9115833"/>
          <a:ext cx="3372868" cy="27432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 name="Chart 9">
            <a:extLst>
              <a:ext uri="{FF2B5EF4-FFF2-40B4-BE49-F238E27FC236}">
                <a16:creationId xmlns:a16="http://schemas.microsoft.com/office/drawing/2014/main" id="{155473CB-C4FD-30C7-0003-3113D0C0635D}"/>
              </a:ext>
            </a:extLst>
          </p:cNvPr>
          <p:cNvGraphicFramePr>
            <a:graphicFrameLocks/>
          </p:cNvGraphicFramePr>
          <p:nvPr>
            <p:extLst>
              <p:ext uri="{D42A27DB-BD31-4B8C-83A1-F6EECF244321}">
                <p14:modId xmlns:p14="http://schemas.microsoft.com/office/powerpoint/2010/main" val="515386799"/>
              </p:ext>
            </p:extLst>
          </p:nvPr>
        </p:nvGraphicFramePr>
        <p:xfrm>
          <a:off x="31067328" y="9574559"/>
          <a:ext cx="3916017" cy="2256347"/>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2" name="Chart 11">
            <a:extLst>
              <a:ext uri="{FF2B5EF4-FFF2-40B4-BE49-F238E27FC236}">
                <a16:creationId xmlns:a16="http://schemas.microsoft.com/office/drawing/2014/main" id="{4699758E-9079-33F7-D0D5-09C364745D0C}"/>
              </a:ext>
            </a:extLst>
          </p:cNvPr>
          <p:cNvGraphicFramePr>
            <a:graphicFrameLocks/>
          </p:cNvGraphicFramePr>
          <p:nvPr>
            <p:extLst>
              <p:ext uri="{D42A27DB-BD31-4B8C-83A1-F6EECF244321}">
                <p14:modId xmlns:p14="http://schemas.microsoft.com/office/powerpoint/2010/main" val="1745263438"/>
              </p:ext>
            </p:extLst>
          </p:nvPr>
        </p:nvGraphicFramePr>
        <p:xfrm>
          <a:off x="23712626" y="11552630"/>
          <a:ext cx="3438685" cy="27432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3" name="Chart 12">
            <a:extLst>
              <a:ext uri="{FF2B5EF4-FFF2-40B4-BE49-F238E27FC236}">
                <a16:creationId xmlns:a16="http://schemas.microsoft.com/office/drawing/2014/main" id="{B6415208-2611-A612-FD40-33C7F34DD7D6}"/>
              </a:ext>
            </a:extLst>
          </p:cNvPr>
          <p:cNvGraphicFramePr>
            <a:graphicFrameLocks/>
          </p:cNvGraphicFramePr>
          <p:nvPr>
            <p:extLst>
              <p:ext uri="{D42A27DB-BD31-4B8C-83A1-F6EECF244321}">
                <p14:modId xmlns:p14="http://schemas.microsoft.com/office/powerpoint/2010/main" val="1317751070"/>
              </p:ext>
            </p:extLst>
          </p:nvPr>
        </p:nvGraphicFramePr>
        <p:xfrm>
          <a:off x="27926691" y="11648136"/>
          <a:ext cx="2884268" cy="274320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14" name="Chart 13">
            <a:extLst>
              <a:ext uri="{FF2B5EF4-FFF2-40B4-BE49-F238E27FC236}">
                <a16:creationId xmlns:a16="http://schemas.microsoft.com/office/drawing/2014/main" id="{35E17283-1328-1694-E439-CBE151B92EAA}"/>
              </a:ext>
            </a:extLst>
          </p:cNvPr>
          <p:cNvGraphicFramePr>
            <a:graphicFrameLocks/>
          </p:cNvGraphicFramePr>
          <p:nvPr>
            <p:extLst>
              <p:ext uri="{D42A27DB-BD31-4B8C-83A1-F6EECF244321}">
                <p14:modId xmlns:p14="http://schemas.microsoft.com/office/powerpoint/2010/main" val="2356745037"/>
              </p:ext>
            </p:extLst>
          </p:nvPr>
        </p:nvGraphicFramePr>
        <p:xfrm>
          <a:off x="31067327" y="11758320"/>
          <a:ext cx="3782756" cy="2743200"/>
        </p:xfrm>
        <a:graphic>
          <a:graphicData uri="http://schemas.openxmlformats.org/drawingml/2006/chart">
            <c:chart xmlns:c="http://schemas.openxmlformats.org/drawingml/2006/chart" xmlns:r="http://schemas.openxmlformats.org/officeDocument/2006/relationships" r:id="rId14"/>
          </a:graphicData>
        </a:graphic>
      </p:graphicFrame>
    </p:spTree>
    <p:extLst>
      <p:ext uri="{BB962C8B-B14F-4D97-AF65-F5344CB8AC3E}">
        <p14:creationId xmlns:p14="http://schemas.microsoft.com/office/powerpoint/2010/main" val="2723662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519</TotalTime>
  <Words>1187</Words>
  <Application>Microsoft Office PowerPoint</Application>
  <PresentationFormat>Custom</PresentationFormat>
  <Paragraphs>85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your Research Poster Completed</dc:title>
  <dc:creator>Mordekai Ongo</dc:creator>
  <cp:lastModifiedBy>Reviewer</cp:lastModifiedBy>
  <cp:revision>29</cp:revision>
  <dcterms:created xsi:type="dcterms:W3CDTF">2021-04-22T14:43:54Z</dcterms:created>
  <dcterms:modified xsi:type="dcterms:W3CDTF">2023-05-26T15:26:06Z</dcterms:modified>
</cp:coreProperties>
</file>