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36576000" cy="2743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4A7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54" d="100"/>
          <a:sy n="54" d="100"/>
        </p:scale>
        <p:origin x="-302" y="-235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200" y="4489452"/>
            <a:ext cx="31089600" cy="9550400"/>
          </a:xfrm>
        </p:spPr>
        <p:txBody>
          <a:bodyPr anchor="b"/>
          <a:lstStyle>
            <a:lvl1pPr algn="ctr">
              <a:defRPr sz="24000"/>
            </a:lvl1pPr>
          </a:lstStyle>
          <a:p>
            <a:r>
              <a:rPr lang="en-US"/>
              <a:t>Click to edit Master title style</a:t>
            </a:r>
            <a:endParaRPr lang="en-US" dirty="0"/>
          </a:p>
        </p:txBody>
      </p:sp>
      <p:sp>
        <p:nvSpPr>
          <p:cNvPr id="3" name="Subtitle 2"/>
          <p:cNvSpPr>
            <a:spLocks noGrp="1"/>
          </p:cNvSpPr>
          <p:nvPr>
            <p:ph type="subTitle" idx="1"/>
          </p:nvPr>
        </p:nvSpPr>
        <p:spPr>
          <a:xfrm>
            <a:off x="4572000" y="14408152"/>
            <a:ext cx="27432000" cy="6623048"/>
          </a:xfrm>
        </p:spPr>
        <p:txBody>
          <a:bodyPr/>
          <a:lstStyle>
            <a:lvl1pPr marL="0" indent="0" algn="ctr">
              <a:buNone/>
              <a:defRPr sz="9600"/>
            </a:lvl1pPr>
            <a:lvl2pPr marL="1828800" indent="0" algn="ctr">
              <a:buNone/>
              <a:defRPr sz="8000"/>
            </a:lvl2pPr>
            <a:lvl3pPr marL="3657600" indent="0" algn="ctr">
              <a:buNone/>
              <a:defRPr sz="7200"/>
            </a:lvl3pPr>
            <a:lvl4pPr marL="5486400" indent="0" algn="ctr">
              <a:buNone/>
              <a:defRPr sz="6400"/>
            </a:lvl4pPr>
            <a:lvl5pPr marL="7315200" indent="0" algn="ctr">
              <a:buNone/>
              <a:defRPr sz="6400"/>
            </a:lvl5pPr>
            <a:lvl6pPr marL="9144000" indent="0" algn="ctr">
              <a:buNone/>
              <a:defRPr sz="6400"/>
            </a:lvl6pPr>
            <a:lvl7pPr marL="10972800" indent="0" algn="ctr">
              <a:buNone/>
              <a:defRPr sz="6400"/>
            </a:lvl7pPr>
            <a:lvl8pPr marL="12801600" indent="0" algn="ctr">
              <a:buNone/>
              <a:defRPr sz="6400"/>
            </a:lvl8pPr>
            <a:lvl9pPr marL="14630400" indent="0" algn="ctr">
              <a:buNone/>
              <a:defRPr sz="64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4083702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587194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74702" y="1460500"/>
            <a:ext cx="7886700" cy="2324735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514602" y="1460500"/>
            <a:ext cx="23202900" cy="2324735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665881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B156ED1-7989-4727-A629-359A6FCF6D65}"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339919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495552" y="6838958"/>
            <a:ext cx="31546800" cy="11410948"/>
          </a:xfrm>
        </p:spPr>
        <p:txBody>
          <a:bodyPr anchor="b"/>
          <a:lstStyle>
            <a:lvl1pPr>
              <a:defRPr sz="24000"/>
            </a:lvl1pPr>
          </a:lstStyle>
          <a:p>
            <a:r>
              <a:rPr lang="en-US"/>
              <a:t>Click to edit Master title style</a:t>
            </a:r>
            <a:endParaRPr lang="en-US" dirty="0"/>
          </a:p>
        </p:txBody>
      </p:sp>
      <p:sp>
        <p:nvSpPr>
          <p:cNvPr id="3" name="Text Placeholder 2"/>
          <p:cNvSpPr>
            <a:spLocks noGrp="1"/>
          </p:cNvSpPr>
          <p:nvPr>
            <p:ph type="body" idx="1"/>
          </p:nvPr>
        </p:nvSpPr>
        <p:spPr>
          <a:xfrm>
            <a:off x="2495552" y="18357858"/>
            <a:ext cx="31546800" cy="6000748"/>
          </a:xfrm>
        </p:spPr>
        <p:txBody>
          <a:bodyPr/>
          <a:lstStyle>
            <a:lvl1pPr marL="0" indent="0">
              <a:buNone/>
              <a:defRPr sz="9600">
                <a:solidFill>
                  <a:schemeClr val="tx1"/>
                </a:solidFill>
              </a:defRPr>
            </a:lvl1pPr>
            <a:lvl2pPr marL="1828800" indent="0">
              <a:buNone/>
              <a:defRPr sz="8000">
                <a:solidFill>
                  <a:schemeClr val="tx1">
                    <a:tint val="75000"/>
                  </a:schemeClr>
                </a:solidFill>
              </a:defRPr>
            </a:lvl2pPr>
            <a:lvl3pPr marL="3657600" indent="0">
              <a:buNone/>
              <a:defRPr sz="7200">
                <a:solidFill>
                  <a:schemeClr val="tx1">
                    <a:tint val="75000"/>
                  </a:schemeClr>
                </a:solidFill>
              </a:defRPr>
            </a:lvl3pPr>
            <a:lvl4pPr marL="5486400" indent="0">
              <a:buNone/>
              <a:defRPr sz="6400">
                <a:solidFill>
                  <a:schemeClr val="tx1">
                    <a:tint val="75000"/>
                  </a:schemeClr>
                </a:solidFill>
              </a:defRPr>
            </a:lvl4pPr>
            <a:lvl5pPr marL="7315200" indent="0">
              <a:buNone/>
              <a:defRPr sz="6400">
                <a:solidFill>
                  <a:schemeClr val="tx1">
                    <a:tint val="75000"/>
                  </a:schemeClr>
                </a:solidFill>
              </a:defRPr>
            </a:lvl5pPr>
            <a:lvl6pPr marL="9144000" indent="0">
              <a:buNone/>
              <a:defRPr sz="6400">
                <a:solidFill>
                  <a:schemeClr val="tx1">
                    <a:tint val="75000"/>
                  </a:schemeClr>
                </a:solidFill>
              </a:defRPr>
            </a:lvl6pPr>
            <a:lvl7pPr marL="10972800" indent="0">
              <a:buNone/>
              <a:defRPr sz="6400">
                <a:solidFill>
                  <a:schemeClr val="tx1">
                    <a:tint val="75000"/>
                  </a:schemeClr>
                </a:solidFill>
              </a:defRPr>
            </a:lvl7pPr>
            <a:lvl8pPr marL="12801600" indent="0">
              <a:buNone/>
              <a:defRPr sz="6400">
                <a:solidFill>
                  <a:schemeClr val="tx1">
                    <a:tint val="75000"/>
                  </a:schemeClr>
                </a:solidFill>
              </a:defRPr>
            </a:lvl8pPr>
            <a:lvl9pPr marL="14630400" indent="0">
              <a:buNone/>
              <a:defRPr sz="6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B156ED1-7989-4727-A629-359A6FCF6D65}"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16106675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14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8516600" y="7302500"/>
            <a:ext cx="15544800" cy="17405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B156ED1-7989-4727-A629-359A6FCF6D65}"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815588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460506"/>
            <a:ext cx="31546800" cy="5302252"/>
          </a:xfrm>
        </p:spPr>
        <p:txBody>
          <a:bodyPr/>
          <a:lstStyle/>
          <a:p>
            <a:r>
              <a:rPr lang="en-US"/>
              <a:t>Click to edit Master title style</a:t>
            </a:r>
            <a:endParaRPr lang="en-US" dirty="0"/>
          </a:p>
        </p:txBody>
      </p:sp>
      <p:sp>
        <p:nvSpPr>
          <p:cNvPr id="3" name="Text Placeholder 2"/>
          <p:cNvSpPr>
            <a:spLocks noGrp="1"/>
          </p:cNvSpPr>
          <p:nvPr>
            <p:ph type="body" idx="1"/>
          </p:nvPr>
        </p:nvSpPr>
        <p:spPr>
          <a:xfrm>
            <a:off x="2519368" y="6724652"/>
            <a:ext cx="15473360"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Edit Master text styles</a:t>
            </a:r>
          </a:p>
        </p:txBody>
      </p:sp>
      <p:sp>
        <p:nvSpPr>
          <p:cNvPr id="4" name="Content Placeholder 3"/>
          <p:cNvSpPr>
            <a:spLocks noGrp="1"/>
          </p:cNvSpPr>
          <p:nvPr>
            <p:ph sz="half" idx="2"/>
          </p:nvPr>
        </p:nvSpPr>
        <p:spPr>
          <a:xfrm>
            <a:off x="2519368" y="10020300"/>
            <a:ext cx="15473360"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18516602" y="6724652"/>
            <a:ext cx="15549564" cy="3295648"/>
          </a:xfrm>
        </p:spPr>
        <p:txBody>
          <a:bodyPr anchor="b"/>
          <a:lstStyle>
            <a:lvl1pPr marL="0" indent="0">
              <a:buNone/>
              <a:defRPr sz="9600" b="1"/>
            </a:lvl1pPr>
            <a:lvl2pPr marL="1828800" indent="0">
              <a:buNone/>
              <a:defRPr sz="8000" b="1"/>
            </a:lvl2pPr>
            <a:lvl3pPr marL="3657600" indent="0">
              <a:buNone/>
              <a:defRPr sz="7200" b="1"/>
            </a:lvl3pPr>
            <a:lvl4pPr marL="5486400" indent="0">
              <a:buNone/>
              <a:defRPr sz="6400" b="1"/>
            </a:lvl4pPr>
            <a:lvl5pPr marL="7315200" indent="0">
              <a:buNone/>
              <a:defRPr sz="6400" b="1"/>
            </a:lvl5pPr>
            <a:lvl6pPr marL="9144000" indent="0">
              <a:buNone/>
              <a:defRPr sz="6400" b="1"/>
            </a:lvl6pPr>
            <a:lvl7pPr marL="10972800" indent="0">
              <a:buNone/>
              <a:defRPr sz="6400" b="1"/>
            </a:lvl7pPr>
            <a:lvl8pPr marL="12801600" indent="0">
              <a:buNone/>
              <a:defRPr sz="6400" b="1"/>
            </a:lvl8pPr>
            <a:lvl9pPr marL="14630400" indent="0">
              <a:buNone/>
              <a:defRPr sz="6400" b="1"/>
            </a:lvl9pPr>
          </a:lstStyle>
          <a:p>
            <a:pPr lvl="0"/>
            <a:r>
              <a:rPr lang="en-US"/>
              <a:t>Edit Master text styles</a:t>
            </a:r>
          </a:p>
        </p:txBody>
      </p:sp>
      <p:sp>
        <p:nvSpPr>
          <p:cNvPr id="6" name="Content Placeholder 5"/>
          <p:cNvSpPr>
            <a:spLocks noGrp="1"/>
          </p:cNvSpPr>
          <p:nvPr>
            <p:ph sz="quarter" idx="4"/>
          </p:nvPr>
        </p:nvSpPr>
        <p:spPr>
          <a:xfrm>
            <a:off x="18516602" y="10020300"/>
            <a:ext cx="15549564" cy="147383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B156ED1-7989-4727-A629-359A6FCF6D65}"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561462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B156ED1-7989-4727-A629-359A6FCF6D65}"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1463891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156ED1-7989-4727-A629-359A6FCF6D65}"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FBF402-941C-438C-9934-8F3668855013}" type="slidenum">
              <a:rPr lang="en-US" smtClean="0"/>
              <a:t>‹#›</a:t>
            </a:fld>
            <a:endParaRPr lang="en-US"/>
          </a:p>
        </p:txBody>
      </p:sp>
      <p:sp>
        <p:nvSpPr>
          <p:cNvPr id="5" name="Rectangle 4">
            <a:extLst>
              <a:ext uri="{FF2B5EF4-FFF2-40B4-BE49-F238E27FC236}">
                <a16:creationId xmlns:a16="http://schemas.microsoft.com/office/drawing/2014/main" id="{1912F2CA-45A6-4FCE-8FBC-C491BA99248E}"/>
              </a:ext>
            </a:extLst>
          </p:cNvPr>
          <p:cNvSpPr/>
          <p:nvPr userDrawn="1"/>
        </p:nvSpPr>
        <p:spPr>
          <a:xfrm>
            <a:off x="1504336" y="4233333"/>
            <a:ext cx="33567330" cy="22318134"/>
          </a:xfrm>
          <a:prstGeom prst="rect">
            <a:avLst/>
          </a:prstGeom>
          <a:solidFill>
            <a:schemeClr val="bg1">
              <a:lumMod val="9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85628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Content Placeholder 2"/>
          <p:cNvSpPr>
            <a:spLocks noGrp="1"/>
          </p:cNvSpPr>
          <p:nvPr>
            <p:ph idx="1"/>
          </p:nvPr>
        </p:nvSpPr>
        <p:spPr>
          <a:xfrm>
            <a:off x="15549564" y="3949706"/>
            <a:ext cx="18516600" cy="19494500"/>
          </a:xfrm>
        </p:spPr>
        <p:txBody>
          <a:bodyPr/>
          <a:lstStyle>
            <a:lvl1pPr>
              <a:defRPr sz="12800"/>
            </a:lvl1pPr>
            <a:lvl2pPr>
              <a:defRPr sz="11200"/>
            </a:lvl2pPr>
            <a:lvl3pPr>
              <a:defRPr sz="9600"/>
            </a:lvl3pPr>
            <a:lvl4pPr>
              <a:defRPr sz="8000"/>
            </a:lvl4pPr>
            <a:lvl5pPr>
              <a:defRPr sz="8000"/>
            </a:lvl5pPr>
            <a:lvl6pPr>
              <a:defRPr sz="8000"/>
            </a:lvl6pPr>
            <a:lvl7pPr>
              <a:defRPr sz="8000"/>
            </a:lvl7pPr>
            <a:lvl8pPr>
              <a:defRPr sz="8000"/>
            </a:lvl8pPr>
            <a:lvl9pPr>
              <a:defRPr sz="8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0B156ED1-7989-4727-A629-359A6FCF6D65}"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227604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19364" y="1828800"/>
            <a:ext cx="11796712" cy="6400800"/>
          </a:xfrm>
        </p:spPr>
        <p:txBody>
          <a:bodyPr anchor="b"/>
          <a:lstStyle>
            <a:lvl1pPr>
              <a:defRPr sz="1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5549564" y="3949706"/>
            <a:ext cx="18516600" cy="19494500"/>
          </a:xfrm>
        </p:spPr>
        <p:txBody>
          <a:bodyPr anchor="t"/>
          <a:lstStyle>
            <a:lvl1pPr marL="0" indent="0">
              <a:buNone/>
              <a:defRPr sz="12800"/>
            </a:lvl1pPr>
            <a:lvl2pPr marL="1828800" indent="0">
              <a:buNone/>
              <a:defRPr sz="11200"/>
            </a:lvl2pPr>
            <a:lvl3pPr marL="3657600" indent="0">
              <a:buNone/>
              <a:defRPr sz="9600"/>
            </a:lvl3pPr>
            <a:lvl4pPr marL="5486400" indent="0">
              <a:buNone/>
              <a:defRPr sz="8000"/>
            </a:lvl4pPr>
            <a:lvl5pPr marL="7315200" indent="0">
              <a:buNone/>
              <a:defRPr sz="8000"/>
            </a:lvl5pPr>
            <a:lvl6pPr marL="9144000" indent="0">
              <a:buNone/>
              <a:defRPr sz="8000"/>
            </a:lvl6pPr>
            <a:lvl7pPr marL="10972800" indent="0">
              <a:buNone/>
              <a:defRPr sz="8000"/>
            </a:lvl7pPr>
            <a:lvl8pPr marL="12801600" indent="0">
              <a:buNone/>
              <a:defRPr sz="8000"/>
            </a:lvl8pPr>
            <a:lvl9pPr marL="14630400" indent="0">
              <a:buNone/>
              <a:defRPr sz="8000"/>
            </a:lvl9pPr>
          </a:lstStyle>
          <a:p>
            <a:r>
              <a:rPr lang="en-US"/>
              <a:t>Click icon to add picture</a:t>
            </a:r>
            <a:endParaRPr lang="en-US" dirty="0"/>
          </a:p>
        </p:txBody>
      </p:sp>
      <p:sp>
        <p:nvSpPr>
          <p:cNvPr id="4" name="Text Placeholder 3"/>
          <p:cNvSpPr>
            <a:spLocks noGrp="1"/>
          </p:cNvSpPr>
          <p:nvPr>
            <p:ph type="body" sz="half" idx="2"/>
          </p:nvPr>
        </p:nvSpPr>
        <p:spPr>
          <a:xfrm>
            <a:off x="2519364" y="8229600"/>
            <a:ext cx="11796712" cy="15246352"/>
          </a:xfrm>
        </p:spPr>
        <p:txBody>
          <a:bodyPr/>
          <a:lstStyle>
            <a:lvl1pPr marL="0" indent="0">
              <a:buNone/>
              <a:defRPr sz="6400"/>
            </a:lvl1pPr>
            <a:lvl2pPr marL="1828800" indent="0">
              <a:buNone/>
              <a:defRPr sz="5600"/>
            </a:lvl2pPr>
            <a:lvl3pPr marL="3657600" indent="0">
              <a:buNone/>
              <a:defRPr sz="4800"/>
            </a:lvl3pPr>
            <a:lvl4pPr marL="5486400" indent="0">
              <a:buNone/>
              <a:defRPr sz="4000"/>
            </a:lvl4pPr>
            <a:lvl5pPr marL="7315200" indent="0">
              <a:buNone/>
              <a:defRPr sz="4000"/>
            </a:lvl5pPr>
            <a:lvl6pPr marL="9144000" indent="0">
              <a:buNone/>
              <a:defRPr sz="4000"/>
            </a:lvl6pPr>
            <a:lvl7pPr marL="10972800" indent="0">
              <a:buNone/>
              <a:defRPr sz="4000"/>
            </a:lvl7pPr>
            <a:lvl8pPr marL="12801600" indent="0">
              <a:buNone/>
              <a:defRPr sz="4000"/>
            </a:lvl8pPr>
            <a:lvl9pPr marL="14630400" indent="0">
              <a:buNone/>
              <a:defRPr sz="4000"/>
            </a:lvl9pPr>
          </a:lstStyle>
          <a:p>
            <a:pPr lvl="0"/>
            <a:r>
              <a:rPr lang="en-US"/>
              <a:t>Edit Master text styles</a:t>
            </a:r>
          </a:p>
        </p:txBody>
      </p:sp>
      <p:sp>
        <p:nvSpPr>
          <p:cNvPr id="5" name="Date Placeholder 4"/>
          <p:cNvSpPr>
            <a:spLocks noGrp="1"/>
          </p:cNvSpPr>
          <p:nvPr>
            <p:ph type="dt" sz="half" idx="10"/>
          </p:nvPr>
        </p:nvSpPr>
        <p:spPr/>
        <p:txBody>
          <a:bodyPr/>
          <a:lstStyle/>
          <a:p>
            <a:fld id="{0B156ED1-7989-4727-A629-359A6FCF6D65}"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FBF402-941C-438C-9934-8F3668855013}" type="slidenum">
              <a:rPr lang="en-US" smtClean="0"/>
              <a:t>‹#›</a:t>
            </a:fld>
            <a:endParaRPr lang="en-US"/>
          </a:p>
        </p:txBody>
      </p:sp>
    </p:spTree>
    <p:extLst>
      <p:ext uri="{BB962C8B-B14F-4D97-AF65-F5344CB8AC3E}">
        <p14:creationId xmlns:p14="http://schemas.microsoft.com/office/powerpoint/2010/main" val="41218925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14600" y="1460506"/>
            <a:ext cx="31546800" cy="530225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514600" y="7302500"/>
            <a:ext cx="31546800" cy="1740535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514600" y="25425406"/>
            <a:ext cx="8229600" cy="1460500"/>
          </a:xfrm>
          <a:prstGeom prst="rect">
            <a:avLst/>
          </a:prstGeom>
        </p:spPr>
        <p:txBody>
          <a:bodyPr vert="horz" lIns="91440" tIns="45720" rIns="91440" bIns="45720" rtlCol="0" anchor="ctr"/>
          <a:lstStyle>
            <a:lvl1pPr algn="l">
              <a:defRPr sz="4800">
                <a:solidFill>
                  <a:schemeClr val="tx1">
                    <a:tint val="75000"/>
                  </a:schemeClr>
                </a:solidFill>
              </a:defRPr>
            </a:lvl1pPr>
          </a:lstStyle>
          <a:p>
            <a:fld id="{0B156ED1-7989-4727-A629-359A6FCF6D65}" type="datetimeFigureOut">
              <a:rPr lang="en-US" smtClean="0"/>
              <a:t>5/3/2023</a:t>
            </a:fld>
            <a:endParaRPr lang="en-US"/>
          </a:p>
        </p:txBody>
      </p:sp>
      <p:sp>
        <p:nvSpPr>
          <p:cNvPr id="5" name="Footer Placeholder 4"/>
          <p:cNvSpPr>
            <a:spLocks noGrp="1"/>
          </p:cNvSpPr>
          <p:nvPr>
            <p:ph type="ftr" sz="quarter" idx="3"/>
          </p:nvPr>
        </p:nvSpPr>
        <p:spPr>
          <a:xfrm>
            <a:off x="12115800" y="25425406"/>
            <a:ext cx="12344400" cy="1460500"/>
          </a:xfrm>
          <a:prstGeom prst="rect">
            <a:avLst/>
          </a:prstGeom>
        </p:spPr>
        <p:txBody>
          <a:bodyPr vert="horz" lIns="91440" tIns="45720" rIns="91440" bIns="45720" rtlCol="0" anchor="ctr"/>
          <a:lstStyle>
            <a:lvl1pPr algn="ctr">
              <a:defRPr sz="4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5831800" y="25425406"/>
            <a:ext cx="8229600" cy="1460500"/>
          </a:xfrm>
          <a:prstGeom prst="rect">
            <a:avLst/>
          </a:prstGeom>
        </p:spPr>
        <p:txBody>
          <a:bodyPr vert="horz" lIns="91440" tIns="45720" rIns="91440" bIns="45720" rtlCol="0" anchor="ctr"/>
          <a:lstStyle>
            <a:lvl1pPr algn="r">
              <a:defRPr sz="4800">
                <a:solidFill>
                  <a:schemeClr val="tx1">
                    <a:tint val="75000"/>
                  </a:schemeClr>
                </a:solidFill>
              </a:defRPr>
            </a:lvl1pPr>
          </a:lstStyle>
          <a:p>
            <a:fld id="{79FBF402-941C-438C-9934-8F3668855013}" type="slidenum">
              <a:rPr lang="en-US" smtClean="0"/>
              <a:t>‹#›</a:t>
            </a:fld>
            <a:endParaRPr lang="en-US"/>
          </a:p>
        </p:txBody>
      </p:sp>
    </p:spTree>
    <p:extLst>
      <p:ext uri="{BB962C8B-B14F-4D97-AF65-F5344CB8AC3E}">
        <p14:creationId xmlns:p14="http://schemas.microsoft.com/office/powerpoint/2010/main" val="32163101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657600" rtl="0" eaLnBrk="1" latinLnBrk="0" hangingPunct="1">
        <a:lnSpc>
          <a:spcPct val="90000"/>
        </a:lnSpc>
        <a:spcBef>
          <a:spcPct val="0"/>
        </a:spcBef>
        <a:buNone/>
        <a:defRPr sz="17600" kern="1200">
          <a:solidFill>
            <a:schemeClr val="tx1"/>
          </a:solidFill>
          <a:latin typeface="+mj-lt"/>
          <a:ea typeface="+mj-ea"/>
          <a:cs typeface="+mj-cs"/>
        </a:defRPr>
      </a:lvl1pPr>
    </p:titleStyle>
    <p:bodyStyle>
      <a:lvl1pPr marL="914400" indent="-914400" algn="l" defTabSz="3657600" rtl="0" eaLnBrk="1" latinLnBrk="0" hangingPunct="1">
        <a:lnSpc>
          <a:spcPct val="90000"/>
        </a:lnSpc>
        <a:spcBef>
          <a:spcPts val="4000"/>
        </a:spcBef>
        <a:buFont typeface="Arial" panose="020B0604020202020204" pitchFamily="34" charset="0"/>
        <a:buChar char="•"/>
        <a:defRPr sz="11200" kern="1200">
          <a:solidFill>
            <a:schemeClr val="tx1"/>
          </a:solidFill>
          <a:latin typeface="+mn-lt"/>
          <a:ea typeface="+mn-ea"/>
          <a:cs typeface="+mn-cs"/>
        </a:defRPr>
      </a:lvl1pPr>
      <a:lvl2pPr marL="2743200" indent="-914400" algn="l" defTabSz="3657600" rtl="0" eaLnBrk="1" latinLnBrk="0" hangingPunct="1">
        <a:lnSpc>
          <a:spcPct val="90000"/>
        </a:lnSpc>
        <a:spcBef>
          <a:spcPts val="2000"/>
        </a:spcBef>
        <a:buFont typeface="Arial" panose="020B0604020202020204" pitchFamily="34" charset="0"/>
        <a:buChar char="•"/>
        <a:defRPr sz="9600" kern="1200">
          <a:solidFill>
            <a:schemeClr val="tx1"/>
          </a:solidFill>
          <a:latin typeface="+mn-lt"/>
          <a:ea typeface="+mn-ea"/>
          <a:cs typeface="+mn-cs"/>
        </a:defRPr>
      </a:lvl2pPr>
      <a:lvl3pPr marL="4572000" indent="-914400" algn="l" defTabSz="3657600" rtl="0" eaLnBrk="1" latinLnBrk="0" hangingPunct="1">
        <a:lnSpc>
          <a:spcPct val="90000"/>
        </a:lnSpc>
        <a:spcBef>
          <a:spcPts val="2000"/>
        </a:spcBef>
        <a:buFont typeface="Arial" panose="020B0604020202020204" pitchFamily="34" charset="0"/>
        <a:buChar char="•"/>
        <a:defRPr sz="8000" kern="1200">
          <a:solidFill>
            <a:schemeClr val="tx1"/>
          </a:solidFill>
          <a:latin typeface="+mn-lt"/>
          <a:ea typeface="+mn-ea"/>
          <a:cs typeface="+mn-cs"/>
        </a:defRPr>
      </a:lvl3pPr>
      <a:lvl4pPr marL="6400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4pPr>
      <a:lvl5pPr marL="82296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5pPr>
      <a:lvl6pPr marL="100584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6pPr>
      <a:lvl7pPr marL="118872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7pPr>
      <a:lvl8pPr marL="137160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8pPr>
      <a:lvl9pPr marL="15544800" indent="-914400" algn="l" defTabSz="3657600" rtl="0" eaLnBrk="1" latinLnBrk="0" hangingPunct="1">
        <a:lnSpc>
          <a:spcPct val="90000"/>
        </a:lnSpc>
        <a:spcBef>
          <a:spcPts val="2000"/>
        </a:spcBef>
        <a:buFont typeface="Arial" panose="020B0604020202020204" pitchFamily="34" charset="0"/>
        <a:buChar char="•"/>
        <a:defRPr sz="7200" kern="1200">
          <a:solidFill>
            <a:schemeClr val="tx1"/>
          </a:solidFill>
          <a:latin typeface="+mn-lt"/>
          <a:ea typeface="+mn-ea"/>
          <a:cs typeface="+mn-cs"/>
        </a:defRPr>
      </a:lvl9pPr>
    </p:bodyStyle>
    <p:otherStyle>
      <a:defPPr>
        <a:defRPr lang="en-US"/>
      </a:defPPr>
      <a:lvl1pPr marL="0" algn="l" defTabSz="3657600" rtl="0" eaLnBrk="1" latinLnBrk="0" hangingPunct="1">
        <a:defRPr sz="7200" kern="1200">
          <a:solidFill>
            <a:schemeClr val="tx1"/>
          </a:solidFill>
          <a:latin typeface="+mn-lt"/>
          <a:ea typeface="+mn-ea"/>
          <a:cs typeface="+mn-cs"/>
        </a:defRPr>
      </a:lvl1pPr>
      <a:lvl2pPr marL="1828800" algn="l" defTabSz="3657600" rtl="0" eaLnBrk="1" latinLnBrk="0" hangingPunct="1">
        <a:defRPr sz="7200" kern="1200">
          <a:solidFill>
            <a:schemeClr val="tx1"/>
          </a:solidFill>
          <a:latin typeface="+mn-lt"/>
          <a:ea typeface="+mn-ea"/>
          <a:cs typeface="+mn-cs"/>
        </a:defRPr>
      </a:lvl2pPr>
      <a:lvl3pPr marL="3657600" algn="l" defTabSz="3657600" rtl="0" eaLnBrk="1" latinLnBrk="0" hangingPunct="1">
        <a:defRPr sz="7200" kern="1200">
          <a:solidFill>
            <a:schemeClr val="tx1"/>
          </a:solidFill>
          <a:latin typeface="+mn-lt"/>
          <a:ea typeface="+mn-ea"/>
          <a:cs typeface="+mn-cs"/>
        </a:defRPr>
      </a:lvl3pPr>
      <a:lvl4pPr marL="5486400" algn="l" defTabSz="3657600" rtl="0" eaLnBrk="1" latinLnBrk="0" hangingPunct="1">
        <a:defRPr sz="7200" kern="1200">
          <a:solidFill>
            <a:schemeClr val="tx1"/>
          </a:solidFill>
          <a:latin typeface="+mn-lt"/>
          <a:ea typeface="+mn-ea"/>
          <a:cs typeface="+mn-cs"/>
        </a:defRPr>
      </a:lvl4pPr>
      <a:lvl5pPr marL="7315200" algn="l" defTabSz="3657600" rtl="0" eaLnBrk="1" latinLnBrk="0" hangingPunct="1">
        <a:defRPr sz="7200" kern="1200">
          <a:solidFill>
            <a:schemeClr val="tx1"/>
          </a:solidFill>
          <a:latin typeface="+mn-lt"/>
          <a:ea typeface="+mn-ea"/>
          <a:cs typeface="+mn-cs"/>
        </a:defRPr>
      </a:lvl5pPr>
      <a:lvl6pPr marL="9144000" algn="l" defTabSz="3657600" rtl="0" eaLnBrk="1" latinLnBrk="0" hangingPunct="1">
        <a:defRPr sz="7200" kern="1200">
          <a:solidFill>
            <a:schemeClr val="tx1"/>
          </a:solidFill>
          <a:latin typeface="+mn-lt"/>
          <a:ea typeface="+mn-ea"/>
          <a:cs typeface="+mn-cs"/>
        </a:defRPr>
      </a:lvl6pPr>
      <a:lvl7pPr marL="10972800" algn="l" defTabSz="3657600" rtl="0" eaLnBrk="1" latinLnBrk="0" hangingPunct="1">
        <a:defRPr sz="7200" kern="1200">
          <a:solidFill>
            <a:schemeClr val="tx1"/>
          </a:solidFill>
          <a:latin typeface="+mn-lt"/>
          <a:ea typeface="+mn-ea"/>
          <a:cs typeface="+mn-cs"/>
        </a:defRPr>
      </a:lvl7pPr>
      <a:lvl8pPr marL="12801600" algn="l" defTabSz="3657600" rtl="0" eaLnBrk="1" latinLnBrk="0" hangingPunct="1">
        <a:defRPr sz="7200" kern="1200">
          <a:solidFill>
            <a:schemeClr val="tx1"/>
          </a:solidFill>
          <a:latin typeface="+mn-lt"/>
          <a:ea typeface="+mn-ea"/>
          <a:cs typeface="+mn-cs"/>
        </a:defRPr>
      </a:lvl8pPr>
      <a:lvl9pPr marL="14630400" algn="l" defTabSz="3657600" rtl="0" eaLnBrk="1" latinLnBrk="0" hangingPunct="1">
        <a:defRPr sz="7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calvin.edu/offices-services/service-learning-%09center/resources/publications/files/readings/vanengen-short_term.pdf" TargetMode="External"/><Relationship Id="rId13" Type="http://schemas.openxmlformats.org/officeDocument/2006/relationships/image" Target="../media/image3.png"/><Relationship Id="rId3" Type="http://schemas.openxmlformats.org/officeDocument/2006/relationships/hyperlink" Target="https://doi.org/https:/doi.org/10.1111/j.1752-7325.2011.00235.x" TargetMode="External"/><Relationship Id="rId7" Type="http://schemas.openxmlformats.org/officeDocument/2006/relationships/hyperlink" Target="https://doi.org/10.1111/j.1468-5906.2011.01607.x" TargetMode="External"/><Relationship Id="rId12" Type="http://schemas.openxmlformats.org/officeDocument/2006/relationships/image" Target="../media/image2.png"/><Relationship Id="rId2" Type="http://schemas.openxmlformats.org/officeDocument/2006/relationships/hyperlink" Target="https://doi.org/10.1111/j.1752-7325.2011.00235.x" TargetMode="External"/><Relationship Id="rId1" Type="http://schemas.openxmlformats.org/officeDocument/2006/relationships/slideLayout" Target="../slideLayouts/slideLayout7.xml"/><Relationship Id="rId6" Type="http://schemas.openxmlformats.org/officeDocument/2006/relationships/hyperlink" Target="https://onlinelibrary.wiley.com/action/doSearch?ContribAuthorRaw=Adler%2C+Gary" TargetMode="External"/><Relationship Id="rId11" Type="http://schemas.openxmlformats.org/officeDocument/2006/relationships/image" Target="../media/image1.jpg"/><Relationship Id="rId5" Type="http://schemas.openxmlformats.org/officeDocument/2006/relationships/hyperlink" Target="https://onlinelibrary.wiley.com/action/doSearch?ContribAuthorRaw=Trinitapoli%2C+Jenny" TargetMode="External"/><Relationship Id="rId10" Type="http://schemas.openxmlformats.org/officeDocument/2006/relationships/hyperlink" Target="http://almost.thedoctorschannel.com/14323-2/" TargetMode="External"/><Relationship Id="rId4" Type="http://schemas.openxmlformats.org/officeDocument/2006/relationships/hyperlink" Target="https://onlinelibrary.wiley.com/action/doSearch?ContribAuthorRaw=Beyerlein%2C+Kraig" TargetMode="External"/><Relationship Id="rId9" Type="http://schemas.openxmlformats.org/officeDocument/2006/relationships/hyperlink" Target="https://doi.org/10.5888/pcd11.13018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Box 34">
            <a:extLst>
              <a:ext uri="{FF2B5EF4-FFF2-40B4-BE49-F238E27FC236}">
                <a16:creationId xmlns:a16="http://schemas.microsoft.com/office/drawing/2014/main" id="{FC850732-380D-4A27-918C-0EEB39050FDC}"/>
              </a:ext>
            </a:extLst>
          </p:cNvPr>
          <p:cNvSpPr txBox="1"/>
          <p:nvPr/>
        </p:nvSpPr>
        <p:spPr>
          <a:xfrm>
            <a:off x="13171229" y="5905710"/>
            <a:ext cx="10193866" cy="15430290"/>
          </a:xfrm>
          <a:prstGeom prst="rect">
            <a:avLst/>
          </a:prstGeom>
          <a:noFill/>
        </p:spPr>
        <p:txBody>
          <a:bodyPr wrap="square" rtlCol="0">
            <a:noAutofit/>
          </a:bodyPr>
          <a:lstStyle/>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This retrospective-prospective case study will use a mixed study design approach  involving both qualitative and quantitative methods. </a:t>
            </a: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study involves data collected for a period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of seven</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years, from December 2017- December 2024. Secondary data from previous research projects 2017 – 2023 in </a:t>
            </a:r>
            <a:r>
              <a:rPr lang="en-US" sz="2400" dirty="0" err="1">
                <a:effectLst/>
                <a:latin typeface="Times New Roman" panose="02020603050405020304" pitchFamily="18" charset="0"/>
                <a:ea typeface="Times New Roman" panose="02020603050405020304" pitchFamily="18" charset="0"/>
                <a:cs typeface="Times New Roman" panose="02020603050405020304" pitchFamily="18" charset="0"/>
              </a:rPr>
              <a:t>Kihurio</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village will be used to evaluate the community's health needs, and acceptability of the research-mission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approach</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The behavior aspect and socio-economic </a:t>
            </a:r>
            <a:r>
              <a:rPr lang="en-US" sz="2400" dirty="0">
                <a:latin typeface="Times New Roman" panose="02020603050405020304" pitchFamily="18" charset="0"/>
                <a:ea typeface="Times New Roman" panose="02020603050405020304" pitchFamily="18" charset="0"/>
                <a:cs typeface="Times New Roman" panose="02020603050405020304" pitchFamily="18" charset="0"/>
              </a:rPr>
              <a:t>issues</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will be evaluated using the precede-proceed model during the 2023 visit. However, the model efficacy, project acceptability and sustainability will be evaluated using PSAT scale in 2024</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4</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Precede-proceed model has eight phases;-Phase one and two involves needs assessment. Phase three and four involves social and economic aspects of the project. Phase five is implementation, phase six, seven and eight is evaluation processes</a:t>
            </a:r>
            <a:r>
              <a:rPr lang="en-US" sz="2400" baseline="30000" dirty="0">
                <a:effectLst/>
                <a:latin typeface="Times New Roman" panose="02020603050405020304" pitchFamily="18" charset="0"/>
                <a:ea typeface="Times New Roman" panose="02020603050405020304" pitchFamily="18" charset="0"/>
                <a:cs typeface="Times New Roman" panose="02020603050405020304" pitchFamily="18" charset="0"/>
              </a:rPr>
              <a:t>2,6</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effectLst/>
                <a:latin typeface="Times New Roman" panose="02020603050405020304" pitchFamily="18" charset="0"/>
                <a:ea typeface="Times New Roman" panose="02020603050405020304" pitchFamily="18" charset="0"/>
              </a:rPr>
              <a:t>Currently, the program has covered phase one and</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 two;  additionally, we have done an in-depth  study</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 on problems identified in the needs assessment, </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this includes a study on hypertension for adults and </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nutrition among children. The provision of health</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 care in 2021 and 2022 was also based on the needs</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rPr>
              <a:t> assessment. </a:t>
            </a: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We plan to do phase 3 and 4 in 2023. Process evaluation is a continuous process started during the second visit and will continue during the fourth trip.</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400"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Data collection procedure</a:t>
            </a:r>
            <a:endParaRPr lang="en-US" sz="4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Data collected in the previous years 2017-2022 will be evaluated retrospectively. This data was collected using interviews FGD and secondary data from the local dispensary. Prospective data collection in December 2023 and 2024 will include interviews to key informants, including the staff of the North-East Tanzania conference (NETC), the leader of the volunteer health team, village religious leaders, including the local church Pastor and Imams (Muslim religious leader), volunteer health workers and the village community nurse. </a:t>
            </a: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Focus group discussions will be used for men, women, and youth. Interviews of 150 community members will be given to explore the community’s perception on the project’s acceptability and sustainability. </a:t>
            </a:r>
          </a:p>
          <a:p>
            <a:pPr marL="342900" marR="0" indent="-342900" algn="just">
              <a:lnSpc>
                <a:spcPct val="115000"/>
              </a:lnSpc>
              <a:spcBef>
                <a:spcPts val="0"/>
              </a:spcBef>
              <a:spcAft>
                <a:spcPts val="0"/>
              </a:spcAft>
              <a:buFont typeface="Wingdings" panose="05000000000000000000" pitchFamily="2" charset="2"/>
              <a:buChar char="q"/>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Questions for Focus group discussions, interviews and key informants will be taken from the precede-proceed model explained earlier and PSAT scale will be used to access sustainability (Luke et al, 2014).</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ctr">
              <a:lnSpc>
                <a:spcPct val="115000"/>
              </a:lnSpc>
              <a:spcBef>
                <a:spcPts val="0"/>
              </a:spcBef>
              <a:spcAft>
                <a:spcPts val="0"/>
              </a:spcAft>
            </a:pPr>
            <a:r>
              <a:rPr lang="en-US" sz="4000" dirty="0">
                <a:solidFill>
                  <a:srgbClr val="0070C0"/>
                </a:solidFill>
              </a:rPr>
              <a:t>Data analysis </a:t>
            </a:r>
          </a:p>
          <a:p>
            <a:pPr marL="0" marR="0" algn="just">
              <a:lnSpc>
                <a:spcPct val="115000"/>
              </a:lnSpc>
              <a:spcBef>
                <a:spcPts val="0"/>
              </a:spcBef>
              <a:spcAft>
                <a:spcPts val="0"/>
              </a:spcAft>
            </a:pPr>
            <a:r>
              <a:rPr lang="en-US" sz="2400" dirty="0">
                <a:effectLst/>
                <a:latin typeface="Times New Roman" panose="02020603050405020304" pitchFamily="18" charset="0"/>
                <a:ea typeface="Times New Roman" panose="02020603050405020304" pitchFamily="18" charset="0"/>
                <a:cs typeface="Times New Roman" panose="02020603050405020304" pitchFamily="18" charset="0"/>
              </a:rPr>
              <a:t>Onsite data analysis on emerging themes of the FGD. Descriptive statistics categorizing participants by age group, denomination, location they live, gender. The perception on acceptability, and sustainability recorded through the narratives. Relationships between variables will also be done on the quantitative data using correlations on continuous variables and measures of association for categorical variables. Quantitative data will be entered and analyzed using SPSS.</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3200" dirty="0">
              <a:solidFill>
                <a:srgbClr val="0070C0"/>
              </a:solidFill>
            </a:endParaRPr>
          </a:p>
        </p:txBody>
      </p:sp>
      <p:sp>
        <p:nvSpPr>
          <p:cNvPr id="3" name="TextBox 2">
            <a:extLst>
              <a:ext uri="{FF2B5EF4-FFF2-40B4-BE49-F238E27FC236}">
                <a16:creationId xmlns:a16="http://schemas.microsoft.com/office/drawing/2014/main" id="{9B64BC62-C0DA-4038-B6C6-5F7CEE94DF0B}"/>
              </a:ext>
            </a:extLst>
          </p:cNvPr>
          <p:cNvSpPr txBox="1"/>
          <p:nvPr/>
        </p:nvSpPr>
        <p:spPr>
          <a:xfrm>
            <a:off x="1524000" y="406527"/>
            <a:ext cx="23537333" cy="4249368"/>
          </a:xfrm>
          <a:prstGeom prst="rect">
            <a:avLst/>
          </a:prstGeom>
          <a:noFill/>
        </p:spPr>
        <p:txBody>
          <a:bodyPr wrap="square" rtlCol="0">
            <a:spAutoFit/>
          </a:bodyPr>
          <a:lstStyle/>
          <a:p>
            <a:pPr marL="0" marR="0">
              <a:lnSpc>
                <a:spcPct val="115000"/>
              </a:lnSpc>
              <a:spcBef>
                <a:spcPts val="0"/>
              </a:spcBef>
              <a:spcAft>
                <a:spcPts val="1000"/>
              </a:spcAft>
            </a:pPr>
            <a:r>
              <a:rPr lang="en-US" sz="6600" dirty="0">
                <a:effectLst/>
                <a:latin typeface="Times New Roman" panose="02020603050405020304" pitchFamily="18" charset="0"/>
                <a:ea typeface="Calibri" panose="020F0502020204030204" pitchFamily="34" charset="0"/>
                <a:cs typeface="Times New Roman" panose="02020603050405020304" pitchFamily="18" charset="0"/>
              </a:rPr>
              <a:t>Developing an Operation </a:t>
            </a:r>
            <a:r>
              <a:rPr lang="en-US" sz="6600" dirty="0">
                <a:latin typeface="Times New Roman" panose="02020603050405020304" pitchFamily="18" charset="0"/>
                <a:ea typeface="Calibri" panose="020F0502020204030204" pitchFamily="34" charset="0"/>
                <a:cs typeface="Times New Roman" panose="02020603050405020304" pitchFamily="18" charset="0"/>
              </a:rPr>
              <a:t>M</a:t>
            </a:r>
            <a:r>
              <a:rPr lang="en-US" sz="6600" dirty="0">
                <a:effectLst/>
                <a:latin typeface="Times New Roman" panose="02020603050405020304" pitchFamily="18" charset="0"/>
                <a:ea typeface="Calibri" panose="020F0502020204030204" pitchFamily="34" charset="0"/>
                <a:cs typeface="Times New Roman" panose="02020603050405020304" pitchFamily="18" charset="0"/>
              </a:rPr>
              <a:t>odel for Mission Trips on Health and Evangelism in Developing </a:t>
            </a:r>
            <a:r>
              <a:rPr lang="en-US" sz="6600" dirty="0">
                <a:latin typeface="Times New Roman" panose="02020603050405020304" pitchFamily="18" charset="0"/>
                <a:ea typeface="Calibri" panose="020F0502020204030204" pitchFamily="34" charset="0"/>
                <a:cs typeface="Times New Roman" panose="02020603050405020304" pitchFamily="18" charset="0"/>
              </a:rPr>
              <a:t>C</a:t>
            </a:r>
            <a:r>
              <a:rPr lang="en-US" sz="6600" dirty="0">
                <a:effectLst/>
                <a:latin typeface="Times New Roman" panose="02020603050405020304" pitchFamily="18" charset="0"/>
                <a:ea typeface="Calibri" panose="020F0502020204030204" pitchFamily="34" charset="0"/>
                <a:cs typeface="Times New Roman" panose="02020603050405020304" pitchFamily="18" charset="0"/>
              </a:rPr>
              <a:t>ountries - The Salama Health Project.</a:t>
            </a:r>
            <a:endParaRPr lang="en-US" sz="6600" dirty="0">
              <a:effectLst/>
              <a:latin typeface="Calibri" panose="020F0502020204030204" pitchFamily="34" charset="0"/>
              <a:ea typeface="Calibri" panose="020F0502020204030204" pitchFamily="34" charset="0"/>
              <a:cs typeface="Times New Roman" panose="02020603050405020304" pitchFamily="18" charset="0"/>
            </a:endParaRPr>
          </a:p>
          <a:p>
            <a:r>
              <a:rPr lang="en-US" sz="6600" dirty="0"/>
              <a:t>Sozina Katuli</a:t>
            </a:r>
            <a:r>
              <a:rPr lang="en-US" sz="6600" baseline="30000" dirty="0"/>
              <a:t>1 </a:t>
            </a:r>
            <a:br>
              <a:rPr lang="en-US" sz="6600" baseline="30000" dirty="0"/>
            </a:br>
            <a:r>
              <a:rPr lang="en-US" sz="4400" baseline="30000" dirty="0"/>
              <a:t>1</a:t>
            </a:r>
            <a:r>
              <a:rPr lang="en-US" sz="4400" dirty="0"/>
              <a:t>School of Rehabilitation Sciences , College of Human Services,  Andrews University, Michigan USA. </a:t>
            </a:r>
            <a:endParaRPr lang="en-US" dirty="0"/>
          </a:p>
        </p:txBody>
      </p:sp>
      <p:sp>
        <p:nvSpPr>
          <p:cNvPr id="4" name="Rectangle 3">
            <a:extLst>
              <a:ext uri="{FF2B5EF4-FFF2-40B4-BE49-F238E27FC236}">
                <a16:creationId xmlns:a16="http://schemas.microsoft.com/office/drawing/2014/main" id="{6CA0201A-FDE1-483B-BBE0-F80FB0781EE1}"/>
              </a:ext>
            </a:extLst>
          </p:cNvPr>
          <p:cNvSpPr/>
          <p:nvPr/>
        </p:nvSpPr>
        <p:spPr>
          <a:xfrm>
            <a:off x="2269067" y="4868121"/>
            <a:ext cx="10193866" cy="1204727"/>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schemeClr val="bg1"/>
                </a:solidFill>
              </a:rPr>
              <a:t>Abstract</a:t>
            </a:r>
          </a:p>
        </p:txBody>
      </p:sp>
      <p:sp>
        <p:nvSpPr>
          <p:cNvPr id="29" name="Rectangle 28">
            <a:extLst>
              <a:ext uri="{FF2B5EF4-FFF2-40B4-BE49-F238E27FC236}">
                <a16:creationId xmlns:a16="http://schemas.microsoft.com/office/drawing/2014/main" id="{65AD3238-31FF-4E0F-9D4E-BA5606793AC1}"/>
              </a:ext>
            </a:extLst>
          </p:cNvPr>
          <p:cNvSpPr/>
          <p:nvPr/>
        </p:nvSpPr>
        <p:spPr>
          <a:xfrm>
            <a:off x="24009774" y="4888737"/>
            <a:ext cx="10500358" cy="1184111"/>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rPr>
              <a:t>Results</a:t>
            </a:r>
          </a:p>
        </p:txBody>
      </p:sp>
      <p:sp>
        <p:nvSpPr>
          <p:cNvPr id="30" name="Rectangle 29">
            <a:extLst>
              <a:ext uri="{FF2B5EF4-FFF2-40B4-BE49-F238E27FC236}">
                <a16:creationId xmlns:a16="http://schemas.microsoft.com/office/drawing/2014/main" id="{1F363996-3509-4337-B30F-47B6EE0EA540}"/>
              </a:ext>
            </a:extLst>
          </p:cNvPr>
          <p:cNvSpPr/>
          <p:nvPr/>
        </p:nvSpPr>
        <p:spPr>
          <a:xfrm>
            <a:off x="13191067" y="4868121"/>
            <a:ext cx="10193866" cy="1037589"/>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schemeClr val="bg1"/>
                </a:solidFill>
              </a:rPr>
              <a:t>Methods</a:t>
            </a:r>
          </a:p>
        </p:txBody>
      </p:sp>
      <p:sp>
        <p:nvSpPr>
          <p:cNvPr id="11" name="TextBox 10">
            <a:extLst>
              <a:ext uri="{FF2B5EF4-FFF2-40B4-BE49-F238E27FC236}">
                <a16:creationId xmlns:a16="http://schemas.microsoft.com/office/drawing/2014/main" id="{714DD10D-7DDA-446A-A117-533917F9D360}"/>
              </a:ext>
            </a:extLst>
          </p:cNvPr>
          <p:cNvSpPr txBox="1"/>
          <p:nvPr/>
        </p:nvSpPr>
        <p:spPr>
          <a:xfrm>
            <a:off x="2269067" y="6976532"/>
            <a:ext cx="10193866" cy="5640385"/>
          </a:xfrm>
          <a:prstGeom prst="rect">
            <a:avLst/>
          </a:prstGeom>
          <a:noFill/>
        </p:spPr>
        <p:txBody>
          <a:bodyPr wrap="square" rtlCol="0">
            <a:noAutofit/>
          </a:bodyPr>
          <a:lstStyle/>
          <a:p>
            <a:endParaRPr lang="en-US" sz="3200" dirty="0"/>
          </a:p>
        </p:txBody>
      </p:sp>
      <p:sp>
        <p:nvSpPr>
          <p:cNvPr id="31" name="Rectangle 30">
            <a:extLst>
              <a:ext uri="{FF2B5EF4-FFF2-40B4-BE49-F238E27FC236}">
                <a16:creationId xmlns:a16="http://schemas.microsoft.com/office/drawing/2014/main" id="{B735304E-DDAF-47B1-A3B5-A60790D8049F}"/>
              </a:ext>
            </a:extLst>
          </p:cNvPr>
          <p:cNvSpPr/>
          <p:nvPr/>
        </p:nvSpPr>
        <p:spPr>
          <a:xfrm>
            <a:off x="2269065" y="13360196"/>
            <a:ext cx="10193866" cy="1204726"/>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b="1" dirty="0">
                <a:solidFill>
                  <a:schemeClr val="bg1"/>
                </a:solidFill>
              </a:rPr>
              <a:t>Background</a:t>
            </a:r>
          </a:p>
        </p:txBody>
      </p:sp>
      <p:sp>
        <p:nvSpPr>
          <p:cNvPr id="32" name="TextBox 31">
            <a:extLst>
              <a:ext uri="{FF2B5EF4-FFF2-40B4-BE49-F238E27FC236}">
                <a16:creationId xmlns:a16="http://schemas.microsoft.com/office/drawing/2014/main" id="{BC8F7322-93BD-426A-999A-180F2D6D17BE}"/>
              </a:ext>
            </a:extLst>
          </p:cNvPr>
          <p:cNvSpPr txBox="1"/>
          <p:nvPr/>
        </p:nvSpPr>
        <p:spPr>
          <a:xfrm>
            <a:off x="2269065" y="14645336"/>
            <a:ext cx="10193866" cy="5640385"/>
          </a:xfrm>
          <a:prstGeom prst="rect">
            <a:avLst/>
          </a:prstGeom>
          <a:noFill/>
        </p:spPr>
        <p:txBody>
          <a:bodyPr wrap="square" rtlCol="0">
            <a:noAutofit/>
          </a:bodyPr>
          <a:lstStyle/>
          <a:p>
            <a:pPr marL="0" marR="0">
              <a:spcBef>
                <a:spcPts val="0"/>
              </a:spcBef>
              <a:spcAft>
                <a:spcPts val="300"/>
              </a:spcAft>
            </a:pPr>
            <a:r>
              <a:rPr lang="en-US" sz="2400" dirty="0">
                <a:solidFill>
                  <a:srgbClr val="000000"/>
                </a:solidFill>
                <a:effectLst/>
                <a:latin typeface="Times New Roman" panose="02020603050405020304" pitchFamily="18" charset="0"/>
                <a:ea typeface="Times New Roman" panose="02020603050405020304" pitchFamily="18" charset="0"/>
              </a:rPr>
              <a:t>Conflicting opinion have raised a concerns' on whether </a:t>
            </a:r>
            <a:r>
              <a:rPr lang="en-US" sz="2400" dirty="0">
                <a:solidFill>
                  <a:srgbClr val="000000"/>
                </a:solidFill>
                <a:latin typeface="Times New Roman" panose="02020603050405020304" pitchFamily="18" charset="0"/>
                <a:ea typeface="Times New Roman" panose="02020603050405020304" pitchFamily="18" charset="0"/>
              </a:rPr>
              <a:t>short term mission </a:t>
            </a:r>
            <a:r>
              <a:rPr lang="en-US" sz="2400" dirty="0">
                <a:solidFill>
                  <a:srgbClr val="000000"/>
                </a:solidFill>
                <a:effectLst/>
                <a:latin typeface="Times New Roman" panose="02020603050405020304" pitchFamily="18" charset="0"/>
                <a:ea typeface="Times New Roman" panose="02020603050405020304" pitchFamily="18" charset="0"/>
              </a:rPr>
              <a:t>trips help the communities visited</a:t>
            </a:r>
            <a:r>
              <a:rPr lang="en-US" sz="2400" baseline="30000" dirty="0">
                <a:solidFill>
                  <a:srgbClr val="000000"/>
                </a:solidFill>
                <a:latin typeface="Times New Roman" panose="02020603050405020304" pitchFamily="18" charset="0"/>
                <a:ea typeface="Times New Roman" panose="02020603050405020304" pitchFamily="18" charset="0"/>
              </a:rPr>
              <a:t>7</a:t>
            </a:r>
            <a:r>
              <a:rPr lang="en-US" sz="2400" dirty="0">
                <a:solidFill>
                  <a:srgbClr val="000000"/>
                </a:solidFill>
                <a:effectLst/>
                <a:latin typeface="Times New Roman" panose="02020603050405020304" pitchFamily="18" charset="0"/>
                <a:ea typeface="Times New Roman" panose="02020603050405020304" pitchFamily="18" charset="0"/>
              </a:rPr>
              <a:t>. According to </a:t>
            </a:r>
            <a:r>
              <a:rPr lang="en-US" sz="2400" dirty="0" err="1">
                <a:solidFill>
                  <a:srgbClr val="000000"/>
                </a:solidFill>
                <a:effectLst/>
                <a:latin typeface="Times New Roman" panose="02020603050405020304" pitchFamily="18" charset="0"/>
                <a:ea typeface="Times New Roman" panose="02020603050405020304" pitchFamily="18" charset="0"/>
              </a:rPr>
              <a:t>Staton</a:t>
            </a:r>
            <a:r>
              <a:rPr lang="en-US" sz="2400" dirty="0">
                <a:solidFill>
                  <a:srgbClr val="000000"/>
                </a:solidFill>
                <a:effectLst/>
                <a:latin typeface="Times New Roman" panose="02020603050405020304" pitchFamily="18" charset="0"/>
                <a:ea typeface="Times New Roman" panose="02020603050405020304" pitchFamily="18" charset="0"/>
              </a:rPr>
              <a:t> (2015), there have been many articles written about the ineffectiveness of short-term mission trips to developing nations. Several names, such as mission tourism, medical brigades, and voluntourism</a:t>
            </a:r>
            <a:r>
              <a:rPr lang="en-US" sz="2400" baseline="30000" dirty="0">
                <a:solidFill>
                  <a:srgbClr val="000000"/>
                </a:solidFill>
                <a:effectLst/>
                <a:latin typeface="Times New Roman" panose="02020603050405020304" pitchFamily="18" charset="0"/>
                <a:ea typeface="Times New Roman" panose="02020603050405020304" pitchFamily="18" charset="0"/>
              </a:rPr>
              <a:t>1</a:t>
            </a:r>
            <a:r>
              <a:rPr lang="en-US" sz="2400" dirty="0">
                <a:solidFill>
                  <a:srgbClr val="000000"/>
                </a:solidFill>
                <a:effectLst/>
                <a:latin typeface="Times New Roman" panose="02020603050405020304" pitchFamily="18" charset="0"/>
                <a:ea typeface="Times New Roman" panose="02020603050405020304" pitchFamily="18" charset="0"/>
              </a:rPr>
              <a:t>,</a:t>
            </a:r>
            <a:r>
              <a:rPr lang="en-US" sz="2400" dirty="0">
                <a:solidFill>
                  <a:srgbClr val="000000"/>
                </a:solidFill>
                <a:latin typeface="Times New Roman" panose="02020603050405020304" pitchFamily="18" charset="0"/>
                <a:ea typeface="Times New Roman" panose="02020603050405020304" pitchFamily="18" charset="0"/>
              </a:rPr>
              <a:t> have been used, </a:t>
            </a:r>
            <a:r>
              <a:rPr lang="en-US" sz="2400" dirty="0">
                <a:solidFill>
                  <a:srgbClr val="000000"/>
                </a:solidFill>
                <a:effectLst/>
                <a:latin typeface="Times New Roman" panose="02020603050405020304" pitchFamily="18" charset="0"/>
                <a:ea typeface="Times New Roman" panose="02020603050405020304" pitchFamily="18" charset="0"/>
              </a:rPr>
              <a:t>implying  that they are a form of recreational activity, with little meaning to those visited. Some of the scholars argue that</a:t>
            </a:r>
            <a:r>
              <a:rPr lang="en-US" sz="2400" dirty="0">
                <a:solidFill>
                  <a:srgbClr val="000000"/>
                </a:solidFill>
                <a:latin typeface="Times New Roman" panose="02020603050405020304" pitchFamily="18" charset="0"/>
                <a:ea typeface="Times New Roman" panose="02020603050405020304" pitchFamily="18" charset="0"/>
              </a:rPr>
              <a:t>;</a:t>
            </a:r>
            <a:r>
              <a:rPr lang="en-US" sz="2400" dirty="0">
                <a:solidFill>
                  <a:srgbClr val="000000"/>
                </a:solidFill>
                <a:effectLst/>
                <a:latin typeface="Times New Roman" panose="02020603050405020304" pitchFamily="18" charset="0"/>
                <a:ea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mj-lt"/>
              <a:buAutoNum type="arabicPeriod"/>
            </a:pPr>
            <a:r>
              <a:rPr lang="en-US" sz="2400" dirty="0">
                <a:solidFill>
                  <a:srgbClr val="000000"/>
                </a:solidFill>
                <a:effectLst/>
                <a:latin typeface="Times New Roman" panose="02020603050405020304" pitchFamily="18" charset="0"/>
                <a:ea typeface="Times New Roman" panose="02020603050405020304" pitchFamily="18" charset="0"/>
              </a:rPr>
              <a:t>They are very expensive yet  provide to the community only a small portion of the fund raised for the trip</a:t>
            </a:r>
            <a:r>
              <a:rPr lang="en-US" sz="2400" baseline="30000" dirty="0">
                <a:solidFill>
                  <a:srgbClr val="000000"/>
                </a:solidFill>
                <a:latin typeface="Times New Roman" panose="02020603050405020304" pitchFamily="18" charset="0"/>
                <a:ea typeface="Times New Roman" panose="02020603050405020304" pitchFamily="18" charset="0"/>
              </a:rPr>
              <a:t>1</a:t>
            </a:r>
            <a:r>
              <a:rPr kumimoji="0" lang="en-US" sz="24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rPr>
              <a:t>.</a:t>
            </a:r>
            <a:endParaRPr lang="en-US" sz="24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300"/>
              </a:spcAft>
              <a:buFont typeface="+mj-lt"/>
              <a:buAutoNum type="arabicPeriod"/>
            </a:pPr>
            <a:r>
              <a:rPr lang="en-US" sz="2400" dirty="0">
                <a:solidFill>
                  <a:srgbClr val="000000"/>
                </a:solidFill>
                <a:latin typeface="Times New Roman" panose="02020603050405020304" pitchFamily="18" charset="0"/>
                <a:ea typeface="Times New Roman" panose="02020603050405020304" pitchFamily="18" charset="0"/>
              </a:rPr>
              <a:t>Sometimes</a:t>
            </a:r>
            <a:r>
              <a:rPr lang="en-US" sz="2400" dirty="0">
                <a:solidFill>
                  <a:srgbClr val="000000"/>
                </a:solidFill>
                <a:effectLst/>
                <a:latin typeface="Times New Roman" panose="02020603050405020304" pitchFamily="18" charset="0"/>
                <a:ea typeface="Times New Roman" panose="02020603050405020304" pitchFamily="18" charset="0"/>
              </a:rPr>
              <a:t> </a:t>
            </a:r>
            <a:r>
              <a:rPr lang="en-US" sz="2400" dirty="0">
                <a:solidFill>
                  <a:srgbClr val="000000"/>
                </a:solidFill>
                <a:latin typeface="Times New Roman" panose="02020603050405020304" pitchFamily="18" charset="0"/>
                <a:ea typeface="Times New Roman" panose="02020603050405020304" pitchFamily="18" charset="0"/>
              </a:rPr>
              <a:t>these </a:t>
            </a:r>
            <a:r>
              <a:rPr lang="en-US" sz="2400" dirty="0">
                <a:solidFill>
                  <a:srgbClr val="000000"/>
                </a:solidFill>
                <a:effectLst/>
                <a:latin typeface="Times New Roman" panose="02020603050405020304" pitchFamily="18" charset="0"/>
                <a:ea typeface="Times New Roman" panose="02020603050405020304" pitchFamily="18" charset="0"/>
              </a:rPr>
              <a:t>trips do not address the real needs of the communities, because they are done without knowledge of the felt needs of the community and so, they </a:t>
            </a:r>
            <a:r>
              <a:rPr lang="en-US" sz="2400" dirty="0">
                <a:solidFill>
                  <a:srgbClr val="000000"/>
                </a:solidFill>
                <a:latin typeface="Times New Roman" panose="02020603050405020304" pitchFamily="18" charset="0"/>
                <a:ea typeface="Times New Roman" panose="02020603050405020304" pitchFamily="18" charset="0"/>
              </a:rPr>
              <a:t>come </a:t>
            </a:r>
            <a:r>
              <a:rPr lang="en-US" sz="2400" dirty="0">
                <a:solidFill>
                  <a:srgbClr val="000000"/>
                </a:solidFill>
                <a:effectLst/>
                <a:latin typeface="Times New Roman" panose="02020603050405020304" pitchFamily="18" charset="0"/>
                <a:ea typeface="Times New Roman" panose="02020603050405020304" pitchFamily="18" charset="0"/>
              </a:rPr>
              <a:t>with prescribed solutions, undermining the local resources. This  approach sometimes </a:t>
            </a:r>
            <a:r>
              <a:rPr lang="en-US" sz="2400" dirty="0">
                <a:solidFill>
                  <a:srgbClr val="000000"/>
                </a:solidFill>
                <a:latin typeface="Times New Roman" panose="02020603050405020304" pitchFamily="18" charset="0"/>
                <a:ea typeface="Times New Roman" panose="02020603050405020304" pitchFamily="18" charset="0"/>
              </a:rPr>
              <a:t>can send a wrong message to the third world.</a:t>
            </a:r>
            <a:r>
              <a:rPr lang="en-US" sz="2400" baseline="30000" dirty="0">
                <a:solidFill>
                  <a:srgbClr val="000000"/>
                </a:solidFill>
                <a:latin typeface="Times New Roman" panose="02020603050405020304" pitchFamily="18" charset="0"/>
                <a:ea typeface="Times New Roman" panose="02020603050405020304" pitchFamily="18" charset="0"/>
              </a:rPr>
              <a:t>4</a:t>
            </a:r>
          </a:p>
          <a:p>
            <a:pPr marL="342900" marR="0" lvl="0" indent="-342900">
              <a:spcBef>
                <a:spcPts val="0"/>
              </a:spcBef>
              <a:spcAft>
                <a:spcPts val="300"/>
              </a:spcAft>
              <a:buFont typeface="+mj-lt"/>
              <a:buAutoNum type="arabicPeriod"/>
            </a:pPr>
            <a:r>
              <a:rPr lang="en-US" sz="2400" dirty="0">
                <a:solidFill>
                  <a:srgbClr val="000000"/>
                </a:solidFill>
                <a:effectLst/>
                <a:latin typeface="Times New Roman" panose="02020603050405020304" pitchFamily="18" charset="0"/>
                <a:ea typeface="Times New Roman" panose="02020603050405020304" pitchFamily="18" charset="0"/>
              </a:rPr>
              <a:t>They address issues that could otherwise be addressed by the locals in a relatively inexpensive manner</a:t>
            </a:r>
            <a:r>
              <a:rPr lang="en-US" sz="2400" baseline="30000" dirty="0">
                <a:solidFill>
                  <a:srgbClr val="000000"/>
                </a:solidFill>
                <a:latin typeface="Times New Roman" panose="02020603050405020304" pitchFamily="18" charset="0"/>
                <a:ea typeface="Times New Roman" panose="02020603050405020304" pitchFamily="18" charset="0"/>
              </a:rPr>
              <a:t> 4</a:t>
            </a:r>
            <a:r>
              <a:rPr lang="en-US" sz="2400" dirty="0">
                <a:solidFill>
                  <a:srgbClr val="000000"/>
                </a:solidFill>
                <a:effectLst/>
                <a:latin typeface="Times New Roman" panose="02020603050405020304" pitchFamily="18" charset="0"/>
                <a:ea typeface="Times New Roman" panose="02020603050405020304" pitchFamily="18" charset="0"/>
              </a:rPr>
              <a:t>. </a:t>
            </a:r>
          </a:p>
          <a:p>
            <a:pPr marL="342900" marR="0" lvl="0" indent="-342900">
              <a:spcBef>
                <a:spcPts val="0"/>
              </a:spcBef>
              <a:spcAft>
                <a:spcPts val="300"/>
              </a:spcAft>
              <a:buFont typeface="+mj-lt"/>
              <a:buAutoNum type="arabicPeriod"/>
            </a:pPr>
            <a:r>
              <a:rPr lang="en-US" sz="2400" dirty="0">
                <a:solidFill>
                  <a:srgbClr val="000000"/>
                </a:solidFill>
                <a:effectLst/>
                <a:latin typeface="Times New Roman" panose="02020603050405020304" pitchFamily="18" charset="0"/>
                <a:ea typeface="Times New Roman" panose="02020603050405020304" pitchFamily="18" charset="0"/>
              </a:rPr>
              <a:t>They are not sustainable and leave a void when the team leaves. </a:t>
            </a:r>
          </a:p>
          <a:p>
            <a:pPr marL="228600" marR="0">
              <a:spcBef>
                <a:spcPts val="0"/>
              </a:spcBef>
              <a:spcAft>
                <a:spcPts val="300"/>
              </a:spcAft>
            </a:pPr>
            <a:r>
              <a:rPr lang="en-US" sz="2400" dirty="0">
                <a:solidFill>
                  <a:srgbClr val="000000"/>
                </a:solidFill>
                <a:effectLst/>
                <a:latin typeface="Times New Roman" panose="02020603050405020304" pitchFamily="18" charset="0"/>
                <a:ea typeface="Times New Roman" panose="02020603050405020304" pitchFamily="18" charset="0"/>
              </a:rPr>
              <a:t>The Salama Health project was initiated by a faculty and a student in the department of physical therapy in 2017 to address this anomaly, with a vision of developing a mission trip model that is sustainable. By using a research-mission grassroot approach it is expected that the project will be able to address the real health needs of the people and provide sustainable solutions.</a:t>
            </a:r>
            <a:endParaRPr lang="en-US" sz="2400" dirty="0">
              <a:effectLst/>
              <a:latin typeface="Times New Roman" panose="02020603050405020304" pitchFamily="18" charset="0"/>
              <a:ea typeface="Times New Roman" panose="02020603050405020304" pitchFamily="18" charset="0"/>
            </a:endParaRPr>
          </a:p>
          <a:p>
            <a:pPr marL="0" marR="0" algn="just">
              <a:spcBef>
                <a:spcPts val="0"/>
              </a:spcBef>
              <a:spcAft>
                <a:spcPts val="0"/>
              </a:spcAft>
            </a:pPr>
            <a:r>
              <a:rPr lang="en-US" sz="1800" dirty="0">
                <a:effectLst/>
                <a:latin typeface="Times New Roman" panose="02020603050405020304" pitchFamily="18" charset="0"/>
                <a:ea typeface="Times New Roman" panose="02020603050405020304" pitchFamily="18" charset="0"/>
              </a:rPr>
              <a:t> </a:t>
            </a:r>
          </a:p>
        </p:txBody>
      </p:sp>
      <p:sp>
        <p:nvSpPr>
          <p:cNvPr id="33" name="Rectangle 32">
            <a:extLst>
              <a:ext uri="{FF2B5EF4-FFF2-40B4-BE49-F238E27FC236}">
                <a16:creationId xmlns:a16="http://schemas.microsoft.com/office/drawing/2014/main" id="{18184F5D-7BDE-40F5-8C88-27A51D57D743}"/>
              </a:ext>
            </a:extLst>
          </p:cNvPr>
          <p:cNvSpPr/>
          <p:nvPr/>
        </p:nvSpPr>
        <p:spPr>
          <a:xfrm>
            <a:off x="2269065" y="22696714"/>
            <a:ext cx="10193866" cy="1106058"/>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rPr>
              <a:t>Objectives</a:t>
            </a:r>
          </a:p>
        </p:txBody>
      </p:sp>
      <p:sp>
        <p:nvSpPr>
          <p:cNvPr id="34" name="TextBox 33">
            <a:extLst>
              <a:ext uri="{FF2B5EF4-FFF2-40B4-BE49-F238E27FC236}">
                <a16:creationId xmlns:a16="http://schemas.microsoft.com/office/drawing/2014/main" id="{A6EFB288-FACE-4A95-B472-7FEB3539AEF6}"/>
              </a:ext>
            </a:extLst>
          </p:cNvPr>
          <p:cNvSpPr txBox="1"/>
          <p:nvPr/>
        </p:nvSpPr>
        <p:spPr>
          <a:xfrm>
            <a:off x="2269067" y="24035657"/>
            <a:ext cx="10193866" cy="2109410"/>
          </a:xfrm>
          <a:prstGeom prst="rect">
            <a:avLst/>
          </a:prstGeom>
          <a:noFill/>
        </p:spPr>
        <p:txBody>
          <a:bodyPr wrap="square" rtlCol="0">
            <a:noAutofit/>
          </a:bodyPr>
          <a:lstStyle/>
          <a:p>
            <a:r>
              <a:rPr lang="en-US" sz="2400" dirty="0"/>
              <a:t>Research questions?</a:t>
            </a:r>
          </a:p>
          <a:p>
            <a:pPr marL="457200" indent="-457200">
              <a:buFont typeface="Arial" panose="020B0604020202020204" pitchFamily="34" charset="0"/>
              <a:buChar char="•"/>
            </a:pPr>
            <a:r>
              <a:rPr lang="en-US" sz="2400" dirty="0"/>
              <a:t>What strategies will improve acceptability and sustainability of activities or project initiated during a mission trip</a:t>
            </a:r>
          </a:p>
          <a:p>
            <a:pPr marL="457200" indent="-457200">
              <a:buFont typeface="Arial" panose="020B0604020202020204" pitchFamily="34" charset="0"/>
              <a:buChar char="•"/>
            </a:pPr>
            <a:r>
              <a:rPr lang="en-US" sz="2400" dirty="0"/>
              <a:t>Does the research mission approach solve the eminent problem of lack of sustainability in mission projects? </a:t>
            </a:r>
          </a:p>
          <a:p>
            <a:pPr marL="457200" indent="-457200">
              <a:buFont typeface="Arial" panose="020B0604020202020204" pitchFamily="34" charset="0"/>
              <a:buChar char="•"/>
            </a:pPr>
            <a:r>
              <a:rPr lang="en-US" sz="2400" dirty="0"/>
              <a:t>Does the research-mission approach address the real needs of the people?</a:t>
            </a:r>
          </a:p>
          <a:p>
            <a:endParaRPr lang="en-US" sz="3200" dirty="0"/>
          </a:p>
        </p:txBody>
      </p:sp>
      <p:sp>
        <p:nvSpPr>
          <p:cNvPr id="36" name="Rectangle 35">
            <a:extLst>
              <a:ext uri="{FF2B5EF4-FFF2-40B4-BE49-F238E27FC236}">
                <a16:creationId xmlns:a16="http://schemas.microsoft.com/office/drawing/2014/main" id="{58FDD47E-77CC-4005-97EC-6809FE8D3C37}"/>
              </a:ext>
            </a:extLst>
          </p:cNvPr>
          <p:cNvSpPr/>
          <p:nvPr/>
        </p:nvSpPr>
        <p:spPr>
          <a:xfrm>
            <a:off x="13223942" y="25450029"/>
            <a:ext cx="10160991" cy="1037589"/>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US" sz="2800" b="1" dirty="0">
                <a:solidFill>
                  <a:srgbClr val="264A79"/>
                </a:solidFill>
              </a:rPr>
              <a:t>Acknowledgements: </a:t>
            </a:r>
            <a:r>
              <a:rPr lang="en-US" sz="1600" dirty="0">
                <a:solidFill>
                  <a:schemeClr val="tx1"/>
                </a:solidFill>
              </a:rPr>
              <a:t>NETC , the </a:t>
            </a:r>
            <a:r>
              <a:rPr lang="en-US" sz="1600" dirty="0" err="1">
                <a:solidFill>
                  <a:schemeClr val="tx1"/>
                </a:solidFill>
              </a:rPr>
              <a:t>Kihurio</a:t>
            </a:r>
            <a:r>
              <a:rPr lang="en-US" sz="1600" dirty="0">
                <a:solidFill>
                  <a:schemeClr val="tx1"/>
                </a:solidFill>
              </a:rPr>
              <a:t> community, the local church Pastor and  the Tanzania health workers, including Dr. </a:t>
            </a:r>
            <a:r>
              <a:rPr lang="en-US" sz="1600" dirty="0" err="1">
                <a:solidFill>
                  <a:schemeClr val="tx1"/>
                </a:solidFill>
              </a:rPr>
              <a:t>Mwandambo</a:t>
            </a:r>
            <a:r>
              <a:rPr lang="en-US" sz="1600" dirty="0">
                <a:solidFill>
                  <a:schemeClr val="tx1"/>
                </a:solidFill>
              </a:rPr>
              <a:t> who lead the Tanzania health team.  We also thank Andrews university IRB and office of research for approving and funding  previous  studies which gave a foundation for this study.</a:t>
            </a:r>
          </a:p>
          <a:p>
            <a:endParaRPr lang="en-US" sz="3200" dirty="0">
              <a:solidFill>
                <a:schemeClr val="tx1"/>
              </a:solidFill>
            </a:endParaRPr>
          </a:p>
        </p:txBody>
      </p:sp>
      <p:sp>
        <p:nvSpPr>
          <p:cNvPr id="37" name="TextBox 36">
            <a:extLst>
              <a:ext uri="{FF2B5EF4-FFF2-40B4-BE49-F238E27FC236}">
                <a16:creationId xmlns:a16="http://schemas.microsoft.com/office/drawing/2014/main" id="{4B76CC92-0A88-48FE-89E1-874F9361834F}"/>
              </a:ext>
            </a:extLst>
          </p:cNvPr>
          <p:cNvSpPr txBox="1"/>
          <p:nvPr/>
        </p:nvSpPr>
        <p:spPr>
          <a:xfrm>
            <a:off x="24009774" y="6221262"/>
            <a:ext cx="10297159" cy="7847661"/>
          </a:xfrm>
          <a:prstGeom prst="rect">
            <a:avLst/>
          </a:prstGeom>
          <a:noFill/>
        </p:spPr>
        <p:txBody>
          <a:bodyPr wrap="square" rtlCol="0">
            <a:noAutofit/>
          </a:bodyPr>
          <a:lstStyle/>
          <a:p>
            <a:r>
              <a:rPr lang="en-US" sz="2400" kern="1400" dirty="0">
                <a:solidFill>
                  <a:srgbClr val="000000"/>
                </a:solidFill>
                <a:latin typeface="Times New Roman" panose="02020603050405020304" pitchFamily="18" charset="0"/>
                <a:cs typeface="Times New Roman" panose="02020603050405020304" pitchFamily="18" charset="0"/>
              </a:rPr>
              <a:t>K</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nee problems and hypertension were the leading problems identified in 2017. </a:t>
            </a:r>
            <a:r>
              <a:rPr lang="en-US" sz="2400" dirty="0">
                <a:latin typeface="Times New Roman" panose="02020603050405020304" pitchFamily="18" charset="0"/>
                <a:cs typeface="Times New Roman" panose="02020603050405020304" pitchFamily="18" charset="0"/>
              </a:rPr>
              <a:t>Our preliminary analysis </a:t>
            </a:r>
            <a:r>
              <a:rPr lang="en-US" sz="2400" kern="1400" dirty="0">
                <a:solidFill>
                  <a:srgbClr val="000000"/>
                </a:solidFill>
                <a:latin typeface="Times New Roman" panose="02020603050405020304" pitchFamily="18" charset="0"/>
                <a:cs typeface="Times New Roman" panose="02020603050405020304" pitchFamily="18" charset="0"/>
              </a:rPr>
              <a:t>of the in-depth study in 2021 </a:t>
            </a:r>
            <a:r>
              <a:rPr lang="en-US" sz="2400" dirty="0">
                <a:latin typeface="Times New Roman" panose="02020603050405020304" pitchFamily="18" charset="0"/>
                <a:cs typeface="Times New Roman" panose="02020603050405020304" pitchFamily="18" charset="0"/>
              </a:rPr>
              <a:t>showed that out of 126 participants evaluated in the hypertension study 55% were found with elevated systolic blood pressure. 27% were categorized as prehypertensive and 28.6 % hypertensive. Of the 126 patients 12% were found with glucose level above 120 mm/dl. We also found linear relationship between systolic BP and age (r=0.428), glucose (r=0.334) and BMI (r=0.202). Preliminary regression analysis also found that age, glucose, and BMI were significant predictors and explain 41.7% of the systolic BP and 41.3% of the diastolic BP. The frequency of eating meat, fish and vegetables did not reach statistical significance. </a:t>
            </a:r>
            <a:r>
              <a:rPr lang="en-US" sz="2400" kern="1400" dirty="0">
                <a:solidFill>
                  <a:srgbClr val="000000"/>
                </a:solidFill>
                <a:latin typeface="Times New Roman" panose="02020603050405020304" pitchFamily="18" charset="0"/>
                <a:cs typeface="Times New Roman" panose="02020603050405020304" pitchFamily="18" charset="0"/>
              </a:rPr>
              <a:t>During the third visit (2022) we also found that many of the people who visited for eye problems had cataract.</a:t>
            </a:r>
          </a:p>
          <a:p>
            <a:pPr algn="ctr"/>
            <a:r>
              <a:rPr lang="en-US" sz="4000" kern="1400" dirty="0">
                <a:solidFill>
                  <a:srgbClr val="0070C0"/>
                </a:solidFill>
                <a:latin typeface="Times New Roman" panose="02020603050405020304" pitchFamily="18" charset="0"/>
              </a:rPr>
              <a:t>Discussions</a:t>
            </a:r>
          </a:p>
          <a:p>
            <a:pPr marL="228600" marR="0" indent="-228600" algn="l">
              <a:spcBef>
                <a:spcPts val="0"/>
              </a:spcBef>
              <a:spcAft>
                <a:spcPts val="0"/>
              </a:spcAft>
            </a:pPr>
            <a:r>
              <a:rPr lang="en-US" sz="2000" kern="1400" dirty="0">
                <a:ln>
                  <a:noFill/>
                </a:ln>
                <a:solidFill>
                  <a:srgbClr val="000000"/>
                </a:solidFill>
                <a:effectLst/>
                <a:latin typeface="Symbol" panose="05050102010706020507" pitchFamily="18" charset="2"/>
              </a:rPr>
              <a:t>·</a:t>
            </a:r>
            <a:r>
              <a:rPr lang="en-US" sz="2000" kern="1400" dirty="0">
                <a:ln>
                  <a:noFill/>
                </a:ln>
                <a:solidFill>
                  <a:srgbClr val="000000"/>
                </a:solidFill>
                <a:effectLst/>
                <a:latin typeface="Times New Roman" panose="02020603050405020304" pitchFamily="18" charset="0"/>
              </a:rPr>
              <a:t> </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Hypertension – poor diet, diabetes, salt consumption, age, stress etc</a:t>
            </a:r>
            <a:r>
              <a:rPr lang="en-US" sz="2400" kern="1400" dirty="0">
                <a:solidFill>
                  <a:srgbClr val="000000"/>
                </a:solidFill>
                <a:latin typeface="Times New Roman" panose="02020603050405020304" pitchFamily="18" charset="0"/>
                <a:cs typeface="Times New Roman" panose="02020603050405020304" pitchFamily="18" charset="0"/>
              </a:rPr>
              <a:t>.</a:t>
            </a:r>
            <a:endParaRPr lang="en-US" sz="2400" kern="1400" dirty="0">
              <a:ln>
                <a:noFill/>
              </a:ln>
              <a:solidFill>
                <a:srgbClr val="000000"/>
              </a:solidFill>
              <a:effectLst/>
              <a:latin typeface="Times New Roman" panose="02020603050405020304" pitchFamily="18" charset="0"/>
              <a:cs typeface="Times New Roman" panose="02020603050405020304" pitchFamily="18" charset="0"/>
            </a:endParaRP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Knee and back problem – Posture during transplanting rice</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Eye problems– possibly due to reflection during transplanting</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Diabetes – 11 % is a concerns this could be attributed to</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starchy diet of mainly carbohydrates from  rice and corn.</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Pelvic inflammatory diseases–possibly  risk behaviors. </a:t>
            </a:r>
          </a:p>
          <a:p>
            <a:pPr marL="228600" marR="0" indent="-228600" algn="l">
              <a:spcBef>
                <a:spcPts val="0"/>
              </a:spcBef>
              <a:spcAft>
                <a:spcPts val="0"/>
              </a:spcAft>
            </a:pPr>
            <a:endParaRPr lang="en-US" sz="2400" kern="1400" dirty="0">
              <a:solidFill>
                <a:srgbClr val="000000"/>
              </a:solidFill>
              <a:latin typeface="Times New Roman" panose="02020603050405020304" pitchFamily="18" charset="0"/>
              <a:cs typeface="Times New Roman" panose="02020603050405020304" pitchFamily="18" charset="0"/>
            </a:endParaRPr>
          </a:p>
          <a:p>
            <a:pPr marL="228600" marR="0" indent="-228600" algn="l">
              <a:spcBef>
                <a:spcPts val="0"/>
              </a:spcBef>
              <a:spcAft>
                <a:spcPts val="0"/>
              </a:spcAft>
            </a:pPr>
            <a:r>
              <a:rPr lang="en-US" sz="2400" kern="1400" dirty="0">
                <a:solidFill>
                  <a:srgbClr val="000000"/>
                </a:solidFill>
                <a:latin typeface="Times New Roman" panose="02020603050405020304" pitchFamily="18" charset="0"/>
                <a:cs typeface="Times New Roman" panose="02020603050405020304" pitchFamily="18" charset="0"/>
              </a:rPr>
              <a:t>All these possible factors need further investigation. The three-</a:t>
            </a:r>
            <a:endParaRPr lang="en-US" sz="2400" kern="1400" dirty="0">
              <a:ln>
                <a:noFill/>
              </a:ln>
              <a:solidFill>
                <a:srgbClr val="000000"/>
              </a:solidFill>
              <a:effectLst/>
              <a:latin typeface="Times New Roman" panose="02020603050405020304" pitchFamily="18" charset="0"/>
              <a:cs typeface="Times New Roman" panose="02020603050405020304" pitchFamily="18" charset="0"/>
            </a:endParaRPr>
          </a:p>
          <a:p>
            <a:pPr marL="0" marR="0" indent="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step approach to our work has given us a deep understanding </a:t>
            </a:r>
          </a:p>
          <a:p>
            <a:pPr marL="0" marR="0" indent="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of the community’s health needs and allowed us to make a </a:t>
            </a:r>
          </a:p>
          <a:p>
            <a:pPr marL="0" marR="0" indent="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lasting solution to the health of its people.  We are planning to assess the behavior, socio and economic aspect of the people in the fourth visit and  evaluate the  impact of this project during the </a:t>
            </a:r>
            <a:r>
              <a:rPr lang="en-US" sz="2400" kern="1400" dirty="0">
                <a:solidFill>
                  <a:srgbClr val="000000"/>
                </a:solidFill>
                <a:latin typeface="Times New Roman" panose="02020603050405020304" pitchFamily="18" charset="0"/>
                <a:cs typeface="Times New Roman" panose="02020603050405020304" pitchFamily="18" charset="0"/>
              </a:rPr>
              <a:t> fifth </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visits.  </a:t>
            </a:r>
          </a:p>
          <a:p>
            <a:pPr marL="0" marR="0" indent="0" algn="l">
              <a:spcBef>
                <a:spcPts val="0"/>
              </a:spcBef>
              <a:spcAft>
                <a:spcPts val="0"/>
              </a:spcAft>
            </a:pPr>
            <a:endParaRPr lang="en-US" sz="2400" kern="1400" dirty="0">
              <a:solidFill>
                <a:srgbClr val="000000"/>
              </a:solidFill>
              <a:latin typeface="Arial" panose="020B0604020202020204" pitchFamily="34" charset="0"/>
            </a:endParaRPr>
          </a:p>
          <a:p>
            <a:pPr marL="0" marR="0" indent="0" algn="l">
              <a:spcBef>
                <a:spcPts val="0"/>
              </a:spcBef>
              <a:spcAft>
                <a:spcPts val="0"/>
              </a:spcAft>
            </a:pPr>
            <a:endParaRPr lang="en-US" sz="2400" kern="1400" dirty="0">
              <a:ln>
                <a:noFill/>
              </a:ln>
              <a:solidFill>
                <a:srgbClr val="000000"/>
              </a:solidFill>
              <a:effectLst/>
              <a:latin typeface="Arial" panose="020B0604020202020204" pitchFamily="34" charset="0"/>
            </a:endParaRPr>
          </a:p>
          <a:p>
            <a:pPr marL="0" marR="0" indent="0" algn="l">
              <a:spcBef>
                <a:spcPts val="0"/>
              </a:spcBef>
              <a:spcAft>
                <a:spcPts val="0"/>
              </a:spcAft>
            </a:pPr>
            <a:endParaRPr lang="en-US" sz="2400" kern="1400" dirty="0">
              <a:ln>
                <a:noFill/>
              </a:ln>
              <a:solidFill>
                <a:srgbClr val="000000"/>
              </a:solidFill>
              <a:effectLst/>
              <a:latin typeface="Times New Roman" panose="02020603050405020304" pitchFamily="18" charset="0"/>
            </a:endParaRPr>
          </a:p>
          <a:p>
            <a:endParaRPr lang="en-US" sz="1800" kern="1400" dirty="0">
              <a:ln>
                <a:noFill/>
              </a:ln>
              <a:solidFill>
                <a:srgbClr val="000000"/>
              </a:solidFill>
              <a:effectLst/>
              <a:latin typeface="Times New Roman" panose="02020603050405020304" pitchFamily="18" charset="0"/>
            </a:endParaRPr>
          </a:p>
          <a:p>
            <a:pPr marL="0" marR="0" indent="0" algn="l">
              <a:spcBef>
                <a:spcPts val="0"/>
              </a:spcBef>
              <a:spcAft>
                <a:spcPts val="0"/>
              </a:spcAft>
            </a:pPr>
            <a:r>
              <a:rPr lang="en-US" sz="1800" kern="1400" dirty="0">
                <a:ln>
                  <a:noFill/>
                </a:ln>
                <a:solidFill>
                  <a:srgbClr val="000000"/>
                </a:solidFill>
                <a:effectLst/>
                <a:latin typeface="Times New Roman" panose="02020603050405020304" pitchFamily="18" charset="0"/>
              </a:rPr>
              <a:t> </a:t>
            </a:r>
          </a:p>
        </p:txBody>
      </p:sp>
      <p:sp>
        <p:nvSpPr>
          <p:cNvPr id="38" name="Rectangle 37">
            <a:extLst>
              <a:ext uri="{FF2B5EF4-FFF2-40B4-BE49-F238E27FC236}">
                <a16:creationId xmlns:a16="http://schemas.microsoft.com/office/drawing/2014/main" id="{F7DD251D-D1AF-40BE-92B7-AB5BEA22F39C}"/>
              </a:ext>
            </a:extLst>
          </p:cNvPr>
          <p:cNvSpPr/>
          <p:nvPr/>
        </p:nvSpPr>
        <p:spPr>
          <a:xfrm>
            <a:off x="24350785" y="15810884"/>
            <a:ext cx="10471366" cy="1130975"/>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rPr>
              <a:t>Conclusions</a:t>
            </a:r>
          </a:p>
        </p:txBody>
      </p:sp>
      <p:sp>
        <p:nvSpPr>
          <p:cNvPr id="39" name="TextBox 38">
            <a:extLst>
              <a:ext uri="{FF2B5EF4-FFF2-40B4-BE49-F238E27FC236}">
                <a16:creationId xmlns:a16="http://schemas.microsoft.com/office/drawing/2014/main" id="{A4CFDB89-75CD-4720-9566-7FEF10A1A5F9}"/>
              </a:ext>
            </a:extLst>
          </p:cNvPr>
          <p:cNvSpPr txBox="1"/>
          <p:nvPr/>
        </p:nvSpPr>
        <p:spPr>
          <a:xfrm>
            <a:off x="24263047" y="17109256"/>
            <a:ext cx="10669302" cy="2218351"/>
          </a:xfrm>
          <a:prstGeom prst="rect">
            <a:avLst/>
          </a:prstGeom>
          <a:noFill/>
        </p:spPr>
        <p:txBody>
          <a:bodyPr wrap="square" rtlCol="0">
            <a:noAutofit/>
          </a:bodyPr>
          <a:lstStyle/>
          <a:p>
            <a:pPr marL="0" marR="0" indent="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Based on the information we have so far, we recommend ;-</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The use of local health workers because they are culturally competent of the people they serve. Therefore,  can suggest viable and appropriate preventive measures.  </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a:t>
            </a:r>
            <a:r>
              <a:rPr lang="en-US" sz="2400" kern="1400" dirty="0">
                <a:solidFill>
                  <a:srgbClr val="000000"/>
                </a:solidFill>
                <a:latin typeface="Times New Roman" panose="02020603050405020304" pitchFamily="18" charset="0"/>
                <a:cs typeface="Times New Roman" panose="02020603050405020304" pitchFamily="18" charset="0"/>
              </a:rPr>
              <a:t>C</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ontinued support to the local team to continue making  visits at least once a year .</a:t>
            </a:r>
          </a:p>
          <a:p>
            <a:pPr marL="228600" marR="0" indent="-228600" algn="l">
              <a:spcBef>
                <a:spcPts val="0"/>
              </a:spcBef>
              <a:spcAft>
                <a:spcPts val="0"/>
              </a:spcAft>
            </a:pPr>
            <a:r>
              <a:rPr lang="en-US" sz="2400" kern="1400" dirty="0">
                <a:ln>
                  <a:noFill/>
                </a:ln>
                <a:solidFill>
                  <a:srgbClr val="000000"/>
                </a:solidFill>
                <a:effectLst/>
                <a:latin typeface="Times New Roman" panose="02020603050405020304" pitchFamily="18" charset="0"/>
                <a:cs typeface="Times New Roman" panose="02020603050405020304" pitchFamily="18" charset="0"/>
              </a:rPr>
              <a:t>· Encourage local Non-Governmental Organizations to support the community with mechanically driven transplanters to reduce the burden of knee and back pain endured during the transplanting process. </a:t>
            </a:r>
          </a:p>
          <a:p>
            <a:pPr marL="228600" indent="-228600"/>
            <a:r>
              <a:rPr lang="en-US" sz="2400" kern="1400" dirty="0">
                <a:ln>
                  <a:noFill/>
                </a:ln>
                <a:solidFill>
                  <a:srgbClr val="000000"/>
                </a:solidFill>
                <a:effectLst/>
                <a:latin typeface="Times New Roman" panose="02020603050405020304" pitchFamily="18" charset="0"/>
                <a:cs typeface="Times New Roman" panose="02020603050405020304" pitchFamily="18" charset="0"/>
              </a:rPr>
              <a:t>· We recommend a study to evaluate the behavior and  </a:t>
            </a:r>
            <a:r>
              <a:rPr lang="en-US" sz="2400" kern="1400" dirty="0">
                <a:solidFill>
                  <a:srgbClr val="000000"/>
                </a:solidFill>
                <a:latin typeface="Times New Roman" panose="02020603050405020304" pitchFamily="18" charset="0"/>
                <a:cs typeface="Times New Roman" panose="02020603050405020304" pitchFamily="18" charset="0"/>
              </a:rPr>
              <a:t>s</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ocio and economic issues of this community. This will be stages 3 and 4 of the Precede-precede model. </a:t>
            </a:r>
            <a:r>
              <a:rPr lang="en-US" sz="2400" kern="1400" dirty="0">
                <a:solidFill>
                  <a:srgbClr val="000000"/>
                </a:solidFill>
                <a:latin typeface="Times New Roman" panose="02020603050405020304" pitchFamily="18" charset="0"/>
                <a:cs typeface="Times New Roman" panose="02020603050405020304" pitchFamily="18" charset="0"/>
              </a:rPr>
              <a:t>During</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 the 5</a:t>
            </a:r>
            <a:r>
              <a:rPr lang="en-US" sz="2400" kern="1400" baseline="30000" dirty="0">
                <a:ln>
                  <a:noFill/>
                </a:ln>
                <a:solidFill>
                  <a:srgbClr val="000000"/>
                </a:solidFill>
                <a:effectLst/>
                <a:latin typeface="Times New Roman" panose="02020603050405020304" pitchFamily="18" charset="0"/>
                <a:cs typeface="Times New Roman" panose="02020603050405020304" pitchFamily="18" charset="0"/>
              </a:rPr>
              <a:t>th</a:t>
            </a:r>
            <a:r>
              <a:rPr lang="en-US" sz="2400" kern="1400" dirty="0">
                <a:ln>
                  <a:noFill/>
                </a:ln>
                <a:solidFill>
                  <a:srgbClr val="000000"/>
                </a:solidFill>
                <a:effectLst/>
                <a:latin typeface="Times New Roman" panose="02020603050405020304" pitchFamily="18" charset="0"/>
                <a:cs typeface="Times New Roman" panose="02020603050405020304" pitchFamily="18" charset="0"/>
              </a:rPr>
              <a:t> visit we will evaluate </a:t>
            </a:r>
            <a:r>
              <a:rPr lang="en-US" sz="2400" kern="1400" dirty="0">
                <a:solidFill>
                  <a:srgbClr val="000000"/>
                </a:solidFill>
                <a:latin typeface="Times New Roman" panose="02020603050405020304" pitchFamily="18" charset="0"/>
                <a:cs typeface="Times New Roman" panose="02020603050405020304" pitchFamily="18" charset="0"/>
              </a:rPr>
              <a:t>the impact of this model looking at retrospective data and prospective data. </a:t>
            </a:r>
          </a:p>
          <a:p>
            <a:pPr marL="228600" marR="0" indent="-228600" algn="l">
              <a:spcBef>
                <a:spcPts val="0"/>
              </a:spcBef>
              <a:spcAft>
                <a:spcPts val="0"/>
              </a:spcAft>
            </a:pPr>
            <a:r>
              <a:rPr lang="en-US" sz="1600" kern="1400" dirty="0">
                <a:ln>
                  <a:noFill/>
                </a:ln>
                <a:solidFill>
                  <a:srgbClr val="000000"/>
                </a:solidFill>
                <a:effectLst/>
                <a:latin typeface="Arial" panose="020B0604020202020204" pitchFamily="34" charset="0"/>
              </a:rPr>
              <a:t> </a:t>
            </a:r>
            <a:endParaRPr lang="en-US" sz="1600" kern="1400" dirty="0">
              <a:solidFill>
                <a:srgbClr val="000000"/>
              </a:solidFill>
              <a:latin typeface="Arial" panose="020B0604020202020204" pitchFamily="34" charset="0"/>
            </a:endParaRPr>
          </a:p>
          <a:p>
            <a:pPr marL="0" marR="0" indent="0" algn="l">
              <a:spcBef>
                <a:spcPts val="0"/>
              </a:spcBef>
              <a:spcAft>
                <a:spcPts val="0"/>
              </a:spcAft>
            </a:pPr>
            <a:r>
              <a:rPr lang="en-US" sz="1200" kern="1400" dirty="0">
                <a:ln>
                  <a:noFill/>
                </a:ln>
                <a:solidFill>
                  <a:srgbClr val="000000"/>
                </a:solidFill>
                <a:effectLst/>
                <a:latin typeface="Arial" panose="020B0604020202020204" pitchFamily="34" charset="0"/>
              </a:rPr>
              <a:t> </a:t>
            </a:r>
            <a:endParaRPr lang="en-US" sz="900" kern="1400" dirty="0">
              <a:ln>
                <a:noFill/>
              </a:ln>
              <a:solidFill>
                <a:srgbClr val="000000"/>
              </a:solidFill>
              <a:effectLst/>
              <a:latin typeface="Times New Roman" panose="02020603050405020304" pitchFamily="18" charset="0"/>
            </a:endParaRPr>
          </a:p>
          <a:p>
            <a:pPr marL="0" marR="0" indent="0" algn="l">
              <a:spcBef>
                <a:spcPts val="0"/>
              </a:spcBef>
              <a:spcAft>
                <a:spcPts val="0"/>
              </a:spcAft>
            </a:pPr>
            <a:r>
              <a:rPr lang="en-US" sz="900" kern="1400" dirty="0">
                <a:ln>
                  <a:noFill/>
                </a:ln>
                <a:solidFill>
                  <a:srgbClr val="000000"/>
                </a:solidFill>
                <a:effectLst/>
                <a:latin typeface="Times New Roman" panose="02020603050405020304" pitchFamily="18" charset="0"/>
              </a:rPr>
              <a:t> </a:t>
            </a:r>
          </a:p>
          <a:p>
            <a:pPr marL="228600" marR="0" indent="-228600" algn="l">
              <a:spcBef>
                <a:spcPts val="0"/>
              </a:spcBef>
              <a:spcAft>
                <a:spcPts val="0"/>
              </a:spcAft>
            </a:pPr>
            <a:endParaRPr lang="en-US" sz="1600" kern="1400" dirty="0">
              <a:ln>
                <a:noFill/>
              </a:ln>
              <a:solidFill>
                <a:srgbClr val="000000"/>
              </a:solidFill>
              <a:effectLst/>
              <a:latin typeface="Arial" panose="020B0604020202020204" pitchFamily="34" charset="0"/>
            </a:endParaRPr>
          </a:p>
          <a:p>
            <a:pPr marL="228600" marR="0" indent="-228600" algn="l">
              <a:spcBef>
                <a:spcPts val="0"/>
              </a:spcBef>
              <a:spcAft>
                <a:spcPts val="0"/>
              </a:spcAft>
            </a:pPr>
            <a:endParaRPr lang="en-US" sz="1600" kern="1400" dirty="0">
              <a:solidFill>
                <a:srgbClr val="000000"/>
              </a:solidFill>
              <a:latin typeface="Arial" panose="020B0604020202020204" pitchFamily="34" charset="0"/>
            </a:endParaRPr>
          </a:p>
          <a:p>
            <a:pPr marL="228600" marR="0" indent="-228600" algn="l">
              <a:spcBef>
                <a:spcPts val="0"/>
              </a:spcBef>
              <a:spcAft>
                <a:spcPts val="0"/>
              </a:spcAft>
            </a:pPr>
            <a:endParaRPr lang="en-US" sz="1600" kern="1400" dirty="0">
              <a:ln>
                <a:noFill/>
              </a:ln>
              <a:solidFill>
                <a:srgbClr val="000000"/>
              </a:solidFill>
              <a:effectLst/>
              <a:latin typeface="Arial" panose="020B0604020202020204" pitchFamily="34" charset="0"/>
            </a:endParaRPr>
          </a:p>
          <a:p>
            <a:pPr marL="0" marR="0" indent="0" algn="l">
              <a:spcBef>
                <a:spcPts val="0"/>
              </a:spcBef>
              <a:spcAft>
                <a:spcPts val="0"/>
              </a:spcAft>
            </a:pPr>
            <a:r>
              <a:rPr lang="en-US" sz="1600" kern="1400" dirty="0">
                <a:ln>
                  <a:noFill/>
                </a:ln>
                <a:solidFill>
                  <a:srgbClr val="000000"/>
                </a:solidFill>
                <a:effectLst/>
                <a:latin typeface="Times New Roman" panose="02020603050405020304" pitchFamily="18" charset="0"/>
              </a:rPr>
              <a:t> </a:t>
            </a:r>
          </a:p>
        </p:txBody>
      </p:sp>
      <p:sp>
        <p:nvSpPr>
          <p:cNvPr id="40" name="Rectangle 39">
            <a:extLst>
              <a:ext uri="{FF2B5EF4-FFF2-40B4-BE49-F238E27FC236}">
                <a16:creationId xmlns:a16="http://schemas.microsoft.com/office/drawing/2014/main" id="{9409D329-4A98-4AA9-BA78-F7EB93B072B9}"/>
              </a:ext>
            </a:extLst>
          </p:cNvPr>
          <p:cNvSpPr/>
          <p:nvPr/>
        </p:nvSpPr>
        <p:spPr>
          <a:xfrm>
            <a:off x="24417671" y="21210738"/>
            <a:ext cx="10471366" cy="989805"/>
          </a:xfrm>
          <a:prstGeom prst="rect">
            <a:avLst/>
          </a:prstGeom>
          <a:solidFill>
            <a:srgbClr val="264A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b="1" dirty="0">
                <a:solidFill>
                  <a:schemeClr val="bg1"/>
                </a:solidFill>
              </a:rPr>
              <a:t>References</a:t>
            </a:r>
          </a:p>
        </p:txBody>
      </p:sp>
      <p:sp>
        <p:nvSpPr>
          <p:cNvPr id="41" name="TextBox 40">
            <a:extLst>
              <a:ext uri="{FF2B5EF4-FFF2-40B4-BE49-F238E27FC236}">
                <a16:creationId xmlns:a16="http://schemas.microsoft.com/office/drawing/2014/main" id="{D2A416B9-3991-419B-9361-20D8F7A63DDC}"/>
              </a:ext>
            </a:extLst>
          </p:cNvPr>
          <p:cNvSpPr txBox="1"/>
          <p:nvPr/>
        </p:nvSpPr>
        <p:spPr>
          <a:xfrm>
            <a:off x="24281746" y="22367940"/>
            <a:ext cx="10025187" cy="3280114"/>
          </a:xfrm>
          <a:prstGeom prst="rect">
            <a:avLst/>
          </a:prstGeom>
          <a:noFill/>
        </p:spPr>
        <p:txBody>
          <a:bodyPr wrap="square" rtlCol="0">
            <a:noAutofit/>
          </a:bodyPr>
          <a:lstStyle/>
          <a:p>
            <a:pPr marL="342900" marR="0" lvl="0" indent="-342900">
              <a:lnSpc>
                <a:spcPct val="115000"/>
              </a:lnSpc>
              <a:spcBef>
                <a:spcPts val="0"/>
              </a:spcBef>
              <a:spcAft>
                <a:spcPts val="0"/>
              </a:spcAft>
              <a:buFont typeface="+mj-lt"/>
              <a:buAutoNum type="arabicPeriod"/>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Anderson S. Eric, Ricky Kim, and Kelly Larios. Voluntourism: The Economic Benefit and Societal Costs of Short-Term Mission Trips. International Journal of Health and Economic Development, 3(2), 28-37, July 2017 28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Crosby, R., &amp; </a:t>
            </a: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Noar</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 M. (2011). What is a planning model? An introduction to PRECEDE-PROCEED [</a:t>
            </a:r>
            <a:r>
              <a:rPr lang="en-US"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2"/>
              </a:rPr>
              <a:t>https://doi.org/10.1111/j.1752-7325.2011.00235.x</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Journal of Public Health Dentistry</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i="1" dirty="0">
                <a:effectLst/>
                <a:latin typeface="Times New Roman" panose="02020603050405020304" pitchFamily="18" charset="0"/>
                <a:ea typeface="Times New Roman" panose="02020603050405020304" pitchFamily="18" charset="0"/>
                <a:cs typeface="Times New Roman" panose="02020603050405020304" pitchFamily="18" charset="0"/>
              </a:rPr>
              <a:t> 71</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(s1), S7-S15. </a:t>
            </a:r>
            <a:r>
              <a:rPr lang="en-US"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https://doi.org/https://doi.org/10.1111/j.1752-7325.2011.00235.x</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Kraig </a:t>
            </a:r>
            <a:r>
              <a:rPr lang="en-US" sz="1200"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4"/>
              </a:rPr>
              <a:t>Beyerlein</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Jenny </a:t>
            </a:r>
            <a:r>
              <a:rPr lang="en-US" sz="1200" u="sng"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5"/>
              </a:rPr>
              <a:t>Trinitapoli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6"/>
              </a:rPr>
              <a:t>Gary Adler</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kern="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The Effect of Religious Short-Term Mission Trips 	on Youth Civic Engagement. Journal of the scientific study of religion.</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First published: 01 December 2011 available at :</a:t>
            </a:r>
            <a:endParaRPr lang="en-US" sz="12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Bef>
                <a:spcPts val="0"/>
              </a:spcBef>
              <a:spcAft>
                <a:spcPts val="0"/>
              </a:spcAft>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b="1" u="sng"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hlinkClick r:id="rId7"/>
              </a:rPr>
              <a:t>https://doi.org/10.1111/j.1468-5906.2011.01607.x</a:t>
            </a:r>
            <a:endParaRPr lang="en-US" sz="1200" b="1" u="sng"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15000"/>
              </a:lnSpc>
              <a:spcBef>
                <a:spcPts val="0"/>
              </a:spcBef>
              <a:spcAft>
                <a:spcPts val="0"/>
              </a:spcAft>
            </a:pPr>
            <a:r>
              <a:rPr lang="en-US" sz="1200" b="1" u="sng"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4.   </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Short term mission trips are they worth the cost?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gn="just">
              <a:lnSpc>
                <a:spcPct val="115000"/>
              </a:lnSpc>
              <a:spcBef>
                <a:spcPts val="0"/>
              </a:spcBef>
              <a:spcAft>
                <a:spcPts val="0"/>
              </a:spcAft>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8"/>
              </a:rPr>
              <a:t>https://calvin.edu/offices-services/service-learning-	center/resources/publications/files/readings/vanengen-short_term.pdf</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a:lnSpc>
                <a:spcPct val="115000"/>
              </a:lnSpc>
              <a:spcBef>
                <a:spcPts val="0"/>
              </a:spcBef>
              <a:spcAft>
                <a:spcPts val="0"/>
              </a:spcAft>
              <a:buAutoNum type="arabicPeriod" startAt="4"/>
            </a:pPr>
            <a:r>
              <a:rPr lang="en-US" sz="12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Luke, D. A., Calhoun, A., </a:t>
            </a:r>
            <a:r>
              <a:rPr lang="en-US" sz="1200" dirty="0" err="1">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Robichaux</a:t>
            </a:r>
            <a:r>
              <a:rPr lang="en-US" sz="12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C. B., Elliott, M. B., &amp; Moreland-Russell, S. (2014). The Program Sustainability Assessment Tool: A New Instrument 	for Public Health Programs. </a:t>
            </a:r>
            <a:r>
              <a:rPr lang="en-US" sz="1200"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Preventing Chronic Disease</a:t>
            </a:r>
            <a:r>
              <a:rPr lang="en-US" sz="12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1200" i="1"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11</a:t>
            </a:r>
            <a:r>
              <a:rPr lang="en-US" sz="1200"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 E12. </a:t>
            </a:r>
            <a:r>
              <a:rPr lang="en-US" sz="1200" u="none" strike="noStrike"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9"/>
              </a:rPr>
              <a:t>https://doi.org/10.5888/pcd11.130184</a:t>
            </a:r>
            <a:endParaRPr lang="en-US" sz="1200" dirty="0">
              <a:solidFill>
                <a:srgbClr val="0000FF"/>
              </a:solidFill>
              <a:latin typeface="Times New Roman" panose="02020603050405020304" pitchFamily="18" charset="0"/>
              <a:ea typeface="Times New Roman" panose="02020603050405020304" pitchFamily="18" charset="0"/>
              <a:cs typeface="Times New Roman" panose="02020603050405020304" pitchFamily="18" charset="0"/>
            </a:endParaRPr>
          </a:p>
          <a:p>
            <a:pPr marL="228600" marR="0" lvl="0" indent="-228600" algn="just">
              <a:lnSpc>
                <a:spcPct val="115000"/>
              </a:lnSpc>
              <a:spcBef>
                <a:spcPts val="0"/>
              </a:spcBef>
              <a:spcAft>
                <a:spcPts val="0"/>
              </a:spcAft>
              <a:buAutoNum type="arabicPeriod" startAt="4"/>
            </a:pPr>
            <a:r>
              <a:rPr lang="en-US" sz="1200" dirty="0" err="1">
                <a:effectLst/>
                <a:latin typeface="Times New Roman" panose="02020603050405020304" pitchFamily="18" charset="0"/>
                <a:ea typeface="Times New Roman" panose="02020603050405020304" pitchFamily="18" charset="0"/>
                <a:cs typeface="Times New Roman" panose="02020603050405020304" pitchFamily="18" charset="0"/>
              </a:rPr>
              <a:t>Staton</a:t>
            </a: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 M. L., (2015) 7 Reasons Why Your Two Week Trip To Haiti Doesn’t Matter: Calling Bull on “Service Trips” and Voluntourism, The Almost Doctors Channel, December. </a:t>
            </a:r>
            <a:r>
              <a:rPr lang="en-US" sz="1200" u="sng" dirty="0">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hlinkClick r:id="rId10"/>
              </a:rPr>
              <a:t>http://almost.thedoctorschannel.com/14323-2/</a:t>
            </a:r>
            <a:endParaRPr lang="en-US" sz="1200" u="sng" dirty="0">
              <a:latin typeface="Calibri" panose="020F0502020204030204" pitchFamily="34" charset="0"/>
              <a:ea typeface="Times New Roman" panose="02020603050405020304" pitchFamily="18" charset="0"/>
              <a:cs typeface="Times New Roman" panose="02020603050405020304" pitchFamily="18" charset="0"/>
            </a:endParaRPr>
          </a:p>
          <a:p>
            <a:pPr marL="228600" marR="0" lvl="0" indent="-228600" algn="just">
              <a:lnSpc>
                <a:spcPct val="115000"/>
              </a:lnSpc>
              <a:spcBef>
                <a:spcPts val="0"/>
              </a:spcBef>
              <a:spcAft>
                <a:spcPts val="0"/>
              </a:spcAft>
              <a:buAutoNum type="arabicPeriod" startAt="4"/>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Ying Li, Jia Cao, Hui Lin, </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Daikun</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Li, Yang Wang and Jia He. Community health needs assessment with precede-proceed model: a mixed methods study. BMC Health Services Research 2009, 9:181 doi:10.1186/1472-6963-9-181.</a:t>
            </a:r>
            <a:endParaRPr lang="en-US" sz="1200" dirty="0">
              <a:latin typeface="Calibri" panose="020F0502020204030204" pitchFamily="34" charset="0"/>
              <a:ea typeface="Times New Roman" panose="02020603050405020304" pitchFamily="18" charset="0"/>
              <a:cs typeface="Times New Roman" panose="02020603050405020304" pitchFamily="18" charset="0"/>
            </a:endParaRPr>
          </a:p>
          <a:p>
            <a:pPr marL="228600" marR="0" lvl="0" indent="-228600" algn="just">
              <a:lnSpc>
                <a:spcPct val="115000"/>
              </a:lnSpc>
              <a:spcBef>
                <a:spcPts val="0"/>
              </a:spcBef>
              <a:spcAft>
                <a:spcPts val="0"/>
              </a:spcAft>
              <a:buAutoNum type="arabicPeriod" startAt="4"/>
            </a:pP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Zakaria, R., (2014) The White Tourist’s Burden: Growing Western Demand for Altruistic Vacations is feeding the White Savior Industrial Complex, Al Jazeera America, April</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28600" marR="0" lvl="0" indent="-228600" algn="just">
              <a:lnSpc>
                <a:spcPct val="115000"/>
              </a:lnSpc>
              <a:spcBef>
                <a:spcPts val="0"/>
              </a:spcBef>
              <a:spcAft>
                <a:spcPts val="0"/>
              </a:spcAft>
              <a:buAutoNum type="arabicPeriod" startAt="4"/>
            </a:pPr>
            <a:endParaRPr lang="en-US" sz="1200" dirty="0">
              <a:solidFill>
                <a:srgbClr val="0000FF"/>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6" name="Picture 5" descr="Logo&#10;&#10;Description automatically generated with medium confidence">
            <a:extLst>
              <a:ext uri="{FF2B5EF4-FFF2-40B4-BE49-F238E27FC236}">
                <a16:creationId xmlns:a16="http://schemas.microsoft.com/office/drawing/2014/main" id="{DF43A6B4-F7D7-C158-66EB-C452666E3930}"/>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5061333" y="1240535"/>
            <a:ext cx="9990667" cy="3512127"/>
          </a:xfrm>
          <a:prstGeom prst="rect">
            <a:avLst/>
          </a:prstGeom>
        </p:spPr>
      </p:pic>
      <p:graphicFrame>
        <p:nvGraphicFramePr>
          <p:cNvPr id="5" name="Table 4">
            <a:extLst>
              <a:ext uri="{FF2B5EF4-FFF2-40B4-BE49-F238E27FC236}">
                <a16:creationId xmlns:a16="http://schemas.microsoft.com/office/drawing/2014/main" id="{4F43BE34-D593-23DF-40BC-274BE9C8A30A}"/>
              </a:ext>
            </a:extLst>
          </p:cNvPr>
          <p:cNvGraphicFramePr>
            <a:graphicFrameLocks noGrp="1"/>
          </p:cNvGraphicFramePr>
          <p:nvPr>
            <p:extLst>
              <p:ext uri="{D42A27DB-BD31-4B8C-83A1-F6EECF244321}">
                <p14:modId xmlns:p14="http://schemas.microsoft.com/office/powerpoint/2010/main" val="3241037741"/>
              </p:ext>
            </p:extLst>
          </p:nvPr>
        </p:nvGraphicFramePr>
        <p:xfrm>
          <a:off x="2300876" y="5905711"/>
          <a:ext cx="10193866" cy="7454485"/>
        </p:xfrm>
        <a:graphic>
          <a:graphicData uri="http://schemas.openxmlformats.org/drawingml/2006/table">
            <a:tbl>
              <a:tblPr>
                <a:tableStyleId>{5C22544A-7EE6-4342-B048-85BDC9FD1C3A}</a:tableStyleId>
              </a:tblPr>
              <a:tblGrid>
                <a:gridCol w="10193866">
                  <a:extLst>
                    <a:ext uri="{9D8B030D-6E8A-4147-A177-3AD203B41FA5}">
                      <a16:colId xmlns:a16="http://schemas.microsoft.com/office/drawing/2014/main" val="1399624383"/>
                    </a:ext>
                  </a:extLst>
                </a:gridCol>
              </a:tblGrid>
              <a:tr h="7454485">
                <a:tc>
                  <a:txBody>
                    <a:bodyPr/>
                    <a:lstStyle/>
                    <a:p>
                      <a:pPr marL="0" marR="0">
                        <a:spcBef>
                          <a:spcPts val="0"/>
                        </a:spcBef>
                        <a:spcAft>
                          <a:spcPts val="0"/>
                        </a:spcAft>
                      </a:pPr>
                      <a:r>
                        <a:rPr lang="en-US" sz="1200" dirty="0">
                          <a:effectLst/>
                        </a:rPr>
                        <a:t> </a:t>
                      </a:r>
                    </a:p>
                    <a:p>
                      <a:pPr marL="0" marR="0">
                        <a:spcBef>
                          <a:spcPts val="0"/>
                        </a:spcBef>
                        <a:spcAft>
                          <a:spcPts val="0"/>
                        </a:spcAft>
                      </a:pPr>
                      <a:r>
                        <a:rPr lang="en-US" sz="2400" dirty="0">
                          <a:solidFill>
                            <a:srgbClr val="0070C0"/>
                          </a:solidFill>
                          <a:effectLst/>
                          <a:latin typeface="Times New Roman" panose="02020603050405020304" pitchFamily="18" charset="0"/>
                          <a:cs typeface="Times New Roman" panose="02020603050405020304" pitchFamily="18" charset="0"/>
                        </a:rPr>
                        <a:t>Background. </a:t>
                      </a:r>
                      <a:r>
                        <a:rPr lang="en-US" sz="2400" dirty="0">
                          <a:effectLst/>
                          <a:latin typeface="Times New Roman" panose="02020603050405020304" pitchFamily="18" charset="0"/>
                          <a:cs typeface="Times New Roman" panose="02020603050405020304" pitchFamily="18" charset="0"/>
                        </a:rPr>
                        <a:t>Mission trips  have benefitted the communities in Africa. However, some of these benefits have been very short lived and not sustainable. Once the mission team leaves, the communities are left unattended, with little or no support. This project employs a mission-research grassroot approach to  develop a sustainable model for mission trips. </a:t>
                      </a:r>
                      <a:r>
                        <a:rPr lang="en-US" sz="2400" dirty="0">
                          <a:solidFill>
                            <a:srgbClr val="0070C0"/>
                          </a:solidFill>
                          <a:effectLst/>
                          <a:latin typeface="Times New Roman" panose="02020603050405020304" pitchFamily="18" charset="0"/>
                          <a:cs typeface="Times New Roman" panose="02020603050405020304" pitchFamily="18" charset="0"/>
                        </a:rPr>
                        <a:t>Methods. </a:t>
                      </a:r>
                      <a:r>
                        <a:rPr lang="en-US" sz="2400" dirty="0">
                          <a:effectLst/>
                          <a:latin typeface="Times New Roman" panose="02020603050405020304" pitchFamily="18" charset="0"/>
                          <a:cs typeface="Times New Roman" panose="02020603050405020304" pitchFamily="18" charset="0"/>
                        </a:rPr>
                        <a:t>The model will be developed using both retrospective and prospective, qualitative and quantitative data. The three-part strategy of this project includes an initial health needs assessment which was done in 2017 through participatory research, a follow up visit with in-depth investigation on lifestyle conditions identified in the initial visit, accompanied by health care service done in 2021 and 2022. And an evaluation of the project to be done in 2023 and 2024. The fourth visit will evaluate the behavior, social and economic aspect of the project. using precede-proceed model, While the fifth visit will evaluate the sustainability and impact of the research-mission trip grassroot approach. </a:t>
                      </a:r>
                      <a:r>
                        <a:rPr lang="en-US" sz="2400" dirty="0">
                          <a:solidFill>
                            <a:srgbClr val="0070C0"/>
                          </a:solidFill>
                          <a:effectLst/>
                          <a:latin typeface="Times New Roman" panose="02020603050405020304" pitchFamily="18" charset="0"/>
                          <a:cs typeface="Times New Roman" panose="02020603050405020304" pitchFamily="18" charset="0"/>
                        </a:rPr>
                        <a:t>Data analysis. </a:t>
                      </a:r>
                      <a:r>
                        <a:rPr lang="en-US" sz="2400" dirty="0">
                          <a:effectLst/>
                          <a:latin typeface="Times New Roman" panose="02020603050405020304" pitchFamily="18" charset="0"/>
                          <a:cs typeface="Times New Roman" panose="02020603050405020304" pitchFamily="18" charset="0"/>
                        </a:rPr>
                        <a:t>Data collected through participatory research will be analyzed on site by grouping emerging themes from FGD, key informant interviews and feedback from the last community meeting. Descriptive statistics of the survey data will also be prepared to quantify the community’s opinion on, acceptability, impact and perception of the approach used in this research-mission grassroot approach. </a:t>
                      </a:r>
                    </a:p>
                    <a:p>
                      <a:pPr marL="0" marR="0">
                        <a:lnSpc>
                          <a:spcPct val="107000"/>
                        </a:lnSpc>
                        <a:spcBef>
                          <a:spcPts val="0"/>
                        </a:spcBef>
                        <a:spcAft>
                          <a:spcPts val="800"/>
                        </a:spcAft>
                      </a:pPr>
                      <a:r>
                        <a:rPr lang="en-US" sz="2000" dirty="0">
                          <a:effectLst/>
                        </a:rPr>
                        <a:t>  </a:t>
                      </a:r>
                      <a:endParaRPr lang="en-US" sz="20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2782341592"/>
                  </a:ext>
                </a:extLst>
              </a:tr>
            </a:tbl>
          </a:graphicData>
        </a:graphic>
      </p:graphicFrame>
      <p:pic>
        <p:nvPicPr>
          <p:cNvPr id="7" name="Picture 6">
            <a:extLst>
              <a:ext uri="{FF2B5EF4-FFF2-40B4-BE49-F238E27FC236}">
                <a16:creationId xmlns:a16="http://schemas.microsoft.com/office/drawing/2014/main" id="{FBCAA989-3DE9-1419-6B99-8F74F565C8E4}"/>
              </a:ext>
            </a:extLst>
          </p:cNvPr>
          <p:cNvPicPr>
            <a:picLocks noChangeAspect="1"/>
          </p:cNvPicPr>
          <p:nvPr/>
        </p:nvPicPr>
        <p:blipFill>
          <a:blip r:embed="rId12"/>
          <a:stretch>
            <a:fillRect/>
          </a:stretch>
        </p:blipFill>
        <p:spPr>
          <a:xfrm>
            <a:off x="20080171" y="11512448"/>
            <a:ext cx="3304762" cy="2830085"/>
          </a:xfrm>
          <a:prstGeom prst="rect">
            <a:avLst/>
          </a:prstGeom>
        </p:spPr>
      </p:pic>
      <p:pic>
        <p:nvPicPr>
          <p:cNvPr id="8" name="Picture 7">
            <a:extLst>
              <a:ext uri="{FF2B5EF4-FFF2-40B4-BE49-F238E27FC236}">
                <a16:creationId xmlns:a16="http://schemas.microsoft.com/office/drawing/2014/main" id="{EEE5F233-0497-EE7B-6460-B294109D1E57}"/>
              </a:ext>
            </a:extLst>
          </p:cNvPr>
          <p:cNvPicPr>
            <a:picLocks noChangeAspect="1"/>
          </p:cNvPicPr>
          <p:nvPr/>
        </p:nvPicPr>
        <p:blipFill>
          <a:blip r:embed="rId13"/>
          <a:stretch>
            <a:fillRect/>
          </a:stretch>
        </p:blipFill>
        <p:spPr>
          <a:xfrm>
            <a:off x="31774996" y="11230940"/>
            <a:ext cx="3114041" cy="3393100"/>
          </a:xfrm>
          <a:prstGeom prst="rect">
            <a:avLst/>
          </a:prstGeom>
        </p:spPr>
      </p:pic>
    </p:spTree>
    <p:extLst>
      <p:ext uri="{BB962C8B-B14F-4D97-AF65-F5344CB8AC3E}">
        <p14:creationId xmlns:p14="http://schemas.microsoft.com/office/powerpoint/2010/main" val="272366272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3384</TotalTime>
  <Words>1949</Words>
  <Application>Microsoft Office PowerPoint</Application>
  <PresentationFormat>Custom</PresentationFormat>
  <Paragraphs>81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Symbol</vt:lpstr>
      <vt:lpstr>Times New Roman</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your Research Poster Completed</dc:title>
  <dc:creator>Mordekai Ongo</dc:creator>
  <cp:lastModifiedBy>Sozina Katuli</cp:lastModifiedBy>
  <cp:revision>39</cp:revision>
  <dcterms:created xsi:type="dcterms:W3CDTF">2021-04-22T14:43:54Z</dcterms:created>
  <dcterms:modified xsi:type="dcterms:W3CDTF">2023-05-03T23:11:29Z</dcterms:modified>
</cp:coreProperties>
</file>