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9" r:id="rId20"/>
    <p:sldId id="275"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DD4D78A-568B-4046-9C13-521AAD03A0E2}">
          <p14:sldIdLst>
            <p14:sldId id="256"/>
            <p14:sldId id="257"/>
            <p14:sldId id="258"/>
            <p14:sldId id="259"/>
            <p14:sldId id="260"/>
            <p14:sldId id="262"/>
            <p14:sldId id="263"/>
            <p14:sldId id="264"/>
            <p14:sldId id="265"/>
            <p14:sldId id="266"/>
            <p14:sldId id="267"/>
            <p14:sldId id="268"/>
            <p14:sldId id="269"/>
            <p14:sldId id="270"/>
            <p14:sldId id="271"/>
            <p14:sldId id="272"/>
            <p14:sldId id="273"/>
            <p14:sldId id="274"/>
            <p14:sldId id="279"/>
            <p14:sldId id="275"/>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FA37-B2F6-1993-BFB1-74FA2D0C06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088CC3-BBA0-1A6D-4951-33971B396A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11F03B-66EC-BFF7-0D5F-57CF2A77FAFC}"/>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38F47C6C-AFFC-06B5-666D-D50C9B06A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ACF9E-15C2-1141-1CCD-606A73FF1A36}"/>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363100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E4A6B-616B-99BC-6EC5-F90F6FCD77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7F04A0-0757-E6AE-10A8-20ADA6E094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239B83-6D76-DDD0-5D50-11F44D1DD826}"/>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D9C655AF-25B6-209A-8BAF-02E98FB54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CB68B-DBEA-0827-457F-A2131C662F74}"/>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211213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21F42A-51B5-9C59-5303-00F091FE0C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935BCA-B884-93DF-05A8-0CD57D4A6A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B1E2CB-F090-96BF-042B-0EA0305ED9F6}"/>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0EF90BC1-A229-B511-8F0D-5B6A89BA0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5396DE-CAA3-1C6C-B796-539B40D87091}"/>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402667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1055-045D-9A5E-F58A-4E946501A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79B141-852B-F175-2BDB-A5C0F76102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E2DF4-380D-21EC-7353-72B4505F4893}"/>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23A3A532-5936-069B-2836-35EB405A6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25A4B-BD26-C339-29B4-DA21FEB918DE}"/>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179965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B456-69AD-B289-F178-B26FF7037B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D59408-7B3C-8435-F35E-5E63D00D23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664374-6A78-A7F5-BF61-670C23DCD015}"/>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70D8264C-74E0-FF9E-A5D7-4B551539D0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BFA23-612E-A7AA-6E7F-E2A391A1B9FB}"/>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388972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5D82D-BFBB-5373-0812-61969AA689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D596E4-F029-B3B6-DE8B-A0CB0D6BBA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F2D3CD-564B-33B8-B789-D27373A86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D35CC5-3342-50B2-C434-47B9F1CEF9A7}"/>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6" name="Footer Placeholder 5">
            <a:extLst>
              <a:ext uri="{FF2B5EF4-FFF2-40B4-BE49-F238E27FC236}">
                <a16:creationId xmlns:a16="http://schemas.microsoft.com/office/drawing/2014/main" id="{2871D9C5-2B6A-F147-A092-E378F2F83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A16C48-6941-2B92-79A5-804D3FC4D019}"/>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265896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6DA7-3CBD-FE11-6E29-6F6DDC4CAB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7F23C9-A76D-870D-1403-C87A3E3271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613937-BE36-6EF5-E507-B545114BE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2537F4-9893-2CA0-FCBC-664189A8B5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381E8E-C3C0-6EC0-F761-45FE3C0BF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6FBFF0-AA7E-3A74-7AC6-1AEEF168F659}"/>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8" name="Footer Placeholder 7">
            <a:extLst>
              <a:ext uri="{FF2B5EF4-FFF2-40B4-BE49-F238E27FC236}">
                <a16:creationId xmlns:a16="http://schemas.microsoft.com/office/drawing/2014/main" id="{018D3DF8-E829-4B3D-90CF-9C9B6118E1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4F6F09-95D0-6F4E-9C06-A94A36E7969A}"/>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194989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8133-9BC0-5DB5-9C00-DE30FC334A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F95384-841E-0326-F679-DCB768143899}"/>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4" name="Footer Placeholder 3">
            <a:extLst>
              <a:ext uri="{FF2B5EF4-FFF2-40B4-BE49-F238E27FC236}">
                <a16:creationId xmlns:a16="http://schemas.microsoft.com/office/drawing/2014/main" id="{A6DC133F-939C-C3FE-8906-80E9698194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7AFCA9-353A-8ED9-EFEE-C284EA9D989C}"/>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41272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E2C1E1-B4E0-3965-8979-5AF2DF00EF7D}"/>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3" name="Footer Placeholder 2">
            <a:extLst>
              <a:ext uri="{FF2B5EF4-FFF2-40B4-BE49-F238E27FC236}">
                <a16:creationId xmlns:a16="http://schemas.microsoft.com/office/drawing/2014/main" id="{5D38A96E-5568-21F8-3C87-4E99662EB1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62E07C-F604-CCDF-C47B-BA4FA67EC9BF}"/>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190713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30CF3-0EF2-E685-1920-E611B4E07C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DD44B1-9975-639A-F198-ECDE727723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C7E5AF-77A6-899A-6B56-23EE61BC36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B4DB2-F459-5AAB-11E7-252D6375D2B0}"/>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6" name="Footer Placeholder 5">
            <a:extLst>
              <a:ext uri="{FF2B5EF4-FFF2-40B4-BE49-F238E27FC236}">
                <a16:creationId xmlns:a16="http://schemas.microsoft.com/office/drawing/2014/main" id="{66F475C4-7350-351B-A285-AF93134204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8350FB-1EF8-244D-8385-EC7C0035FF8F}"/>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243160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4613-4695-0D48-4CF5-8B50519F56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CF0D4-9644-A90A-E55D-3D02412C4C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F41EB-A299-3E3F-FCDC-ECCFE48B8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0FA2AB-8827-B4FA-8418-4E9E44814CDE}"/>
              </a:ext>
            </a:extLst>
          </p:cNvPr>
          <p:cNvSpPr>
            <a:spLocks noGrp="1"/>
          </p:cNvSpPr>
          <p:nvPr>
            <p:ph type="dt" sz="half" idx="10"/>
          </p:nvPr>
        </p:nvSpPr>
        <p:spPr/>
        <p:txBody>
          <a:bodyPr/>
          <a:lstStyle/>
          <a:p>
            <a:fld id="{1F1D7B39-A068-4E1F-8836-1F0FF626D4CA}" type="datetimeFigureOut">
              <a:rPr lang="en-US" smtClean="0"/>
              <a:t>6/5/2023</a:t>
            </a:fld>
            <a:endParaRPr lang="en-US"/>
          </a:p>
        </p:txBody>
      </p:sp>
      <p:sp>
        <p:nvSpPr>
          <p:cNvPr id="6" name="Footer Placeholder 5">
            <a:extLst>
              <a:ext uri="{FF2B5EF4-FFF2-40B4-BE49-F238E27FC236}">
                <a16:creationId xmlns:a16="http://schemas.microsoft.com/office/drawing/2014/main" id="{FCA8FDBB-E4C4-85ED-EE6B-4EDF11CE0D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0EE4E-6576-1F43-407C-D1B5BA0A0E44}"/>
              </a:ext>
            </a:extLst>
          </p:cNvPr>
          <p:cNvSpPr>
            <a:spLocks noGrp="1"/>
          </p:cNvSpPr>
          <p:nvPr>
            <p:ph type="sldNum" sz="quarter" idx="12"/>
          </p:nvPr>
        </p:nvSpPr>
        <p:spPr/>
        <p:txBody>
          <a:bodyPr/>
          <a:lstStyle/>
          <a:p>
            <a:fld id="{194EB4F8-A2DE-4423-A30F-E505445E5D77}" type="slidenum">
              <a:rPr lang="en-US" smtClean="0"/>
              <a:t>‹#›</a:t>
            </a:fld>
            <a:endParaRPr lang="en-US"/>
          </a:p>
        </p:txBody>
      </p:sp>
    </p:spTree>
    <p:extLst>
      <p:ext uri="{BB962C8B-B14F-4D97-AF65-F5344CB8AC3E}">
        <p14:creationId xmlns:p14="http://schemas.microsoft.com/office/powerpoint/2010/main" val="383866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18D98C-6318-E4C4-16A4-882C655F9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80D87E-4951-DA47-6112-F6E614AEE6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393E7-C309-01DB-3427-BDBBB48914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D7B39-A068-4E1F-8836-1F0FF626D4CA}" type="datetimeFigureOut">
              <a:rPr lang="en-US" smtClean="0"/>
              <a:t>6/5/2023</a:t>
            </a:fld>
            <a:endParaRPr lang="en-US"/>
          </a:p>
        </p:txBody>
      </p:sp>
      <p:sp>
        <p:nvSpPr>
          <p:cNvPr id="5" name="Footer Placeholder 4">
            <a:extLst>
              <a:ext uri="{FF2B5EF4-FFF2-40B4-BE49-F238E27FC236}">
                <a16:creationId xmlns:a16="http://schemas.microsoft.com/office/drawing/2014/main" id="{0774C69C-9CEC-DCBC-0423-A22B84DC34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963EBB-1F9F-B0D5-6FB7-51A247C175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EB4F8-A2DE-4423-A30F-E505445E5D77}" type="slidenum">
              <a:rPr lang="en-US" smtClean="0"/>
              <a:t>‹#›</a:t>
            </a:fld>
            <a:endParaRPr lang="en-US"/>
          </a:p>
        </p:txBody>
      </p:sp>
    </p:spTree>
    <p:extLst>
      <p:ext uri="{BB962C8B-B14F-4D97-AF65-F5344CB8AC3E}">
        <p14:creationId xmlns:p14="http://schemas.microsoft.com/office/powerpoint/2010/main" val="4120959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ses.azameti@wiuc-ghana.edu.gh"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oi.org/10.33108/sepd2022.01.037" TargetMode="External"/><Relationship Id="rId7" Type="http://schemas.openxmlformats.org/officeDocument/2006/relationships/hyperlink" Target="https://doi.org/10.1109/sai.2017.8252222" TargetMode="External"/><Relationship Id="rId2" Type="http://schemas.openxmlformats.org/officeDocument/2006/relationships/hyperlink" Target="https://doi.org/10.3998/tia.17063888.0026.011" TargetMode="External"/><Relationship Id="rId1" Type="http://schemas.openxmlformats.org/officeDocument/2006/relationships/slideLayout" Target="../slideLayouts/slideLayout2.xml"/><Relationship Id="rId6" Type="http://schemas.openxmlformats.org/officeDocument/2006/relationships/hyperlink" Target="https://doi.org/10.5771/9783495823699" TargetMode="External"/><Relationship Id="rId5" Type="http://schemas.openxmlformats.org/officeDocument/2006/relationships/hyperlink" Target="https://doi.org/10.1177/1477370817731058" TargetMode="External"/><Relationship Id="rId4" Type="http://schemas.openxmlformats.org/officeDocument/2006/relationships/hyperlink" Target="https://doi.org/10.1080/0965254x.2011.6439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oi.org/10.48205/gbr.v16.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D2B2C-0920-15A7-34BA-FC22BBDF711C}"/>
              </a:ext>
            </a:extLst>
          </p:cNvPr>
          <p:cNvSpPr>
            <a:spLocks noGrp="1"/>
          </p:cNvSpPr>
          <p:nvPr>
            <p:ph type="ctrTitle"/>
          </p:nvPr>
        </p:nvSpPr>
        <p:spPr>
          <a:xfrm>
            <a:off x="272716" y="192505"/>
            <a:ext cx="10395284" cy="3317458"/>
          </a:xfrm>
        </p:spPr>
        <p:txBody>
          <a:bodyPr>
            <a:normAutofit/>
          </a:bodyPr>
          <a:lstStyle/>
          <a:p>
            <a:pPr marL="0" marR="0">
              <a:spcBef>
                <a:spcPts val="0"/>
              </a:spcBef>
              <a:spcAft>
                <a:spcPts val="0"/>
              </a:spcAft>
            </a:pPr>
            <a:r>
              <a:rPr lang="en-US" sz="3200" b="1" dirty="0">
                <a:solidFill>
                  <a:srgbClr val="000000"/>
                </a:solidFill>
                <a:effectLst/>
                <a:latin typeface="Times New Roman" panose="02020603050405020304" pitchFamily="18" charset="0"/>
                <a:ea typeface="SimSun" panose="02010600030101010101" pitchFamily="2" charset="-122"/>
              </a:rPr>
              <a:t>Effect of Organizational Culture on Faculty Performance of Private Universities in</a:t>
            </a:r>
            <a:br>
              <a:rPr lang="en-US" sz="3200" dirty="0">
                <a:effectLst/>
                <a:latin typeface="Times New Roman" panose="02020603050405020304" pitchFamily="18" charset="0"/>
                <a:ea typeface="SimSun" panose="02010600030101010101" pitchFamily="2" charset="-122"/>
              </a:rPr>
            </a:br>
            <a:r>
              <a:rPr lang="en-US" sz="3200" b="1" dirty="0">
                <a:solidFill>
                  <a:srgbClr val="000000"/>
                </a:solidFill>
                <a:effectLst/>
                <a:latin typeface="Times New Roman" panose="02020603050405020304" pitchFamily="18" charset="0"/>
                <a:ea typeface="SimSun" panose="02010600030101010101" pitchFamily="2" charset="-122"/>
              </a:rPr>
              <a:t> Selected Countries in West Africa</a:t>
            </a:r>
            <a:br>
              <a:rPr lang="en-US" sz="3200" dirty="0">
                <a:effectLst/>
                <a:latin typeface="Times New Roman" panose="02020603050405020304" pitchFamily="18" charset="0"/>
                <a:ea typeface="SimSun" panose="02010600030101010101" pitchFamily="2" charset="-122"/>
              </a:rPr>
            </a:br>
            <a:endParaRPr lang="en-US" sz="3200" dirty="0"/>
          </a:p>
        </p:txBody>
      </p:sp>
      <p:sp>
        <p:nvSpPr>
          <p:cNvPr id="3" name="Subtitle 2">
            <a:extLst>
              <a:ext uri="{FF2B5EF4-FFF2-40B4-BE49-F238E27FC236}">
                <a16:creationId xmlns:a16="http://schemas.microsoft.com/office/drawing/2014/main" id="{1D97C4FE-1A6F-8DA4-D31B-EFC51CAA31E5}"/>
              </a:ext>
            </a:extLst>
          </p:cNvPr>
          <p:cNvSpPr>
            <a:spLocks noGrp="1"/>
          </p:cNvSpPr>
          <p:nvPr>
            <p:ph type="subTitle" idx="1"/>
          </p:nvPr>
        </p:nvSpPr>
        <p:spPr>
          <a:xfrm>
            <a:off x="465221" y="3429000"/>
            <a:ext cx="9448800" cy="2281989"/>
          </a:xfrm>
        </p:spPr>
        <p:txBody>
          <a:bodyPr>
            <a:normAutofit fontScale="92500"/>
          </a:bodyPr>
          <a:lstStyle/>
          <a:p>
            <a:pPr marL="0" marR="0" algn="ctr">
              <a:spcBef>
                <a:spcPts val="0"/>
              </a:spcBef>
              <a:spcAft>
                <a:spcPts val="0"/>
              </a:spcAft>
            </a:pPr>
            <a:r>
              <a:rPr lang="en-US" dirty="0">
                <a:solidFill>
                  <a:srgbClr val="000000"/>
                </a:solidFill>
                <a:effectLst/>
                <a:latin typeface="Times New Roman" panose="02020603050405020304" pitchFamily="18" charset="0"/>
                <a:ea typeface="SimSun" panose="02010600030101010101" pitchFamily="2" charset="-122"/>
              </a:rPr>
              <a:t>Moses S.K Azameti</a:t>
            </a:r>
            <a:r>
              <a:rPr lang="en-US" baseline="30000" dirty="0">
                <a:solidFill>
                  <a:srgbClr val="000000"/>
                </a:solidFill>
                <a:effectLst/>
                <a:latin typeface="Times New Roman" panose="02020603050405020304" pitchFamily="18" charset="0"/>
                <a:ea typeface="SimSun" panose="02010600030101010101" pitchFamily="2" charset="-122"/>
              </a:rPr>
              <a:t>1</a:t>
            </a:r>
            <a:r>
              <a:rPr lang="en-US" dirty="0">
                <a:solidFill>
                  <a:srgbClr val="000000"/>
                </a:solidFill>
                <a:effectLst/>
                <a:latin typeface="Times New Roman" panose="02020603050405020304" pitchFamily="18" charset="0"/>
                <a:ea typeface="SimSun" panose="02010600030101010101" pitchFamily="2" charset="-122"/>
              </a:rPr>
              <a:t>, </a:t>
            </a:r>
            <a:r>
              <a:rPr lang="en-US" dirty="0" err="1">
                <a:solidFill>
                  <a:srgbClr val="000000"/>
                </a:solidFill>
                <a:effectLst/>
                <a:latin typeface="Times New Roman" panose="02020603050405020304" pitchFamily="18" charset="0"/>
                <a:ea typeface="SimSun" panose="02010600030101010101" pitchFamily="2" charset="-122"/>
              </a:rPr>
              <a:t>Lolina</a:t>
            </a:r>
            <a:r>
              <a:rPr lang="en-US" dirty="0">
                <a:solidFill>
                  <a:srgbClr val="000000"/>
                </a:solidFill>
                <a:effectLst/>
                <a:latin typeface="Times New Roman" panose="02020603050405020304" pitchFamily="18" charset="0"/>
                <a:ea typeface="SimSun" panose="02010600030101010101" pitchFamily="2" charset="-122"/>
              </a:rPr>
              <a:t> T. Mostaza</a:t>
            </a:r>
            <a:r>
              <a:rPr lang="en-US" baseline="30000" dirty="0">
                <a:solidFill>
                  <a:srgbClr val="000000"/>
                </a:solidFill>
                <a:effectLst/>
                <a:latin typeface="Times New Roman" panose="02020603050405020304" pitchFamily="18" charset="0"/>
                <a:ea typeface="SimSun" panose="02010600030101010101" pitchFamily="2" charset="-122"/>
              </a:rPr>
              <a:t>2</a:t>
            </a:r>
            <a:r>
              <a:rPr lang="en-US" dirty="0">
                <a:solidFill>
                  <a:srgbClr val="000000"/>
                </a:solidFill>
                <a:effectLst/>
                <a:latin typeface="Times New Roman" panose="02020603050405020304" pitchFamily="18" charset="0"/>
                <a:ea typeface="SimSun" panose="02010600030101010101" pitchFamily="2" charset="-122"/>
              </a:rPr>
              <a:t>, Vicky C. Mergal</a:t>
            </a:r>
            <a:r>
              <a:rPr lang="en-US" baseline="30000" dirty="0">
                <a:solidFill>
                  <a:srgbClr val="000000"/>
                </a:solidFill>
                <a:effectLst/>
                <a:latin typeface="Times New Roman" panose="02020603050405020304" pitchFamily="18" charset="0"/>
                <a:ea typeface="SimSun" panose="02010600030101010101" pitchFamily="2" charset="-122"/>
              </a:rPr>
              <a:t>3</a:t>
            </a:r>
            <a:r>
              <a:rPr lang="en-US" dirty="0">
                <a:solidFill>
                  <a:srgbClr val="000000"/>
                </a:solidFill>
                <a:effectLst/>
                <a:latin typeface="Times New Roman" panose="02020603050405020304" pitchFamily="18" charset="0"/>
                <a:ea typeface="SimSun" panose="02010600030101010101" pitchFamily="2" charset="-122"/>
              </a:rPr>
              <a:t>, </a:t>
            </a:r>
            <a:r>
              <a:rPr lang="en-US" dirty="0" err="1">
                <a:solidFill>
                  <a:srgbClr val="000000"/>
                </a:solidFill>
                <a:effectLst/>
                <a:latin typeface="Times New Roman" panose="02020603050405020304" pitchFamily="18" charset="0"/>
                <a:ea typeface="SimSun" panose="02010600030101010101" pitchFamily="2" charset="-122"/>
              </a:rPr>
              <a:t>Lorcelie</a:t>
            </a:r>
            <a:r>
              <a:rPr lang="en-US" dirty="0">
                <a:solidFill>
                  <a:srgbClr val="000000"/>
                </a:solidFill>
                <a:effectLst/>
                <a:latin typeface="Times New Roman" panose="02020603050405020304" pitchFamily="18" charset="0"/>
                <a:ea typeface="SimSun" panose="02010600030101010101" pitchFamily="2" charset="-122"/>
              </a:rPr>
              <a:t> B. Taclan</a:t>
            </a:r>
            <a:r>
              <a:rPr lang="en-US" baseline="30000" dirty="0">
                <a:solidFill>
                  <a:srgbClr val="000000"/>
                </a:solidFill>
                <a:effectLst/>
                <a:latin typeface="Times New Roman" panose="02020603050405020304" pitchFamily="18" charset="0"/>
                <a:ea typeface="SimSun" panose="02010600030101010101" pitchFamily="2" charset="-122"/>
              </a:rPr>
              <a:t>4</a:t>
            </a:r>
            <a:r>
              <a:rPr lang="en-US" dirty="0">
                <a:solidFill>
                  <a:srgbClr val="000000"/>
                </a:solidFill>
                <a:effectLst/>
                <a:latin typeface="Times New Roman" panose="02020603050405020304" pitchFamily="18" charset="0"/>
                <a:ea typeface="SimSun" panose="02010600030101010101" pitchFamily="2" charset="-122"/>
              </a:rPr>
              <a:t>, </a:t>
            </a:r>
            <a:endParaRPr lang="en-US"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dirty="0">
                <a:solidFill>
                  <a:srgbClr val="000000"/>
                </a:solidFill>
                <a:effectLst/>
                <a:latin typeface="Times New Roman" panose="02020603050405020304" pitchFamily="18" charset="0"/>
                <a:ea typeface="SimSun" panose="02010600030101010101" pitchFamily="2" charset="-122"/>
              </a:rPr>
              <a:t>Rowena Imelda A. Ramos</a:t>
            </a:r>
            <a:r>
              <a:rPr lang="en-US" baseline="30000" dirty="0">
                <a:solidFill>
                  <a:srgbClr val="000000"/>
                </a:solidFill>
                <a:effectLst/>
                <a:latin typeface="Times New Roman" panose="02020603050405020304" pitchFamily="18" charset="0"/>
                <a:ea typeface="SimSun" panose="02010600030101010101" pitchFamily="2" charset="-122"/>
              </a:rPr>
              <a:t>5</a:t>
            </a:r>
            <a:endParaRPr lang="en-US" dirty="0">
              <a:effectLst/>
              <a:latin typeface="Times New Roman" panose="02020603050405020304" pitchFamily="18" charset="0"/>
              <a:ea typeface="SimSun" panose="02010600030101010101" pitchFamily="2" charset="-122"/>
            </a:endParaRPr>
          </a:p>
          <a:p>
            <a:pPr marL="0" marR="0">
              <a:lnSpc>
                <a:spcPct val="107000"/>
              </a:lnSpc>
              <a:spcBef>
                <a:spcPts val="0"/>
              </a:spcBef>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spcBef>
                <a:spcPts val="0"/>
              </a:spcBef>
              <a:spcAft>
                <a:spcPts val="0"/>
              </a:spcAft>
            </a:pPr>
            <a:r>
              <a:rPr lang="en-US" dirty="0">
                <a:solidFill>
                  <a:srgbClr val="000000"/>
                </a:solidFill>
                <a:effectLst/>
                <a:latin typeface="Times New Roman" panose="02020603050405020304" pitchFamily="18" charset="0"/>
                <a:ea typeface="SimSun" panose="02010600030101010101" pitchFamily="2" charset="-122"/>
              </a:rPr>
              <a:t>Wisconsin International University College, Ghana</a:t>
            </a:r>
            <a:r>
              <a:rPr lang="en-US" baseline="30000" dirty="0">
                <a:solidFill>
                  <a:srgbClr val="000000"/>
                </a:solidFill>
                <a:effectLst/>
                <a:latin typeface="Times New Roman" panose="02020603050405020304" pitchFamily="18" charset="0"/>
                <a:ea typeface="SimSun" panose="02010600030101010101" pitchFamily="2" charset="-122"/>
              </a:rPr>
              <a:t>1</a:t>
            </a:r>
            <a:endParaRPr lang="en-US"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dirty="0">
                <a:solidFill>
                  <a:srgbClr val="000000"/>
                </a:solidFill>
                <a:effectLst/>
                <a:latin typeface="Times New Roman" panose="02020603050405020304" pitchFamily="18" charset="0"/>
                <a:ea typeface="SimSun" panose="02010600030101010101" pitchFamily="2" charset="-122"/>
              </a:rPr>
              <a:t>Adventist University of the Philippines</a:t>
            </a:r>
            <a:endParaRPr lang="en-US"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u="sng" dirty="0">
                <a:solidFill>
                  <a:srgbClr val="0563C1"/>
                </a:solidFill>
                <a:effectLst/>
                <a:latin typeface="Times New Roman" panose="02020603050405020304" pitchFamily="18" charset="0"/>
                <a:ea typeface="SimSun" panose="02010600030101010101" pitchFamily="2" charset="-122"/>
                <a:hlinkClick r:id="rId2"/>
              </a:rPr>
              <a:t>moses.azameti@wiuc-ghana.edu.gh</a:t>
            </a:r>
            <a:endParaRPr lang="en-US" dirty="0">
              <a:effectLst/>
              <a:latin typeface="Times New Roman" panose="02020603050405020304" pitchFamily="18" charset="0"/>
              <a:ea typeface="SimSun" panose="02010600030101010101" pitchFamily="2" charset="-122"/>
            </a:endParaRPr>
          </a:p>
          <a:p>
            <a:endParaRPr lang="en-US" dirty="0"/>
          </a:p>
        </p:txBody>
      </p:sp>
    </p:spTree>
    <p:extLst>
      <p:ext uri="{BB962C8B-B14F-4D97-AF65-F5344CB8AC3E}">
        <p14:creationId xmlns:p14="http://schemas.microsoft.com/office/powerpoint/2010/main" val="4122917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687711-5BB7-3182-E248-3966DB50B1B7}"/>
              </a:ext>
            </a:extLst>
          </p:cNvPr>
          <p:cNvSpPr>
            <a:spLocks noGrp="1"/>
          </p:cNvSpPr>
          <p:nvPr>
            <p:ph idx="1"/>
          </p:nvPr>
        </p:nvSpPr>
        <p:spPr>
          <a:xfrm>
            <a:off x="52251" y="1058090"/>
            <a:ext cx="12087498" cy="5643155"/>
          </a:xfrm>
        </p:spPr>
        <p:txBody>
          <a:bodyPr>
            <a:normAutofit/>
          </a:bodyPr>
          <a:lstStyle/>
          <a:p>
            <a:pPr marL="0" marR="0" indent="457200">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confidentiality and anonymity of the respondents and their responses were assured. The respondents were therefore not required to mention their names, identity, or  direct location.</a:t>
            </a:r>
          </a:p>
          <a:p>
            <a:endParaRPr lang="en-US" sz="3600" dirty="0"/>
          </a:p>
        </p:txBody>
      </p:sp>
      <p:sp>
        <p:nvSpPr>
          <p:cNvPr id="2" name="Title 1">
            <a:extLst>
              <a:ext uri="{FF2B5EF4-FFF2-40B4-BE49-F238E27FC236}">
                <a16:creationId xmlns:a16="http://schemas.microsoft.com/office/drawing/2014/main" id="{032B2C32-7206-8209-D41D-ED79995A1051}"/>
              </a:ext>
            </a:extLst>
          </p:cNvPr>
          <p:cNvSpPr>
            <a:spLocks noGrp="1"/>
          </p:cNvSpPr>
          <p:nvPr>
            <p:ph type="title"/>
          </p:nvPr>
        </p:nvSpPr>
        <p:spPr>
          <a:xfrm>
            <a:off x="156753" y="0"/>
            <a:ext cx="10395857" cy="875846"/>
          </a:xfrm>
        </p:spPr>
        <p:txBody>
          <a:bodyPr>
            <a:normAutofit/>
          </a:bodyPr>
          <a:lstStyle/>
          <a:p>
            <a:r>
              <a:rPr lang="en-US" sz="4000" b="1" dirty="0">
                <a:solidFill>
                  <a:srgbClr val="000000"/>
                </a:solidFill>
                <a:latin typeface="Times New Roman" panose="02020603050405020304" pitchFamily="18" charset="0"/>
                <a:ea typeface="SimSun" panose="02010600030101010101" pitchFamily="2" charset="-122"/>
              </a:rPr>
              <a:t>Ethical Consideration</a:t>
            </a:r>
            <a:endParaRPr lang="en-US" sz="4000" dirty="0"/>
          </a:p>
        </p:txBody>
      </p:sp>
    </p:spTree>
    <p:extLst>
      <p:ext uri="{BB962C8B-B14F-4D97-AF65-F5344CB8AC3E}">
        <p14:creationId xmlns:p14="http://schemas.microsoft.com/office/powerpoint/2010/main" val="445878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7F85-C7A3-0A56-5205-635B48691C11}"/>
              </a:ext>
            </a:extLst>
          </p:cNvPr>
          <p:cNvSpPr>
            <a:spLocks noGrp="1"/>
          </p:cNvSpPr>
          <p:nvPr>
            <p:ph type="title"/>
          </p:nvPr>
        </p:nvSpPr>
        <p:spPr>
          <a:xfrm>
            <a:off x="0" y="129996"/>
            <a:ext cx="10515600" cy="954224"/>
          </a:xfrm>
        </p:spPr>
        <p:txBody>
          <a:bodyPr>
            <a:normAutofit fontScale="90000"/>
          </a:bodyPr>
          <a:lstStyle/>
          <a:p>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Results and Discussions</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601308B-617F-8E50-5005-75C9BA3BF846}"/>
              </a:ext>
            </a:extLst>
          </p:cNvPr>
          <p:cNvSpPr>
            <a:spLocks noGrp="1"/>
          </p:cNvSpPr>
          <p:nvPr>
            <p:ph idx="1"/>
          </p:nvPr>
        </p:nvSpPr>
        <p:spPr>
          <a:xfrm>
            <a:off x="0" y="966651"/>
            <a:ext cx="12191999" cy="5761353"/>
          </a:xfrm>
        </p:spPr>
        <p:txBody>
          <a:bodyPr>
            <a:normAutofit/>
          </a:bodyPr>
          <a:lstStyle/>
          <a:p>
            <a:pPr marL="0" indent="0" algn="ctr">
              <a:buNone/>
            </a:pPr>
            <a:r>
              <a:rPr lang="en-US" sz="2000" b="1" dirty="0">
                <a:effectLst/>
                <a:latin typeface="Calibri Light" panose="020F0302020204030204" pitchFamily="34" charset="0"/>
                <a:ea typeface="SimSun" panose="02010600030101010101" pitchFamily="2" charset="-122"/>
                <a:cs typeface="Times New Roman" panose="02020603050405020304" pitchFamily="18" charset="0"/>
              </a:rPr>
              <a:t>Faculty Respond to organizational culture.</a:t>
            </a:r>
          </a:p>
          <a:p>
            <a:pPr marL="0" indent="0">
              <a:buNone/>
            </a:pPr>
            <a:endParaRPr lang="en-US" sz="1800" dirty="0">
              <a:effectLst/>
              <a:latin typeface="LIAIEF+TimesNewRoman"/>
              <a:ea typeface="Calibri" panose="020F0502020204030204" pitchFamily="34"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organizational culture of the universities were argued under involvement, consistency, adaptability and mission. </a:t>
            </a:r>
          </a:p>
          <a:p>
            <a:pPr marL="0" indent="0">
              <a:buNone/>
            </a:pPr>
            <a:r>
              <a:rPr lang="en-US" sz="2400" dirty="0">
                <a:latin typeface="Times New Roman" panose="02020603050405020304" pitchFamily="18" charset="0"/>
                <a:cs typeface="Times New Roman" panose="02020603050405020304" pitchFamily="18" charset="0"/>
              </a:rPr>
              <a:t>The overall results indicate that .M = 3.858, SD = 0.491) verbally interpreted as good.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This result is very significant because organizational culture provides a sense of identity, promotes achievement orientation among faculty members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It helps shape standards and patterns of behavior and creates a distinct way of doing things. It depicts </a:t>
            </a:r>
          </a:p>
          <a:p>
            <a:pPr marL="0" indent="0">
              <a:buNone/>
            </a:pPr>
            <a:r>
              <a:rPr lang="en-US" sz="2400" dirty="0">
                <a:latin typeface="Times New Roman" panose="02020603050405020304" pitchFamily="18" charset="0"/>
                <a:cs typeface="Times New Roman" panose="02020603050405020304" pitchFamily="18" charset="0"/>
              </a:rPr>
              <a:t>achievement orientation  which is an emotional intelligence  and competency that involves striving to meet or exceed a standard excellence, welcoming feedback and continually seeking to improve.</a:t>
            </a:r>
          </a:p>
        </p:txBody>
      </p:sp>
    </p:spTree>
    <p:extLst>
      <p:ext uri="{BB962C8B-B14F-4D97-AF65-F5344CB8AC3E}">
        <p14:creationId xmlns:p14="http://schemas.microsoft.com/office/powerpoint/2010/main" val="3312292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C477752-ACCA-41C1-9B1D-D0CED1F9C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4DB014-D104-33D6-4D9B-71F04E8A214F}"/>
              </a:ext>
            </a:extLst>
          </p:cNvPr>
          <p:cNvSpPr>
            <a:spLocks noGrp="1"/>
          </p:cNvSpPr>
          <p:nvPr>
            <p:ph type="title"/>
          </p:nvPr>
        </p:nvSpPr>
        <p:spPr>
          <a:xfrm>
            <a:off x="0" y="59588"/>
            <a:ext cx="7680960" cy="1146725"/>
          </a:xfrm>
        </p:spPr>
        <p:txBody>
          <a:bodyPr vert="horz" lIns="91440" tIns="45720" rIns="91440" bIns="45720" rtlCol="0" anchor="ctr">
            <a:normAutofit/>
          </a:bodyPr>
          <a:lstStyle/>
          <a:p>
            <a:r>
              <a:rPr lang="en-US" sz="2900" b="1" kern="1200" cap="all" dirty="0">
                <a:solidFill>
                  <a:schemeClr val="tx1"/>
                </a:solidFill>
                <a:effectLst/>
                <a:latin typeface="Times New Roman" panose="02020603050405020304" pitchFamily="18" charset="0"/>
                <a:cs typeface="Times New Roman" panose="02020603050405020304" pitchFamily="18" charset="0"/>
              </a:rPr>
              <a:t>Table 1: </a:t>
            </a:r>
            <a:r>
              <a:rPr lang="en-US" sz="2900" b="1" kern="1200" dirty="0">
                <a:solidFill>
                  <a:schemeClr val="tx1"/>
                </a:solidFill>
                <a:effectLst/>
                <a:latin typeface="Times New Roman" panose="02020603050405020304" pitchFamily="18" charset="0"/>
                <a:cs typeface="Times New Roman" panose="02020603050405020304" pitchFamily="18" charset="0"/>
              </a:rPr>
              <a:t>Organizational Culture</a:t>
            </a:r>
            <a:br>
              <a:rPr lang="en-US" sz="2900" b="1" kern="1200" cap="all" dirty="0">
                <a:solidFill>
                  <a:schemeClr val="tx1"/>
                </a:solidFill>
                <a:effectLst/>
                <a:latin typeface="Times New Roman" panose="02020603050405020304" pitchFamily="18" charset="0"/>
                <a:cs typeface="Times New Roman" panose="02020603050405020304" pitchFamily="18" charset="0"/>
              </a:rPr>
            </a:br>
            <a:endParaRPr lang="en-US" sz="2900" b="1" kern="1200"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Content Placeholder 7">
            <a:extLst>
              <a:ext uri="{FF2B5EF4-FFF2-40B4-BE49-F238E27FC236}">
                <a16:creationId xmlns:a16="http://schemas.microsoft.com/office/drawing/2014/main" id="{0A6935D3-E746-2CE6-799C-957867EB4ED9}"/>
              </a:ext>
            </a:extLst>
          </p:cNvPr>
          <p:cNvGraphicFramePr>
            <a:graphicFrameLocks noGrp="1"/>
          </p:cNvGraphicFramePr>
          <p:nvPr>
            <p:ph idx="1"/>
            <p:extLst>
              <p:ext uri="{D42A27DB-BD31-4B8C-83A1-F6EECF244321}">
                <p14:modId xmlns:p14="http://schemas.microsoft.com/office/powerpoint/2010/main" val="39768951"/>
              </p:ext>
            </p:extLst>
          </p:nvPr>
        </p:nvGraphicFramePr>
        <p:xfrm>
          <a:off x="627017" y="1502229"/>
          <a:ext cx="10595827" cy="4486493"/>
        </p:xfrm>
        <a:graphic>
          <a:graphicData uri="http://schemas.openxmlformats.org/drawingml/2006/table">
            <a:tbl>
              <a:tblPr firstRow="1" firstCol="1" bandRow="1">
                <a:tableStyleId>{5C22544A-7EE6-4342-B048-85BDC9FD1C3A}</a:tableStyleId>
              </a:tblPr>
              <a:tblGrid>
                <a:gridCol w="4956445">
                  <a:extLst>
                    <a:ext uri="{9D8B030D-6E8A-4147-A177-3AD203B41FA5}">
                      <a16:colId xmlns:a16="http://schemas.microsoft.com/office/drawing/2014/main" val="2733494104"/>
                    </a:ext>
                  </a:extLst>
                </a:gridCol>
                <a:gridCol w="1402667">
                  <a:extLst>
                    <a:ext uri="{9D8B030D-6E8A-4147-A177-3AD203B41FA5}">
                      <a16:colId xmlns:a16="http://schemas.microsoft.com/office/drawing/2014/main" val="1917960654"/>
                    </a:ext>
                  </a:extLst>
                </a:gridCol>
                <a:gridCol w="1761634">
                  <a:extLst>
                    <a:ext uri="{9D8B030D-6E8A-4147-A177-3AD203B41FA5}">
                      <a16:colId xmlns:a16="http://schemas.microsoft.com/office/drawing/2014/main" val="3350401692"/>
                    </a:ext>
                  </a:extLst>
                </a:gridCol>
                <a:gridCol w="2475081">
                  <a:extLst>
                    <a:ext uri="{9D8B030D-6E8A-4147-A177-3AD203B41FA5}">
                      <a16:colId xmlns:a16="http://schemas.microsoft.com/office/drawing/2014/main" val="1343348346"/>
                    </a:ext>
                  </a:extLst>
                </a:gridCol>
              </a:tblGrid>
              <a:tr h="1232633">
                <a:tc>
                  <a:txBody>
                    <a:bodyPr/>
                    <a:lstStyle/>
                    <a:p>
                      <a:pPr marL="0" marR="0">
                        <a:lnSpc>
                          <a:spcPct val="107000"/>
                        </a:lnSpc>
                        <a:spcBef>
                          <a:spcPts val="0"/>
                        </a:spcBef>
                        <a:spcAft>
                          <a:spcPts val="0"/>
                        </a:spcAft>
                      </a:pPr>
                      <a:r>
                        <a:rPr lang="en-US" sz="3300">
                          <a:effectLst/>
                        </a:rPr>
                        <a:t>Organizational Culture</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dirty="0">
                          <a:effectLst/>
                        </a:rPr>
                        <a:t>N</a:t>
                      </a:r>
                      <a:endParaRPr lang="en-US" sz="3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Mean</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Std. Deviation</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4025762782"/>
                  </a:ext>
                </a:extLst>
              </a:tr>
              <a:tr h="650772">
                <a:tc>
                  <a:txBody>
                    <a:bodyPr/>
                    <a:lstStyle/>
                    <a:p>
                      <a:pPr marL="0" marR="0">
                        <a:lnSpc>
                          <a:spcPct val="107000"/>
                        </a:lnSpc>
                        <a:spcBef>
                          <a:spcPts val="0"/>
                        </a:spcBef>
                        <a:spcAft>
                          <a:spcPts val="0"/>
                        </a:spcAft>
                      </a:pPr>
                      <a:r>
                        <a:rPr lang="en-US" sz="3300">
                          <a:effectLst/>
                        </a:rPr>
                        <a:t>Involvement</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446</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3.818</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0.575</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171069394"/>
                  </a:ext>
                </a:extLst>
              </a:tr>
              <a:tr h="650772">
                <a:tc>
                  <a:txBody>
                    <a:bodyPr/>
                    <a:lstStyle/>
                    <a:p>
                      <a:pPr marL="0" marR="0">
                        <a:lnSpc>
                          <a:spcPct val="107000"/>
                        </a:lnSpc>
                        <a:spcBef>
                          <a:spcPts val="0"/>
                        </a:spcBef>
                        <a:spcAft>
                          <a:spcPts val="0"/>
                        </a:spcAft>
                      </a:pPr>
                      <a:r>
                        <a:rPr lang="en-US" sz="3300">
                          <a:effectLst/>
                        </a:rPr>
                        <a:t>Consistency</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446</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3.891</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0.543</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2127356870"/>
                  </a:ext>
                </a:extLst>
              </a:tr>
              <a:tr h="650772">
                <a:tc>
                  <a:txBody>
                    <a:bodyPr/>
                    <a:lstStyle/>
                    <a:p>
                      <a:pPr marL="0" marR="0">
                        <a:lnSpc>
                          <a:spcPct val="107000"/>
                        </a:lnSpc>
                        <a:spcBef>
                          <a:spcPts val="0"/>
                        </a:spcBef>
                        <a:spcAft>
                          <a:spcPts val="0"/>
                        </a:spcAft>
                      </a:pPr>
                      <a:r>
                        <a:rPr lang="en-US" sz="3300">
                          <a:effectLst/>
                        </a:rPr>
                        <a:t>Adaptability Culture</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446</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3.820</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0.621</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899136868"/>
                  </a:ext>
                </a:extLst>
              </a:tr>
              <a:tr h="650772">
                <a:tc>
                  <a:txBody>
                    <a:bodyPr/>
                    <a:lstStyle/>
                    <a:p>
                      <a:pPr marL="0" marR="0">
                        <a:lnSpc>
                          <a:spcPct val="107000"/>
                        </a:lnSpc>
                        <a:spcBef>
                          <a:spcPts val="0"/>
                        </a:spcBef>
                        <a:spcAft>
                          <a:spcPts val="0"/>
                        </a:spcAft>
                      </a:pPr>
                      <a:r>
                        <a:rPr lang="en-US" sz="3300">
                          <a:effectLst/>
                        </a:rPr>
                        <a:t>Mission</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446</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3.863</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0.589</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1125172739"/>
                  </a:ext>
                </a:extLst>
              </a:tr>
              <a:tr h="650772">
                <a:tc>
                  <a:txBody>
                    <a:bodyPr/>
                    <a:lstStyle/>
                    <a:p>
                      <a:pPr marL="0" marR="0">
                        <a:lnSpc>
                          <a:spcPct val="107000"/>
                        </a:lnSpc>
                        <a:spcBef>
                          <a:spcPts val="0"/>
                        </a:spcBef>
                        <a:spcAft>
                          <a:spcPts val="0"/>
                        </a:spcAft>
                      </a:pPr>
                      <a:r>
                        <a:rPr lang="en-US" sz="3300">
                          <a:effectLst/>
                        </a:rPr>
                        <a:t>Grand Mean</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446</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a:effectLst/>
                        </a:rPr>
                        <a:t>3.858</a:t>
                      </a:r>
                      <a:endParaRPr lang="en-US" sz="330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tc>
                  <a:txBody>
                    <a:bodyPr/>
                    <a:lstStyle/>
                    <a:p>
                      <a:pPr marL="0" marR="0">
                        <a:lnSpc>
                          <a:spcPct val="107000"/>
                        </a:lnSpc>
                        <a:spcBef>
                          <a:spcPts val="0"/>
                        </a:spcBef>
                        <a:spcAft>
                          <a:spcPts val="0"/>
                        </a:spcAft>
                      </a:pPr>
                      <a:r>
                        <a:rPr lang="en-US" sz="3300" dirty="0">
                          <a:effectLst/>
                        </a:rPr>
                        <a:t>0.491</a:t>
                      </a:r>
                      <a:endParaRPr lang="en-US" sz="3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8595" marR="188595" marT="0" marB="0"/>
                </a:tc>
                <a:extLst>
                  <a:ext uri="{0D108BD9-81ED-4DB2-BD59-A6C34878D82A}">
                    <a16:rowId xmlns:a16="http://schemas.microsoft.com/office/drawing/2014/main" val="1411593592"/>
                  </a:ext>
                </a:extLst>
              </a:tr>
            </a:tbl>
          </a:graphicData>
        </a:graphic>
      </p:graphicFrame>
    </p:spTree>
    <p:extLst>
      <p:ext uri="{BB962C8B-B14F-4D97-AF65-F5344CB8AC3E}">
        <p14:creationId xmlns:p14="http://schemas.microsoft.com/office/powerpoint/2010/main" val="1745790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7C362C-D652-833D-CE2F-3E7546D97A7E}"/>
              </a:ext>
            </a:extLst>
          </p:cNvPr>
          <p:cNvSpPr>
            <a:spLocks noGrp="1"/>
          </p:cNvSpPr>
          <p:nvPr>
            <p:ph idx="1"/>
          </p:nvPr>
        </p:nvSpPr>
        <p:spPr>
          <a:xfrm>
            <a:off x="91440" y="757646"/>
            <a:ext cx="11965577" cy="5956663"/>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In detailed analysis of the results of the sub-variables of organizational culture, it revealed that involvement (M= 3.818, SD= 0.575),</a:t>
            </a:r>
          </a:p>
          <a:p>
            <a:pPr marL="0" indent="0">
              <a:buNone/>
            </a:pPr>
            <a:r>
              <a:rPr lang="en-US" sz="2400" dirty="0">
                <a:latin typeface="Times New Roman" panose="02020603050405020304" pitchFamily="18" charset="0"/>
                <a:cs typeface="Times New Roman" panose="02020603050405020304" pitchFamily="18" charset="0"/>
              </a:rPr>
              <a:t> consistency (M=3.891, SD = 0.543), </a:t>
            </a:r>
          </a:p>
          <a:p>
            <a:pPr marL="0" indent="0">
              <a:buNone/>
            </a:pPr>
            <a:r>
              <a:rPr lang="en-US" sz="2400" dirty="0">
                <a:latin typeface="Times New Roman" panose="02020603050405020304" pitchFamily="18" charset="0"/>
                <a:cs typeface="Times New Roman" panose="02020603050405020304" pitchFamily="18" charset="0"/>
              </a:rPr>
              <a:t>adaptability culture (M= 3.820, SD= 0.621) and mission (M=3.863, SD = 0.589) were also often with verbal interpretation of good.</a:t>
            </a:r>
          </a:p>
          <a:p>
            <a:pPr marL="0" indent="0">
              <a:buNone/>
            </a:pPr>
            <a:endParaRPr lang="en-US" sz="2400" dirty="0">
              <a:latin typeface="Times New Roman" panose="02020603050405020304" pitchFamily="18" charset="0"/>
              <a:cs typeface="Times New Roman" panose="02020603050405020304" pitchFamily="18" charset="0"/>
            </a:endParaRPr>
          </a:p>
          <a:p>
            <a:pPr marL="0" marR="0" indent="0" algn="ctr">
              <a:spcBef>
                <a:spcPts val="0"/>
              </a:spcBef>
              <a:spcAft>
                <a:spcPts val="0"/>
              </a:spcAft>
              <a:buNone/>
            </a:pPr>
            <a:r>
              <a:rPr lang="en-US" sz="2400" b="1" dirty="0">
                <a:effectLst/>
                <a:latin typeface="Times New Roman" panose="02020603050405020304" pitchFamily="18" charset="0"/>
                <a:ea typeface="SimSun" panose="02010600030101010101" pitchFamily="2" charset="-122"/>
                <a:cs typeface="Times New Roman" panose="02020603050405020304" pitchFamily="18" charset="0"/>
              </a:rPr>
              <a:t>Faculty Respond to Faculty Performance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Performance of faculty members of the universities were argued under research production, community service and instructional activity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cap="all" dirty="0">
                <a:effectLst/>
                <a:latin typeface="Times New Roman" panose="02020603050405020304" pitchFamily="18" charset="0"/>
                <a:ea typeface="Calibri" panose="020F0502020204030204" pitchFamily="34" charset="0"/>
                <a:cs typeface="Times New Roman" panose="02020603050405020304" pitchFamily="18" charset="0"/>
              </a:rPr>
              <a:t>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he overall results indicate that faculty performance was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agree</a:t>
            </a:r>
            <a:r>
              <a:rPr lang="en-US" sz="2400" cap="all"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 = 3.895, SD = 0.523) verbally interpreted as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good</a:t>
            </a:r>
            <a:r>
              <a:rPr lang="en-US" sz="2400" cap="all"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All the sub-variables also shows a good faculty performance within the universities.</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68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58F50-8007-22CF-5F00-4F128E77E4B7}"/>
              </a:ext>
            </a:extLst>
          </p:cNvPr>
          <p:cNvSpPr>
            <a:spLocks noGrp="1"/>
          </p:cNvSpPr>
          <p:nvPr>
            <p:ph type="title"/>
          </p:nvPr>
        </p:nvSpPr>
        <p:spPr>
          <a:xfrm>
            <a:off x="280850" y="-26126"/>
            <a:ext cx="10515600" cy="1325563"/>
          </a:xfrm>
        </p:spPr>
        <p:txBody>
          <a:bodyPr>
            <a:normAutofit/>
          </a:bodyPr>
          <a:lstStyle/>
          <a:p>
            <a:r>
              <a:rPr lang="en-US" sz="3600" b="1" dirty="0">
                <a:latin typeface="Times New Roman" panose="02020603050405020304" pitchFamily="18" charset="0"/>
                <a:cs typeface="Times New Roman" panose="02020603050405020304" pitchFamily="18" charset="0"/>
              </a:rPr>
              <a:t>Results cont.</a:t>
            </a:r>
          </a:p>
        </p:txBody>
      </p:sp>
      <p:graphicFrame>
        <p:nvGraphicFramePr>
          <p:cNvPr id="4" name="Content Placeholder 3">
            <a:extLst>
              <a:ext uri="{FF2B5EF4-FFF2-40B4-BE49-F238E27FC236}">
                <a16:creationId xmlns:a16="http://schemas.microsoft.com/office/drawing/2014/main" id="{1C515C24-45BE-33B7-35B6-B3484B1DBF8B}"/>
              </a:ext>
            </a:extLst>
          </p:cNvPr>
          <p:cNvGraphicFramePr>
            <a:graphicFrameLocks noGrp="1"/>
          </p:cNvGraphicFramePr>
          <p:nvPr>
            <p:ph idx="1"/>
            <p:extLst>
              <p:ext uri="{D42A27DB-BD31-4B8C-83A1-F6EECF244321}">
                <p14:modId xmlns:p14="http://schemas.microsoft.com/office/powerpoint/2010/main" val="4244065237"/>
              </p:ext>
            </p:extLst>
          </p:nvPr>
        </p:nvGraphicFramePr>
        <p:xfrm>
          <a:off x="953588" y="1703750"/>
          <a:ext cx="9170125" cy="4618673"/>
        </p:xfrm>
        <a:graphic>
          <a:graphicData uri="http://schemas.openxmlformats.org/drawingml/2006/table">
            <a:tbl>
              <a:tblPr firstRow="1" firstCol="1" bandRow="1">
                <a:tableStyleId>{5C22544A-7EE6-4342-B048-85BDC9FD1C3A}</a:tableStyleId>
              </a:tblPr>
              <a:tblGrid>
                <a:gridCol w="3114637">
                  <a:extLst>
                    <a:ext uri="{9D8B030D-6E8A-4147-A177-3AD203B41FA5}">
                      <a16:colId xmlns:a16="http://schemas.microsoft.com/office/drawing/2014/main" val="1062269087"/>
                    </a:ext>
                  </a:extLst>
                </a:gridCol>
                <a:gridCol w="1851236">
                  <a:extLst>
                    <a:ext uri="{9D8B030D-6E8A-4147-A177-3AD203B41FA5}">
                      <a16:colId xmlns:a16="http://schemas.microsoft.com/office/drawing/2014/main" val="3522468455"/>
                    </a:ext>
                  </a:extLst>
                </a:gridCol>
                <a:gridCol w="1851236">
                  <a:extLst>
                    <a:ext uri="{9D8B030D-6E8A-4147-A177-3AD203B41FA5}">
                      <a16:colId xmlns:a16="http://schemas.microsoft.com/office/drawing/2014/main" val="2637515528"/>
                    </a:ext>
                  </a:extLst>
                </a:gridCol>
                <a:gridCol w="2353016">
                  <a:extLst>
                    <a:ext uri="{9D8B030D-6E8A-4147-A177-3AD203B41FA5}">
                      <a16:colId xmlns:a16="http://schemas.microsoft.com/office/drawing/2014/main" val="2501217130"/>
                    </a:ext>
                  </a:extLst>
                </a:gridCol>
              </a:tblGrid>
              <a:tr h="1241513">
                <a:tc>
                  <a:txBody>
                    <a:bodyPr/>
                    <a:lstStyle/>
                    <a:p>
                      <a:pPr marL="0" marR="0">
                        <a:lnSpc>
                          <a:spcPct val="107000"/>
                        </a:lnSpc>
                        <a:spcBef>
                          <a:spcPts val="0"/>
                        </a:spcBef>
                        <a:spcAft>
                          <a:spcPts val="0"/>
                        </a:spcAft>
                      </a:pPr>
                      <a:r>
                        <a:rPr lang="en-US" sz="1800" dirty="0">
                          <a:effectLst/>
                        </a:rPr>
                        <a:t>Faculty Performance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Mean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Std. Deviation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044575"/>
                  </a:ext>
                </a:extLst>
              </a:tr>
              <a:tr h="844290">
                <a:tc>
                  <a:txBody>
                    <a:bodyPr/>
                    <a:lstStyle/>
                    <a:p>
                      <a:pPr marL="0" marR="0">
                        <a:lnSpc>
                          <a:spcPct val="107000"/>
                        </a:lnSpc>
                        <a:spcBef>
                          <a:spcPts val="0"/>
                        </a:spcBef>
                        <a:spcAft>
                          <a:spcPts val="0"/>
                        </a:spcAft>
                      </a:pPr>
                      <a:r>
                        <a:rPr lang="en-US" sz="1800">
                          <a:effectLst/>
                        </a:rPr>
                        <a:t>Research Production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446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3.855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0.630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0858963"/>
                  </a:ext>
                </a:extLst>
              </a:tr>
              <a:tr h="844290">
                <a:tc>
                  <a:txBody>
                    <a:bodyPr/>
                    <a:lstStyle/>
                    <a:p>
                      <a:pPr marL="0" marR="0">
                        <a:lnSpc>
                          <a:spcPct val="107000"/>
                        </a:lnSpc>
                        <a:spcBef>
                          <a:spcPts val="0"/>
                        </a:spcBef>
                        <a:spcAft>
                          <a:spcPts val="0"/>
                        </a:spcAft>
                      </a:pPr>
                      <a:r>
                        <a:rPr lang="en-US" sz="1800" dirty="0">
                          <a:effectLst/>
                        </a:rPr>
                        <a:t>Community Service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446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3.888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0.559</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9052992"/>
                  </a:ext>
                </a:extLst>
              </a:tr>
              <a:tr h="844290">
                <a:tc>
                  <a:txBody>
                    <a:bodyPr/>
                    <a:lstStyle/>
                    <a:p>
                      <a:pPr marL="0" marR="0">
                        <a:lnSpc>
                          <a:spcPct val="107000"/>
                        </a:lnSpc>
                        <a:spcBef>
                          <a:spcPts val="0"/>
                        </a:spcBef>
                        <a:spcAft>
                          <a:spcPts val="0"/>
                        </a:spcAft>
                      </a:pPr>
                      <a:r>
                        <a:rPr lang="en-US" sz="1800">
                          <a:effectLst/>
                        </a:rPr>
                        <a:t>Instructional Activity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446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3.942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0.592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7488322"/>
                  </a:ext>
                </a:extLst>
              </a:tr>
              <a:tr h="844290">
                <a:tc>
                  <a:txBody>
                    <a:bodyPr/>
                    <a:lstStyle/>
                    <a:p>
                      <a:pPr marL="0" marR="0">
                        <a:lnSpc>
                          <a:spcPct val="107000"/>
                        </a:lnSpc>
                        <a:spcBef>
                          <a:spcPts val="0"/>
                        </a:spcBef>
                        <a:spcAft>
                          <a:spcPts val="0"/>
                        </a:spcAft>
                      </a:pPr>
                      <a:r>
                        <a:rPr lang="en-US" sz="1800">
                          <a:effectLst/>
                        </a:rPr>
                        <a:t>Grand Mean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446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3.895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0.523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5459946"/>
                  </a:ext>
                </a:extLst>
              </a:tr>
            </a:tbl>
          </a:graphicData>
        </a:graphic>
      </p:graphicFrame>
      <p:sp>
        <p:nvSpPr>
          <p:cNvPr id="5" name="Rectangle 1">
            <a:extLst>
              <a:ext uri="{FF2B5EF4-FFF2-40B4-BE49-F238E27FC236}">
                <a16:creationId xmlns:a16="http://schemas.microsoft.com/office/drawing/2014/main" id="{90A08ACC-43DA-9AB1-564C-B6C7A8046A9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47853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4E118-C885-789A-D511-E04AE09FE523}"/>
              </a:ext>
            </a:extLst>
          </p:cNvPr>
          <p:cNvSpPr>
            <a:spLocks noGrp="1"/>
          </p:cNvSpPr>
          <p:nvPr>
            <p:ph type="title"/>
          </p:nvPr>
        </p:nvSpPr>
        <p:spPr>
          <a:xfrm>
            <a:off x="-1" y="143692"/>
            <a:ext cx="10842171" cy="1325563"/>
          </a:xfrm>
        </p:spPr>
        <p:txBody>
          <a:bodyPr>
            <a:noAutofit/>
          </a:bodyPr>
          <a:lstStyle/>
          <a:p>
            <a:r>
              <a:rPr lang="en-US" sz="3600" b="1" dirty="0">
                <a:effectLst/>
                <a:latin typeface="Times New Roman" panose="02020603050405020304" pitchFamily="18" charset="0"/>
                <a:ea typeface="SimSun" panose="02010600030101010101" pitchFamily="2" charset="-122"/>
                <a:cs typeface="Times New Roman" panose="02020603050405020304" pitchFamily="18" charset="0"/>
              </a:rPr>
              <a:t>Relationship Between Organizational Culture And Faculty Performance </a:t>
            </a:r>
            <a:br>
              <a:rPr lang="en-US" sz="3600" b="1" dirty="0">
                <a:effectLst/>
                <a:latin typeface="Times New Roman" panose="02020603050405020304" pitchFamily="18" charset="0"/>
                <a:ea typeface="SimSun" panose="02010600030101010101" pitchFamily="2" charset="-122"/>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2B2E2857-20E9-BC40-9FC7-867378FB0D12}"/>
              </a:ext>
            </a:extLst>
          </p:cNvPr>
          <p:cNvSpPr>
            <a:spLocks noGrp="1"/>
          </p:cNvSpPr>
          <p:nvPr>
            <p:ph idx="1"/>
          </p:nvPr>
        </p:nvSpPr>
        <p:spPr>
          <a:xfrm>
            <a:off x="-1" y="1123406"/>
            <a:ext cx="11353801" cy="5603965"/>
          </a:xfrm>
        </p:spPr>
        <p:txBody>
          <a:bodyPr>
            <a:normAutofit/>
          </a:bodyPr>
          <a:lstStyle/>
          <a:p>
            <a:pPr marL="0" marR="0" indent="0" algn="ctr">
              <a:lnSpc>
                <a:spcPct val="200000"/>
              </a:lnSpc>
              <a:spcBef>
                <a:spcPts val="0"/>
              </a:spcBef>
              <a:spcAft>
                <a:spcPts val="0"/>
              </a:spcAft>
              <a:buNone/>
            </a:pPr>
            <a:r>
              <a:rPr lang="en-US" sz="2000" b="1" dirty="0">
                <a:effectLst/>
                <a:latin typeface="Times New Roman" panose="02020603050405020304" pitchFamily="18" charset="0"/>
                <a:ea typeface="SimSun" panose="02010600030101010101" pitchFamily="2" charset="-122"/>
                <a:cs typeface="Times New Roman" panose="02020603050405020304" pitchFamily="18" charset="0"/>
              </a:rPr>
              <a:t>Predictors Of Faculty Performance</a:t>
            </a:r>
            <a:endParaRPr lang="en-US" sz="2000" b="1" dirty="0">
              <a:effectLst/>
              <a:latin typeface="Calibri Light" panose="020F0302020204030204" pitchFamily="34" charset="0"/>
              <a:ea typeface="SimSun" panose="02010600030101010101" pitchFamily="2" charset="-122"/>
              <a:cs typeface="Times New Roman" panose="02020603050405020304" pitchFamily="18" charset="0"/>
            </a:endParaRP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regression analysis is performed to determine the capacity of organizational culture to predict faculty performance.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After going through the process, the total variance explained by the model as a complete was 61.3%, F (441) = 174.519, p &lt; .000.</a:t>
            </a: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From the predictive result, the variable explained  on faculty performance were Involvement 10.9%, Consistency 1.2%, Adaptability culture 3.2% and Mission 46%. </a:t>
            </a: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However, there are 38.7% of variables which  were not considered in this study but can explain faculty performance in West Africa’s private Universities. </a:t>
            </a: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researcher  proposed  an applied model based on the standardized beta for this study is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FP = .707 + .261 Mission + .247 Involvement + .170 Adaptability + .151 Consistency + Ꜫ</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These results are confirmed in an earlier study in West -Java province of Indonesia by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Nita,Kanya,Bima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R.Tathomi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Bamdani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(2021),who examined leadership style, organizational culture and teacher competency. </a:t>
            </a:r>
          </a:p>
          <a:p>
            <a:pPr marL="12700" marR="0" indent="0" algn="just">
              <a:lnSpc>
                <a:spcPct val="107000"/>
              </a:lnSpc>
              <a:spcBef>
                <a:spcPts val="0"/>
              </a:spcBef>
              <a:spcAft>
                <a:spcPts val="0"/>
              </a:spcAft>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12700" marR="0" indent="0" algn="just">
              <a:lnSpc>
                <a:spcPct val="107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regression analysis results show that there was significant influence of school principal leadership roles and organizational culture which constitute 68.12% with the remaining 32.81% which were determined by other variables which were not considered in the study.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2411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C94FF-259D-FCC3-552C-7DDF88B5F7AE}"/>
              </a:ext>
            </a:extLst>
          </p:cNvPr>
          <p:cNvSpPr>
            <a:spLocks noGrp="1"/>
          </p:cNvSpPr>
          <p:nvPr>
            <p:ph type="title"/>
          </p:nvPr>
        </p:nvSpPr>
        <p:spPr>
          <a:xfrm>
            <a:off x="0" y="0"/>
            <a:ext cx="10515600" cy="1325563"/>
          </a:xfrm>
        </p:spPr>
        <p:txBody>
          <a:bodyPr>
            <a:normAutofit/>
          </a:bodyPr>
          <a:lstStyle/>
          <a:p>
            <a:r>
              <a:rPr lang="en-US" sz="2800" b="1" dirty="0">
                <a:effectLst/>
                <a:latin typeface="Times New Roman" panose="02020603050405020304" pitchFamily="18" charset="0"/>
                <a:ea typeface="Calibri" panose="020F0502020204030204" pitchFamily="34" charset="0"/>
              </a:rPr>
              <a:t>Table 4: Predictors of Faculty Performance </a:t>
            </a:r>
            <a:endParaRPr lang="en-US" sz="2800" b="1" dirty="0"/>
          </a:p>
        </p:txBody>
      </p:sp>
      <p:graphicFrame>
        <p:nvGraphicFramePr>
          <p:cNvPr id="4" name="Content Placeholder 3">
            <a:extLst>
              <a:ext uri="{FF2B5EF4-FFF2-40B4-BE49-F238E27FC236}">
                <a16:creationId xmlns:a16="http://schemas.microsoft.com/office/drawing/2014/main" id="{038B3527-5051-BC23-36FA-E9820D4236C8}"/>
              </a:ext>
            </a:extLst>
          </p:cNvPr>
          <p:cNvGraphicFramePr>
            <a:graphicFrameLocks noGrp="1"/>
          </p:cNvGraphicFramePr>
          <p:nvPr>
            <p:ph idx="1"/>
            <p:extLst>
              <p:ext uri="{D42A27DB-BD31-4B8C-83A1-F6EECF244321}">
                <p14:modId xmlns:p14="http://schemas.microsoft.com/office/powerpoint/2010/main" val="459613497"/>
              </p:ext>
            </p:extLst>
          </p:nvPr>
        </p:nvGraphicFramePr>
        <p:xfrm>
          <a:off x="1786598" y="1983546"/>
          <a:ext cx="8932982" cy="4509329"/>
        </p:xfrm>
        <a:graphic>
          <a:graphicData uri="http://schemas.openxmlformats.org/drawingml/2006/table">
            <a:tbl>
              <a:tblPr firstRow="1" firstCol="1" bandRow="1">
                <a:tableStyleId>{5C22544A-7EE6-4342-B048-85BDC9FD1C3A}</a:tableStyleId>
              </a:tblPr>
              <a:tblGrid>
                <a:gridCol w="1607391">
                  <a:extLst>
                    <a:ext uri="{9D8B030D-6E8A-4147-A177-3AD203B41FA5}">
                      <a16:colId xmlns:a16="http://schemas.microsoft.com/office/drawing/2014/main" val="568187733"/>
                    </a:ext>
                  </a:extLst>
                </a:gridCol>
                <a:gridCol w="1156078">
                  <a:extLst>
                    <a:ext uri="{9D8B030D-6E8A-4147-A177-3AD203B41FA5}">
                      <a16:colId xmlns:a16="http://schemas.microsoft.com/office/drawing/2014/main" val="1675710138"/>
                    </a:ext>
                  </a:extLst>
                </a:gridCol>
                <a:gridCol w="1027938">
                  <a:extLst>
                    <a:ext uri="{9D8B030D-6E8A-4147-A177-3AD203B41FA5}">
                      <a16:colId xmlns:a16="http://schemas.microsoft.com/office/drawing/2014/main" val="1681081400"/>
                    </a:ext>
                  </a:extLst>
                </a:gridCol>
                <a:gridCol w="1029823">
                  <a:extLst>
                    <a:ext uri="{9D8B030D-6E8A-4147-A177-3AD203B41FA5}">
                      <a16:colId xmlns:a16="http://schemas.microsoft.com/office/drawing/2014/main" val="947790960"/>
                    </a:ext>
                  </a:extLst>
                </a:gridCol>
                <a:gridCol w="1027938">
                  <a:extLst>
                    <a:ext uri="{9D8B030D-6E8A-4147-A177-3AD203B41FA5}">
                      <a16:colId xmlns:a16="http://schemas.microsoft.com/office/drawing/2014/main" val="1740313721"/>
                    </a:ext>
                  </a:extLst>
                </a:gridCol>
                <a:gridCol w="1027938">
                  <a:extLst>
                    <a:ext uri="{9D8B030D-6E8A-4147-A177-3AD203B41FA5}">
                      <a16:colId xmlns:a16="http://schemas.microsoft.com/office/drawing/2014/main" val="207642949"/>
                    </a:ext>
                  </a:extLst>
                </a:gridCol>
                <a:gridCol w="1027938">
                  <a:extLst>
                    <a:ext uri="{9D8B030D-6E8A-4147-A177-3AD203B41FA5}">
                      <a16:colId xmlns:a16="http://schemas.microsoft.com/office/drawing/2014/main" val="1169578364"/>
                    </a:ext>
                  </a:extLst>
                </a:gridCol>
                <a:gridCol w="1027938">
                  <a:extLst>
                    <a:ext uri="{9D8B030D-6E8A-4147-A177-3AD203B41FA5}">
                      <a16:colId xmlns:a16="http://schemas.microsoft.com/office/drawing/2014/main" val="2452706008"/>
                    </a:ext>
                  </a:extLst>
                </a:gridCol>
              </a:tblGrid>
              <a:tr h="907360">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R2 Change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B</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Std Error</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Beta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Sig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51582885"/>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Constant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0.707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0.124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5.698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65759799"/>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Mission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0.460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0.261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0.037</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0.294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7.054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85123121"/>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Involument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0.109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0.247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0.039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0.272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6.306</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44931123"/>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Adaptability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0.032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0.170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0.036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0.201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4.681</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09481826"/>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Consistency</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0.012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0.151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0.041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0.157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3.654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0.000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85332008"/>
                  </a:ext>
                </a:extLst>
              </a:tr>
              <a:tr h="514567">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r = 0.783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r2 =.613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gridSpan="2">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F = 174.519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P= 0.000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28895209"/>
                  </a:ext>
                </a:extLst>
              </a:tr>
              <a:tr h="514567">
                <a:tc gridSpan="4">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93292955"/>
                  </a:ext>
                </a:extLst>
              </a:tr>
            </a:tbl>
          </a:graphicData>
        </a:graphic>
      </p:graphicFrame>
    </p:spTree>
    <p:extLst>
      <p:ext uri="{BB962C8B-B14F-4D97-AF65-F5344CB8AC3E}">
        <p14:creationId xmlns:p14="http://schemas.microsoft.com/office/powerpoint/2010/main" val="2662430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DD693-5736-B44A-27DC-E6BD16BAC7F9}"/>
              </a:ext>
            </a:extLst>
          </p:cNvPr>
          <p:cNvSpPr>
            <a:spLocks noGrp="1"/>
          </p:cNvSpPr>
          <p:nvPr>
            <p:ph idx="1"/>
          </p:nvPr>
        </p:nvSpPr>
        <p:spPr>
          <a:xfrm>
            <a:off x="143691" y="404950"/>
            <a:ext cx="11210109" cy="6204856"/>
          </a:xfrm>
        </p:spPr>
        <p:txBody>
          <a:bodyPr>
            <a:normAutofit/>
          </a:bodyPr>
          <a:lstStyle/>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inference for the proposed  model is that a percentage change in faculty performance will result in a direct change in organizational culture variables as given by the standardized beta coefficient in the above table.</a:t>
            </a:r>
          </a:p>
          <a:p>
            <a:pPr marL="0" indent="0">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Therefore, the study rejects the null hypothesis that none of the independent variables predicts faculty performance.</a:t>
            </a:r>
          </a:p>
          <a:p>
            <a:pPr marL="0" indent="0">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Furthermore, it also  implies that organizational culture variables under ICAM  Model of organizational culture  holds sway for faculty performance when the right institutional climate prevails in tertiary  institutions across west Africa.</a:t>
            </a:r>
          </a:p>
          <a:p>
            <a:pPr marL="0" indent="0">
              <a:buNone/>
            </a:pPr>
            <a:endParaRPr lang="en-US" sz="2400" dirty="0"/>
          </a:p>
        </p:txBody>
      </p:sp>
    </p:spTree>
    <p:extLst>
      <p:ext uri="{BB962C8B-B14F-4D97-AF65-F5344CB8AC3E}">
        <p14:creationId xmlns:p14="http://schemas.microsoft.com/office/powerpoint/2010/main" val="200263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B4730-6645-DC92-4AA6-1189CCEAC277}"/>
              </a:ext>
            </a:extLst>
          </p:cNvPr>
          <p:cNvSpPr>
            <a:spLocks noGrp="1"/>
          </p:cNvSpPr>
          <p:nvPr>
            <p:ph type="title"/>
          </p:nvPr>
        </p:nvSpPr>
        <p:spPr>
          <a:xfrm>
            <a:off x="106680" y="0"/>
            <a:ext cx="10515600" cy="1325563"/>
          </a:xfrm>
        </p:spPr>
        <p:txBody>
          <a:bodyPr>
            <a:normAutofit/>
          </a:bodyPr>
          <a:lstStyle/>
          <a:p>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Conclusion and Recommendation</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id="{C39E1791-7BE3-9BF1-A420-EEB095FEA457}"/>
              </a:ext>
            </a:extLst>
          </p:cNvPr>
          <p:cNvSpPr>
            <a:spLocks noGrp="1"/>
          </p:cNvSpPr>
          <p:nvPr>
            <p:ph idx="1"/>
          </p:nvPr>
        </p:nvSpPr>
        <p:spPr>
          <a:xfrm>
            <a:off x="0" y="1045030"/>
            <a:ext cx="11978640" cy="5812970"/>
          </a:xfrm>
        </p:spPr>
        <p:txBody>
          <a:bodyPr/>
          <a:lstStyle/>
          <a:p>
            <a:pPr marL="0" marR="0" indent="0">
              <a:lnSpc>
                <a:spcPct val="107000"/>
              </a:lnSpc>
              <a:spcBef>
                <a:spcPts val="0"/>
              </a:spcBef>
              <a:spcAft>
                <a:spcPts val="0"/>
              </a:spcAft>
              <a:buNone/>
            </a:pPr>
            <a:r>
              <a:rPr lang="en-US" sz="2400" dirty="0">
                <a:solidFill>
                  <a:srgbClr val="000000"/>
                </a:solidFill>
                <a:effectLst/>
                <a:latin typeface="Times New Roman" panose="02020603050405020304" pitchFamily="18" charset="0"/>
                <a:ea typeface=""/>
                <a:cs typeface="Times New Roman" panose="02020603050405020304" pitchFamily="18" charset="0"/>
              </a:rPr>
              <a:t>Since educational institutions  primarily focused on people, cultural factors strongly influence people's attitudes and behaviors, which in turn have an impact on the performance and efficiency </a:t>
            </a:r>
          </a:p>
          <a:p>
            <a:pPr marL="0" marR="0" indent="0">
              <a:lnSpc>
                <a:spcPct val="107000"/>
              </a:lnSpc>
              <a:spcBef>
                <a:spcPts val="0"/>
              </a:spcBef>
              <a:spcAft>
                <a:spcPts val="0"/>
              </a:spcAft>
              <a:buNone/>
            </a:pPr>
            <a:r>
              <a:rPr lang="en-US" sz="2400" dirty="0">
                <a:solidFill>
                  <a:srgbClr val="000000"/>
                </a:solidFill>
                <a:effectLst/>
                <a:latin typeface="Times New Roman" panose="02020603050405020304" pitchFamily="18" charset="0"/>
                <a:ea typeface=""/>
                <a:cs typeface="Times New Roman" panose="02020603050405020304" pitchFamily="18" charset="0"/>
              </a:rPr>
              <a:t>of the entire institution. By producing a large amount of data, the descriptive and correlation study approaches used within the structural equation modelling paradigm have been shown to be significant and allow for in-depth research.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b="1" dirty="0">
                <a:effectLst/>
                <a:latin typeface="Times New Roman" panose="02020603050405020304" pitchFamily="18" charset="0"/>
                <a:ea typeface=""/>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b="1" dirty="0">
                <a:effectLst/>
                <a:latin typeface="Times New Roman" panose="02020603050405020304" pitchFamily="18" charset="0"/>
                <a:ea typeface=""/>
                <a:cs typeface="Times New Roman" panose="02020603050405020304" pitchFamily="18" charset="0"/>
              </a:rPr>
              <a:t> </a:t>
            </a:r>
          </a:p>
          <a:p>
            <a:pPr marL="0" marR="0" indent="0" algn="just">
              <a:lnSpc>
                <a:spcPct val="107000"/>
              </a:lnSpc>
              <a:spcBef>
                <a:spcPts val="0"/>
              </a:spcBef>
              <a:spcAft>
                <a:spcPts val="0"/>
              </a:spcAft>
              <a:buNone/>
            </a:pPr>
            <a:r>
              <a:rPr lang="en-US" sz="3600" b="1" dirty="0">
                <a:solidFill>
                  <a:srgbClr val="000000"/>
                </a:solidFill>
                <a:effectLst/>
                <a:latin typeface="Times New Roman" panose="02020603050405020304" pitchFamily="18" charset="0"/>
                <a:ea typeface=""/>
                <a:cs typeface="Times New Roman" panose="02020603050405020304" pitchFamily="18" charset="0"/>
              </a:rPr>
              <a:t>Recommendations</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gn="just">
              <a:lnSpc>
                <a:spcPct val="107000"/>
              </a:lnSpc>
              <a:spcBef>
                <a:spcPts val="0"/>
              </a:spcBef>
              <a:spcAft>
                <a:spcPts val="800"/>
              </a:spcAft>
              <a:buNone/>
            </a:pPr>
            <a:r>
              <a:rPr lang="en-US" sz="2400" dirty="0">
                <a:solidFill>
                  <a:srgbClr val="000000"/>
                </a:solidFill>
                <a:effectLst/>
                <a:latin typeface="Times New Roman" panose="02020603050405020304" pitchFamily="18" charset="0"/>
                <a:ea typeface=""/>
                <a:cs typeface="Times New Roman" panose="02020603050405020304" pitchFamily="18" charset="0"/>
              </a:rPr>
              <a:t>The researchers</a:t>
            </a:r>
            <a:r>
              <a:rPr lang="en-US" sz="2400" dirty="0">
                <a:solidFill>
                  <a:srgbClr val="000000"/>
                </a:solidFill>
                <a:latin typeface="Times New Roman" panose="02020603050405020304" pitchFamily="18" charset="0"/>
                <a:ea typeface=""/>
                <a:cs typeface="Times New Roman" panose="02020603050405020304" pitchFamily="18" charset="0"/>
              </a:rPr>
              <a:t> </a:t>
            </a:r>
            <a:r>
              <a:rPr lang="en-US" sz="2400" dirty="0">
                <a:solidFill>
                  <a:srgbClr val="000000"/>
                </a:solidFill>
                <a:effectLst/>
                <a:latin typeface="Times New Roman" panose="02020603050405020304" pitchFamily="18" charset="0"/>
                <a:ea typeface=""/>
                <a:cs typeface="Times New Roman" panose="02020603050405020304" pitchFamily="18" charset="0"/>
              </a:rPr>
              <a:t>advise future studies to integrate mentor-ship components of faculty  performance in private higher education across west Africa and to use mixed research approaches.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E36B00"/>
                </a:solidFill>
                <a:effectLst/>
                <a:latin typeface="Arial" panose="020B0604020202020204" pitchFamily="34" charset="0"/>
                <a:ea typeface=""/>
                <a:cs typeface=""/>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88875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857A7-1075-28B3-521A-ED2FF753E78D}"/>
              </a:ext>
            </a:extLst>
          </p:cNvPr>
          <p:cNvSpPr>
            <a:spLocks noGrp="1"/>
          </p:cNvSpPr>
          <p:nvPr>
            <p:ph type="title"/>
          </p:nvPr>
        </p:nvSpPr>
        <p:spPr>
          <a:xfrm>
            <a:off x="288758" y="-479109"/>
            <a:ext cx="11353800" cy="1977291"/>
          </a:xfrm>
        </p:spPr>
        <p:txBody>
          <a:bodyPr/>
          <a:lstStyle/>
          <a:p>
            <a:r>
              <a:rPr lang="en-US" sz="3200" b="1" dirty="0">
                <a:solidFill>
                  <a:srgbClr val="000000"/>
                </a:solidFill>
                <a:effectLst/>
                <a:latin typeface="Times New Roman" panose="02020603050405020304" pitchFamily="18" charset="0"/>
                <a:ea typeface="SimSun" panose="02010600030101010101" pitchFamily="2" charset="-122"/>
              </a:rPr>
              <a:t>References</a:t>
            </a:r>
            <a:br>
              <a:rPr lang="en-US" sz="1800" dirty="0">
                <a:effectLst/>
                <a:latin typeface="Times New Roman" panose="02020603050405020304" pitchFamily="18" charset="0"/>
                <a:ea typeface="SimSun" panose="02010600030101010101" pitchFamily="2" charset="-122"/>
              </a:rPr>
            </a:br>
            <a:endParaRPr lang="en-US" dirty="0"/>
          </a:p>
        </p:txBody>
      </p:sp>
      <p:sp>
        <p:nvSpPr>
          <p:cNvPr id="3" name="Content Placeholder 2">
            <a:extLst>
              <a:ext uri="{FF2B5EF4-FFF2-40B4-BE49-F238E27FC236}">
                <a16:creationId xmlns:a16="http://schemas.microsoft.com/office/drawing/2014/main" id="{63D9139E-540F-D2DD-49E3-644891C8D86C}"/>
              </a:ext>
            </a:extLst>
          </p:cNvPr>
          <p:cNvSpPr>
            <a:spLocks noGrp="1"/>
          </p:cNvSpPr>
          <p:nvPr>
            <p:ph idx="1"/>
          </p:nvPr>
        </p:nvSpPr>
        <p:spPr>
          <a:xfrm>
            <a:off x="0" y="379798"/>
            <a:ext cx="11978640" cy="6098404"/>
          </a:xfrm>
        </p:spPr>
        <p:txBody>
          <a:bodyPr>
            <a:noAutofit/>
          </a:bodyPr>
          <a:lstStyle/>
          <a:p>
            <a:pPr marL="0" indent="0">
              <a:buNone/>
            </a:pP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Muhammed, S., &amp; Zaim, H. (2020). Peer knowledge sharing and organizational performance: The role of leadership support and knowledge management success. Journal of Knowledge Management, 24(10), 2455-2489. https://doi.org/10.1108/jkm-03-2020-0227</a:t>
            </a: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Kara, M., &amp; Yildirim, Z. (2020). Faculty performance improvement in distance education: Interventions for performance improvement (Part II). Performance Improvement Quarterly, 33(2), 173-205.</a:t>
            </a:r>
          </a:p>
          <a:p>
            <a:pPr>
              <a:buFont typeface="Courier New" panose="02070309020205020404" pitchFamily="49" charset="0"/>
              <a:buChar char="o"/>
            </a:pPr>
            <a:r>
              <a:rPr lang="en-US" sz="1600" dirty="0" err="1">
                <a:latin typeface="Times New Roman" panose="02020603050405020304" pitchFamily="18" charset="0"/>
                <a:cs typeface="Times New Roman" panose="02020603050405020304" pitchFamily="18" charset="0"/>
              </a:rPr>
              <a:t>Polich</a:t>
            </a:r>
            <a:r>
              <a:rPr lang="en-US" sz="1600" dirty="0">
                <a:latin typeface="Times New Roman" panose="02020603050405020304" pitchFamily="18" charset="0"/>
                <a:cs typeface="Times New Roman" panose="02020603050405020304" pitchFamily="18" charset="0"/>
              </a:rPr>
              <a:t>, S. (2008). 7: Assessment of a faculty learning community program: Do faculty members really change? To Improve the Academy, 26(20210331). </a:t>
            </a:r>
            <a:r>
              <a:rPr lang="en-US" sz="1600" dirty="0">
                <a:latin typeface="Times New Roman" panose="02020603050405020304" pitchFamily="18" charset="0"/>
                <a:cs typeface="Times New Roman" panose="02020603050405020304" pitchFamily="18" charset="0"/>
                <a:hlinkClick r:id="rId2"/>
              </a:rPr>
              <a:t>https://doi.org/10.3998/tia.17063888.0026.011</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Kim, H., &amp; </a:t>
            </a:r>
            <a:r>
              <a:rPr lang="en-US" sz="1600" dirty="0" err="1">
                <a:latin typeface="Times New Roman" panose="02020603050405020304" pitchFamily="18" charset="0"/>
                <a:cs typeface="Times New Roman" panose="02020603050405020304" pitchFamily="18" charset="0"/>
              </a:rPr>
              <a:t>Rehg</a:t>
            </a:r>
            <a:r>
              <a:rPr lang="en-US" sz="1600" dirty="0">
                <a:latin typeface="Times New Roman" panose="02020603050405020304" pitchFamily="18" charset="0"/>
                <a:cs typeface="Times New Roman" panose="02020603050405020304" pitchFamily="18" charset="0"/>
              </a:rPr>
              <a:t>, M. (2018). Faculty performance and morale in higher education: A systems approach. Systems Research and Behavioral Science, 35(3), 308-323.</a:t>
            </a:r>
          </a:p>
          <a:p>
            <a:pPr>
              <a:buFont typeface="Courier New" panose="02070309020205020404" pitchFamily="49" charset="0"/>
              <a:buChar char="o"/>
            </a:pPr>
            <a:r>
              <a:rPr lang="en-US" sz="1600" dirty="0" err="1">
                <a:latin typeface="Times New Roman" panose="02020603050405020304" pitchFamily="18" charset="0"/>
                <a:cs typeface="Times New Roman" panose="02020603050405020304" pitchFamily="18" charset="0"/>
              </a:rPr>
              <a:t>Sherstiuk</a:t>
            </a:r>
            <a:r>
              <a:rPr lang="en-US" sz="1600" dirty="0">
                <a:latin typeface="Times New Roman" panose="02020603050405020304" pitchFamily="18" charset="0"/>
                <a:cs typeface="Times New Roman" panose="02020603050405020304" pitchFamily="18" charset="0"/>
              </a:rPr>
              <a:t>, R., </a:t>
            </a:r>
            <a:r>
              <a:rPr lang="en-US" sz="1600" dirty="0" err="1">
                <a:latin typeface="Times New Roman" panose="02020603050405020304" pitchFamily="18" charset="0"/>
                <a:cs typeface="Times New Roman" panose="02020603050405020304" pitchFamily="18" charset="0"/>
              </a:rPr>
              <a:t>Stoyko</a:t>
            </a:r>
            <a:r>
              <a:rPr lang="en-US" sz="1600" dirty="0">
                <a:latin typeface="Times New Roman" panose="02020603050405020304" pitchFamily="18" charset="0"/>
                <a:cs typeface="Times New Roman" panose="02020603050405020304" pitchFamily="18" charset="0"/>
              </a:rPr>
              <a:t>, I., &amp; </a:t>
            </a:r>
            <a:r>
              <a:rPr lang="en-US" sz="1600" dirty="0" err="1">
                <a:latin typeface="Times New Roman" panose="02020603050405020304" pitchFamily="18" charset="0"/>
                <a:cs typeface="Times New Roman" panose="02020603050405020304" pitchFamily="18" charset="0"/>
              </a:rPr>
              <a:t>Palyanytsya</a:t>
            </a:r>
            <a:r>
              <a:rPr lang="en-US" sz="1600" dirty="0">
                <a:latin typeface="Times New Roman" panose="02020603050405020304" pitchFamily="18" charset="0"/>
                <a:cs typeface="Times New Roman" panose="02020603050405020304" pitchFamily="18" charset="0"/>
              </a:rPr>
              <a:t>, V. (2022). Organizational culture of management: Adhocracy, competence and leadership. Socio-Economic Problems and the State, 26(1), 37-45. </a:t>
            </a:r>
            <a:r>
              <a:rPr lang="en-US" sz="1600" dirty="0">
                <a:latin typeface="Times New Roman" panose="02020603050405020304" pitchFamily="18" charset="0"/>
                <a:cs typeface="Times New Roman" panose="02020603050405020304" pitchFamily="18" charset="0"/>
                <a:hlinkClick r:id="rId3"/>
              </a:rPr>
              <a:t>https://doi.org/10.33108/sepd2022.01.037</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Chuang, F., Morgan, R. E., &amp; Robson, M. J. (2012). Clan culture, strategic orientation and new product performance in Chinese marketing ventures: An exploration of main and moderating effects. Journal of Strategic Marketing, 20(3), 267-286. </a:t>
            </a:r>
            <a:r>
              <a:rPr lang="en-US" sz="1600" dirty="0">
                <a:latin typeface="Times New Roman" panose="02020603050405020304" pitchFamily="18" charset="0"/>
                <a:cs typeface="Times New Roman" panose="02020603050405020304" pitchFamily="18" charset="0"/>
                <a:hlinkClick r:id="rId4"/>
              </a:rPr>
              <a:t>https://doi.org/10.1080/0965254x.2011.643914</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Bussmann, K. D., </a:t>
            </a:r>
            <a:r>
              <a:rPr lang="en-US" sz="1600" dirty="0" err="1">
                <a:latin typeface="Times New Roman" panose="02020603050405020304" pitchFamily="18" charset="0"/>
                <a:cs typeface="Times New Roman" panose="02020603050405020304" pitchFamily="18" charset="0"/>
              </a:rPr>
              <a:t>Niemeczek</a:t>
            </a:r>
            <a:r>
              <a:rPr lang="en-US" sz="1600" dirty="0">
                <a:latin typeface="Times New Roman" panose="02020603050405020304" pitchFamily="18" charset="0"/>
                <a:cs typeface="Times New Roman" panose="02020603050405020304" pitchFamily="18" charset="0"/>
              </a:rPr>
              <a:t>, A., &amp; </a:t>
            </a:r>
            <a:r>
              <a:rPr lang="en-US" sz="1600" dirty="0" err="1">
                <a:latin typeface="Times New Roman" panose="02020603050405020304" pitchFamily="18" charset="0"/>
                <a:cs typeface="Times New Roman" panose="02020603050405020304" pitchFamily="18" charset="0"/>
              </a:rPr>
              <a:t>Vockrodt</a:t>
            </a:r>
            <a:r>
              <a:rPr lang="en-US" sz="1600" dirty="0">
                <a:latin typeface="Times New Roman" panose="02020603050405020304" pitchFamily="18" charset="0"/>
                <a:cs typeface="Times New Roman" panose="02020603050405020304" pitchFamily="18" charset="0"/>
              </a:rPr>
              <a:t>, M. (2017). Company culture and prevention of corruption in Germany, China and Russia. European Journal of Criminology, 15(3), 255-277. </a:t>
            </a:r>
            <a:r>
              <a:rPr lang="en-US" sz="1600" dirty="0">
                <a:latin typeface="Times New Roman" panose="02020603050405020304" pitchFamily="18" charset="0"/>
                <a:cs typeface="Times New Roman" panose="02020603050405020304" pitchFamily="18" charset="0"/>
                <a:hlinkClick r:id="rId5"/>
              </a:rPr>
              <a:t>https://doi.org/10.1177/1477370817731058</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De Gennaro, I. (2021). Principles of philosophy. </a:t>
            </a:r>
            <a:r>
              <a:rPr lang="en-US" sz="1600" dirty="0">
                <a:latin typeface="Times New Roman" panose="02020603050405020304" pitchFamily="18" charset="0"/>
                <a:cs typeface="Times New Roman" panose="02020603050405020304" pitchFamily="18" charset="0"/>
                <a:hlinkClick r:id="rId6"/>
              </a:rPr>
              <a:t>https://doi.org/10.5771/9783495823699</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Boateng, LO (2017). Impact of organizational culture on employee job satisfaction and organizational commitment: a case study of UEW (Doctoral dissertation, University of Education, Winneba).</a:t>
            </a:r>
          </a:p>
          <a:p>
            <a:pPr>
              <a:buFont typeface="Courier New" panose="02070309020205020404" pitchFamily="49" charset="0"/>
              <a:buChar char="o"/>
            </a:pPr>
            <a:r>
              <a:rPr lang="en-US" sz="1600" dirty="0" err="1">
                <a:latin typeface="Times New Roman" panose="02020603050405020304" pitchFamily="18" charset="0"/>
                <a:cs typeface="Times New Roman" panose="02020603050405020304" pitchFamily="18" charset="0"/>
              </a:rPr>
              <a:t>Baridam</a:t>
            </a:r>
            <a:r>
              <a:rPr lang="en-US" sz="1600" dirty="0">
                <a:latin typeface="Times New Roman" panose="02020603050405020304" pitchFamily="18" charset="0"/>
                <a:cs typeface="Times New Roman" panose="02020603050405020304" pitchFamily="18" charset="0"/>
              </a:rPr>
              <a:t>, B. B., &amp; Govender, I. (2017). Policy conflict: Information and communication technology application in healthcare delivery. 2017 Computing Conference. </a:t>
            </a:r>
            <a:r>
              <a:rPr lang="en-US" sz="1600" dirty="0">
                <a:latin typeface="Times New Roman" panose="02020603050405020304" pitchFamily="18" charset="0"/>
                <a:cs typeface="Times New Roman" panose="02020603050405020304" pitchFamily="18" charset="0"/>
                <a:hlinkClick r:id="rId7"/>
              </a:rPr>
              <a:t>https://doi.org/10.1109/sai.2017.8252222</a:t>
            </a:r>
            <a:endParaRPr lang="en-US" sz="16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Geiger, J., </a:t>
            </a:r>
            <a:r>
              <a:rPr lang="en-US" sz="1600" dirty="0" err="1">
                <a:latin typeface="Times New Roman" panose="02020603050405020304" pitchFamily="18" charset="0"/>
                <a:cs typeface="Times New Roman" panose="02020603050405020304" pitchFamily="18" charset="0"/>
              </a:rPr>
              <a:t>Elshaw</a:t>
            </a:r>
            <a:r>
              <a:rPr lang="en-US" sz="1600" dirty="0">
                <a:latin typeface="Times New Roman" panose="02020603050405020304" pitchFamily="18" charset="0"/>
                <a:cs typeface="Times New Roman" panose="02020603050405020304" pitchFamily="18" charset="0"/>
              </a:rPr>
              <a:t>, J., &amp; Jacques, D. (2020). Establishing the foundations to measure organizational agility for military organizations. Systems, 8(4), 44.</a:t>
            </a:r>
          </a:p>
        </p:txBody>
      </p:sp>
    </p:spTree>
    <p:extLst>
      <p:ext uri="{BB962C8B-B14F-4D97-AF65-F5344CB8AC3E}">
        <p14:creationId xmlns:p14="http://schemas.microsoft.com/office/powerpoint/2010/main" val="89270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CC667-E63C-D1BF-A337-7EE0C125E16E}"/>
              </a:ext>
            </a:extLst>
          </p:cNvPr>
          <p:cNvSpPr>
            <a:spLocks noGrp="1"/>
          </p:cNvSpPr>
          <p:nvPr>
            <p:ph type="title"/>
          </p:nvPr>
        </p:nvSpPr>
        <p:spPr>
          <a:xfrm>
            <a:off x="838200" y="365126"/>
            <a:ext cx="10395857" cy="875846"/>
          </a:xfrm>
        </p:spPr>
        <p:txBody>
          <a:bodyPr>
            <a:normAutofit fontScale="90000"/>
          </a:bodyPr>
          <a:lstStyle/>
          <a:p>
            <a:r>
              <a:rPr lang="en-US" sz="4400" b="1" dirty="0">
                <a:solidFill>
                  <a:srgbClr val="000000"/>
                </a:solidFill>
                <a:effectLst/>
                <a:latin typeface="Times New Roman" panose="02020603050405020304" pitchFamily="18" charset="0"/>
                <a:ea typeface="SimSun" panose="02010600030101010101" pitchFamily="2" charset="-122"/>
              </a:rPr>
              <a:t>Abstract</a:t>
            </a:r>
            <a:br>
              <a:rPr lang="en-US" sz="4400" dirty="0">
                <a:effectLst/>
                <a:latin typeface="Times New Roman" panose="02020603050405020304" pitchFamily="18" charset="0"/>
                <a:ea typeface="SimSun" panose="02010600030101010101" pitchFamily="2" charset="-122"/>
              </a:rPr>
            </a:br>
            <a:endParaRPr lang="en-US" dirty="0"/>
          </a:p>
        </p:txBody>
      </p:sp>
      <p:sp>
        <p:nvSpPr>
          <p:cNvPr id="3" name="Content Placeholder 2">
            <a:extLst>
              <a:ext uri="{FF2B5EF4-FFF2-40B4-BE49-F238E27FC236}">
                <a16:creationId xmlns:a16="http://schemas.microsoft.com/office/drawing/2014/main" id="{25949F33-D3AD-E11D-AE21-5E400DBBFA5D}"/>
              </a:ext>
            </a:extLst>
          </p:cNvPr>
          <p:cNvSpPr>
            <a:spLocks noGrp="1"/>
          </p:cNvSpPr>
          <p:nvPr>
            <p:ph idx="1"/>
          </p:nvPr>
        </p:nvSpPr>
        <p:spPr>
          <a:xfrm>
            <a:off x="143691" y="1018904"/>
            <a:ext cx="11210109" cy="5158060"/>
          </a:xfrm>
        </p:spPr>
        <p:txBody>
          <a:bodyPr/>
          <a:lstStyle/>
          <a:p>
            <a:pPr marL="0" marR="0" indent="0" algn="just">
              <a:lnSpc>
                <a:spcPct val="150000"/>
              </a:lnSpc>
              <a:spcBef>
                <a:spcPts val="0"/>
              </a:spcBef>
              <a:spcAft>
                <a:spcPts val="800"/>
              </a:spcAft>
              <a:buNone/>
            </a:pPr>
            <a:r>
              <a:rPr lang="en-US" sz="2000" dirty="0">
                <a:solidFill>
                  <a:srgbClr val="000000"/>
                </a:solidFill>
                <a:effectLst/>
                <a:latin typeface="Times New Roman" panose="02020603050405020304" pitchFamily="18" charset="0"/>
                <a:ea typeface="SimSun" panose="02010600030101010101" pitchFamily="2" charset="-122"/>
              </a:rPr>
              <a:t>This study  investigated the impact of organizational culture on faculty performance in higher education institutions in West Africa. The study used a descriptive-correlational research design and purposive sampling techniques, involving 446 participants from ten private institutions. The findings indicate that faculty members who worked together as a team and those aligned with the institution's mission achieved higher performance ratings. The analysis also revealed a significant relationship between organizational culture and faculty performance, specifically in instructional activities, research output, and community extension services. The researcher suggests that future research should employ mixed methodology and include mentorship as a component of faculty performance analysis.</a:t>
            </a:r>
          </a:p>
          <a:p>
            <a:pPr marL="0" marR="0" indent="0" algn="just">
              <a:spcBef>
                <a:spcPts val="0"/>
              </a:spcBef>
              <a:spcAft>
                <a:spcPts val="800"/>
              </a:spcAft>
              <a:buNone/>
            </a:pPr>
            <a:r>
              <a:rPr lang="en-US" sz="2000" b="1" dirty="0">
                <a:solidFill>
                  <a:srgbClr val="000000"/>
                </a:solidFill>
                <a:effectLst/>
                <a:latin typeface="Times New Roman" panose="02020603050405020304" pitchFamily="18" charset="0"/>
                <a:ea typeface="SimSun" panose="02010600030101010101" pitchFamily="2" charset="-122"/>
              </a:rPr>
              <a:t>Keywords:</a:t>
            </a:r>
            <a:r>
              <a:rPr lang="en-US" sz="2000" dirty="0">
                <a:solidFill>
                  <a:srgbClr val="000000"/>
                </a:solidFill>
                <a:effectLst/>
                <a:latin typeface="Times New Roman" panose="02020603050405020304" pitchFamily="18" charset="0"/>
                <a:ea typeface="SimSun" panose="02010600030101010101" pitchFamily="2" charset="-122"/>
              </a:rPr>
              <a:t> </a:t>
            </a:r>
            <a:r>
              <a:rPr lang="en-US" sz="2000" b="1" i="1" dirty="0">
                <a:solidFill>
                  <a:srgbClr val="000000"/>
                </a:solidFill>
                <a:effectLst/>
                <a:latin typeface="Times New Roman" panose="02020603050405020304" pitchFamily="18" charset="0"/>
                <a:ea typeface="SimSun" panose="02010600030101010101" pitchFamily="2" charset="-122"/>
              </a:rPr>
              <a:t>faculty performance, organizational culture, community extension, research production, organizational culture involvement</a:t>
            </a:r>
            <a:r>
              <a:rPr lang="en-US" sz="2000" b="1" dirty="0">
                <a:solidFill>
                  <a:srgbClr val="000000"/>
                </a:solidFill>
                <a:effectLst/>
                <a:latin typeface="Times New Roman" panose="02020603050405020304" pitchFamily="18" charset="0"/>
                <a:ea typeface="SimSun" panose="02010600030101010101" pitchFamily="2" charset="-122"/>
              </a:rPr>
              <a:t>.</a:t>
            </a:r>
            <a:endParaRPr lang="en-US" sz="2000" dirty="0">
              <a:effectLst/>
              <a:latin typeface="Times New Roman" panose="02020603050405020304" pitchFamily="18" charset="0"/>
              <a:ea typeface="SimSun" panose="02010600030101010101" pitchFamily="2" charset="-122"/>
            </a:endParaRPr>
          </a:p>
          <a:p>
            <a:pPr marL="0" indent="0">
              <a:buNone/>
            </a:pPr>
            <a:endParaRPr lang="en-US" dirty="0"/>
          </a:p>
        </p:txBody>
      </p:sp>
    </p:spTree>
    <p:extLst>
      <p:ext uri="{BB962C8B-B14F-4D97-AF65-F5344CB8AC3E}">
        <p14:creationId xmlns:p14="http://schemas.microsoft.com/office/powerpoint/2010/main" val="4065088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857A7-1075-28B3-521A-ED2FF753E78D}"/>
              </a:ext>
            </a:extLst>
          </p:cNvPr>
          <p:cNvSpPr>
            <a:spLocks noGrp="1"/>
          </p:cNvSpPr>
          <p:nvPr>
            <p:ph type="title"/>
          </p:nvPr>
        </p:nvSpPr>
        <p:spPr>
          <a:xfrm>
            <a:off x="0" y="-286603"/>
            <a:ext cx="11353800" cy="1977291"/>
          </a:xfrm>
        </p:spPr>
        <p:txBody>
          <a:bodyPr/>
          <a:lstStyle/>
          <a:p>
            <a:r>
              <a:rPr lang="en-US" sz="3200" b="1" dirty="0">
                <a:solidFill>
                  <a:srgbClr val="000000"/>
                </a:solidFill>
                <a:effectLst/>
                <a:latin typeface="Times New Roman" panose="02020603050405020304" pitchFamily="18" charset="0"/>
                <a:ea typeface="SimSun" panose="02010600030101010101" pitchFamily="2" charset="-122"/>
              </a:rPr>
              <a:t>References</a:t>
            </a:r>
            <a:br>
              <a:rPr lang="en-US" sz="1800" dirty="0">
                <a:effectLst/>
                <a:latin typeface="Times New Roman" panose="02020603050405020304" pitchFamily="18" charset="0"/>
                <a:ea typeface="SimSun" panose="02010600030101010101" pitchFamily="2" charset="-122"/>
              </a:rPr>
            </a:br>
            <a:endParaRPr lang="en-US" dirty="0"/>
          </a:p>
        </p:txBody>
      </p:sp>
      <p:sp>
        <p:nvSpPr>
          <p:cNvPr id="3" name="Content Placeholder 2">
            <a:extLst>
              <a:ext uri="{FF2B5EF4-FFF2-40B4-BE49-F238E27FC236}">
                <a16:creationId xmlns:a16="http://schemas.microsoft.com/office/drawing/2014/main" id="{63D9139E-540F-D2DD-49E3-644891C8D86C}"/>
              </a:ext>
            </a:extLst>
          </p:cNvPr>
          <p:cNvSpPr>
            <a:spLocks noGrp="1"/>
          </p:cNvSpPr>
          <p:nvPr>
            <p:ph idx="1"/>
          </p:nvPr>
        </p:nvSpPr>
        <p:spPr>
          <a:xfrm>
            <a:off x="106680" y="509537"/>
            <a:ext cx="11978640" cy="6098404"/>
          </a:xfrm>
        </p:spPr>
        <p:txBody>
          <a:bodyPr>
            <a:normAutofit/>
          </a:bodyPr>
          <a:lstStyle/>
          <a:p>
            <a:pPr marL="0" marR="0" algn="just">
              <a:spcBef>
                <a:spcPts val="0"/>
              </a:spcBef>
              <a:spcAft>
                <a:spcPts val="800"/>
              </a:spcAft>
            </a:pPr>
            <a:endParaRPr lang="en-US" sz="2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r>
              <a:rPr lang="en-US" sz="2000" b="0" i="0" dirty="0">
                <a:solidFill>
                  <a:srgbClr val="000000"/>
                </a:solidFill>
                <a:effectLst/>
                <a:latin typeface="Times New Roman" panose="02020603050405020304" pitchFamily="18" charset="0"/>
                <a:cs typeface="Times New Roman" panose="02020603050405020304" pitchFamily="18" charset="0"/>
              </a:rPr>
              <a:t>Tyagi, N., &amp; Moses, D. B. (2020). Organizational culture and managerial effectiveness: A study in selected institutions of higher learning. </a:t>
            </a:r>
            <a:r>
              <a:rPr lang="en-US" sz="2000" b="0" i="1" dirty="0">
                <a:solidFill>
                  <a:srgbClr val="000000"/>
                </a:solidFill>
                <a:effectLst/>
                <a:latin typeface="Times New Roman" panose="02020603050405020304" pitchFamily="18" charset="0"/>
                <a:cs typeface="Times New Roman" panose="02020603050405020304" pitchFamily="18" charset="0"/>
              </a:rPr>
              <a:t>Gurukul Business Review</a:t>
            </a:r>
            <a:r>
              <a:rPr lang="en-US" sz="2000" b="0" i="0" dirty="0">
                <a:solidFill>
                  <a:srgbClr val="000000"/>
                </a:solidFill>
                <a:effectLst/>
                <a:latin typeface="Times New Roman" panose="02020603050405020304" pitchFamily="18" charset="0"/>
                <a:cs typeface="Times New Roman" panose="02020603050405020304" pitchFamily="18" charset="0"/>
              </a:rPr>
              <a:t>, </a:t>
            </a:r>
            <a:r>
              <a:rPr lang="en-US" sz="2000" b="0" i="1" dirty="0">
                <a:solidFill>
                  <a:srgbClr val="000000"/>
                </a:solidFill>
                <a:effectLst/>
                <a:latin typeface="Times New Roman" panose="02020603050405020304" pitchFamily="18" charset="0"/>
                <a:cs typeface="Times New Roman" panose="02020603050405020304" pitchFamily="18" charset="0"/>
              </a:rPr>
              <a:t>16</a:t>
            </a:r>
            <a:r>
              <a:rPr lang="en-US" sz="2000" b="0" i="0" dirty="0">
                <a:solidFill>
                  <a:srgbClr val="000000"/>
                </a:solidFill>
                <a:effectLst/>
                <a:latin typeface="Times New Roman" panose="02020603050405020304" pitchFamily="18" charset="0"/>
                <a:cs typeface="Times New Roman" panose="02020603050405020304" pitchFamily="18" charset="0"/>
              </a:rPr>
              <a:t>(1). </a:t>
            </a:r>
            <a:r>
              <a:rPr lang="en-US" sz="2000" b="0" i="0" u="none" strike="noStrike" dirty="0">
                <a:solidFill>
                  <a:srgbClr val="000000"/>
                </a:solidFill>
                <a:effectLst/>
                <a:latin typeface="Times New Roman" panose="02020603050405020304" pitchFamily="18" charset="0"/>
                <a:cs typeface="Times New Roman" panose="02020603050405020304" pitchFamily="18" charset="0"/>
                <a:hlinkClick r:id="rId2"/>
              </a:rPr>
              <a:t>https://doi.org/10.48205/gbr.v16.2</a:t>
            </a:r>
            <a:endParaRPr lang="en-US" sz="2000" b="0" i="0" u="none" strike="noStrike" dirty="0">
              <a:solidFill>
                <a:srgbClr val="000000"/>
              </a:solidFill>
              <a:effectLst/>
              <a:latin typeface="Times New Roman" panose="02020603050405020304" pitchFamily="18" charset="0"/>
              <a:cs typeface="Times New Roman" panose="02020603050405020304" pitchFamily="18" charset="0"/>
            </a:endParaRPr>
          </a:p>
          <a:p>
            <a:r>
              <a:rPr lang="en-US" sz="2000" b="0" i="0" dirty="0" err="1">
                <a:solidFill>
                  <a:srgbClr val="222222"/>
                </a:solidFill>
                <a:effectLst/>
                <a:latin typeface="Times New Roman" panose="02020603050405020304" pitchFamily="18" charset="0"/>
                <a:cs typeface="Times New Roman" panose="02020603050405020304" pitchFamily="18" charset="0"/>
              </a:rPr>
              <a:t>Khairullina</a:t>
            </a:r>
            <a:r>
              <a:rPr lang="en-US" sz="2000" b="0" i="0" dirty="0">
                <a:solidFill>
                  <a:srgbClr val="222222"/>
                </a:solidFill>
                <a:effectLst/>
                <a:latin typeface="Times New Roman" panose="02020603050405020304" pitchFamily="18" charset="0"/>
                <a:cs typeface="Times New Roman" panose="02020603050405020304" pitchFamily="18" charset="0"/>
              </a:rPr>
              <a:t>, N., </a:t>
            </a:r>
            <a:r>
              <a:rPr lang="en-US" sz="2000" b="0" i="0" dirty="0" err="1">
                <a:solidFill>
                  <a:srgbClr val="222222"/>
                </a:solidFill>
                <a:effectLst/>
                <a:latin typeface="Times New Roman" panose="02020603050405020304" pitchFamily="18" charset="0"/>
                <a:cs typeface="Times New Roman" panose="02020603050405020304" pitchFamily="18" charset="0"/>
              </a:rPr>
              <a:t>Bakhtizin</a:t>
            </a:r>
            <a:r>
              <a:rPr lang="en-US" sz="2000" b="0" i="0" dirty="0">
                <a:solidFill>
                  <a:srgbClr val="222222"/>
                </a:solidFill>
                <a:effectLst/>
                <a:latin typeface="Times New Roman" panose="02020603050405020304" pitchFamily="18" charset="0"/>
                <a:cs typeface="Times New Roman" panose="02020603050405020304" pitchFamily="18" charset="0"/>
              </a:rPr>
              <a:t>, R., </a:t>
            </a:r>
            <a:r>
              <a:rPr lang="en-US" sz="2000" b="0" i="0" dirty="0" err="1">
                <a:solidFill>
                  <a:srgbClr val="222222"/>
                </a:solidFill>
                <a:effectLst/>
                <a:latin typeface="Times New Roman" panose="02020603050405020304" pitchFamily="18" charset="0"/>
                <a:cs typeface="Times New Roman" panose="02020603050405020304" pitchFamily="18" charset="0"/>
              </a:rPr>
              <a:t>Gaisina</a:t>
            </a:r>
            <a:r>
              <a:rPr lang="en-US" sz="2000" b="0" i="0" dirty="0">
                <a:solidFill>
                  <a:srgbClr val="222222"/>
                </a:solidFill>
                <a:effectLst/>
                <a:latin typeface="Times New Roman" panose="02020603050405020304" pitchFamily="18" charset="0"/>
                <a:cs typeface="Times New Roman" panose="02020603050405020304" pitchFamily="18" charset="0"/>
              </a:rPr>
              <a:t>, L., </a:t>
            </a:r>
            <a:r>
              <a:rPr lang="en-US" sz="2000" b="0" i="0" dirty="0" err="1">
                <a:solidFill>
                  <a:srgbClr val="222222"/>
                </a:solidFill>
                <a:effectLst/>
                <a:latin typeface="Times New Roman" panose="02020603050405020304" pitchFamily="18" charset="0"/>
                <a:cs typeface="Times New Roman" panose="02020603050405020304" pitchFamily="18" charset="0"/>
              </a:rPr>
              <a:t>Kosintseva</a:t>
            </a:r>
            <a:r>
              <a:rPr lang="en-US" sz="2000" b="0" i="0" dirty="0">
                <a:solidFill>
                  <a:srgbClr val="222222"/>
                </a:solidFill>
                <a:effectLst/>
                <a:latin typeface="Times New Roman" panose="02020603050405020304" pitchFamily="18" charset="0"/>
                <a:cs typeface="Times New Roman" panose="02020603050405020304" pitchFamily="18" charset="0"/>
              </a:rPr>
              <a:t>, T., &amp; </a:t>
            </a:r>
            <a:r>
              <a:rPr lang="en-US" sz="2000" b="0" i="0" dirty="0" err="1">
                <a:solidFill>
                  <a:srgbClr val="222222"/>
                </a:solidFill>
                <a:effectLst/>
                <a:latin typeface="Times New Roman" panose="02020603050405020304" pitchFamily="18" charset="0"/>
                <a:cs typeface="Times New Roman" panose="02020603050405020304" pitchFamily="18" charset="0"/>
              </a:rPr>
              <a:t>Belonozhko</a:t>
            </a:r>
            <a:r>
              <a:rPr lang="en-US" sz="2000" b="0" i="0" dirty="0">
                <a:solidFill>
                  <a:srgbClr val="222222"/>
                </a:solidFill>
                <a:effectLst/>
                <a:latin typeface="Times New Roman" panose="02020603050405020304" pitchFamily="18" charset="0"/>
                <a:cs typeface="Times New Roman" panose="02020603050405020304" pitchFamily="18" charset="0"/>
              </a:rPr>
              <a:t>, L. (2016). Development of Creative Activity of Students in the System of the Organizational Culture of the Modern University. </a:t>
            </a:r>
            <a:r>
              <a:rPr lang="en-US" sz="2000" b="0" i="1" dirty="0">
                <a:solidFill>
                  <a:srgbClr val="222222"/>
                </a:solidFill>
                <a:effectLst/>
                <a:latin typeface="Times New Roman" panose="02020603050405020304" pitchFamily="18" charset="0"/>
                <a:cs typeface="Times New Roman" panose="02020603050405020304" pitchFamily="18" charset="0"/>
              </a:rPr>
              <a:t>International Journal of Environmental and Science Education</a:t>
            </a:r>
            <a:r>
              <a:rPr lang="en-US" sz="2000" b="0" i="0" dirty="0">
                <a:solidFill>
                  <a:srgbClr val="222222"/>
                </a:solidFill>
                <a:effectLst/>
                <a:latin typeface="Times New Roman" panose="02020603050405020304" pitchFamily="18" charset="0"/>
                <a:cs typeface="Times New Roman" panose="02020603050405020304" pitchFamily="18" charset="0"/>
              </a:rPr>
              <a:t>, </a:t>
            </a:r>
            <a:r>
              <a:rPr lang="en-US" sz="2000" b="0" i="1" dirty="0">
                <a:solidFill>
                  <a:srgbClr val="222222"/>
                </a:solidFill>
                <a:effectLst/>
                <a:latin typeface="Times New Roman" panose="02020603050405020304" pitchFamily="18" charset="0"/>
                <a:cs typeface="Times New Roman" panose="02020603050405020304" pitchFamily="18" charset="0"/>
              </a:rPr>
              <a:t>11</a:t>
            </a:r>
            <a:r>
              <a:rPr lang="en-US" sz="2000" b="0" i="0" dirty="0">
                <a:solidFill>
                  <a:srgbClr val="222222"/>
                </a:solidFill>
                <a:effectLst/>
                <a:latin typeface="Times New Roman" panose="02020603050405020304" pitchFamily="18" charset="0"/>
                <a:cs typeface="Times New Roman" panose="02020603050405020304" pitchFamily="18" charset="0"/>
              </a:rPr>
              <a:t>(4), 2171-2184.</a:t>
            </a:r>
          </a:p>
          <a:p>
            <a:pPr marL="0" marR="0" algn="just">
              <a:spcBef>
                <a:spcPts val="0"/>
              </a:spcBef>
              <a:spcAft>
                <a:spcPts val="800"/>
              </a:spcAft>
            </a:pPr>
            <a:r>
              <a:rPr lang="en-US" sz="2000" dirty="0">
                <a:solidFill>
                  <a:srgbClr val="000000"/>
                </a:solidFill>
                <a:effectLst/>
                <a:latin typeface="Times New Roman" panose="02020603050405020304" pitchFamily="18" charset="0"/>
                <a:ea typeface="SimSun" panose="02010600030101010101" pitchFamily="2" charset="-122"/>
              </a:rPr>
              <a:t>International Journal of Research Studies in Education, 8(2), 77-90. Tyagi, N., Moses, D. B., Rai, S., &amp;amp; Mishra, R. M. (2020). Identifying organizational culture in private institutions of higher learning in India. Journal of Mechanics of Continua and Mathematical Sciences, 15(1). </a:t>
            </a:r>
          </a:p>
          <a:p>
            <a:pPr marL="0" marR="0" algn="just">
              <a:spcBef>
                <a:spcPts val="0"/>
              </a:spcBef>
              <a:spcAft>
                <a:spcPts val="800"/>
              </a:spcAft>
            </a:pPr>
            <a:r>
              <a:rPr lang="en-US" sz="2000" dirty="0">
                <a:solidFill>
                  <a:srgbClr val="000000"/>
                </a:solidFill>
                <a:effectLst/>
                <a:latin typeface="Times New Roman" panose="02020603050405020304" pitchFamily="18" charset="0"/>
                <a:ea typeface="SimSun" panose="02010600030101010101" pitchFamily="2" charset="-122"/>
              </a:rPr>
              <a:t>Wilson, A. M. (2001). Understanding organizational culture and the implications for corporate</a:t>
            </a:r>
            <a:endParaRPr lang="en-US" sz="2000" b="0" i="0" dirty="0">
              <a:solidFill>
                <a:srgbClr val="222222"/>
              </a:solidFill>
              <a:effectLst/>
              <a:latin typeface="Times New Roman" panose="02020603050405020304" pitchFamily="18" charset="0"/>
              <a:cs typeface="Times New Roman" panose="02020603050405020304" pitchFamily="18" charset="0"/>
            </a:endParaRPr>
          </a:p>
          <a:p>
            <a:r>
              <a:rPr lang="en-US" sz="2000" b="0" i="0" dirty="0">
                <a:solidFill>
                  <a:srgbClr val="222222"/>
                </a:solidFill>
                <a:effectLst/>
                <a:latin typeface="Times New Roman" panose="02020603050405020304" pitchFamily="18" charset="0"/>
                <a:cs typeface="Times New Roman" panose="02020603050405020304" pitchFamily="18" charset="0"/>
              </a:rPr>
              <a:t>Saunders, M. N., &amp; Townsend, K. (2016). Reporting and justifying the number of interview participants in organization and workplace research. </a:t>
            </a:r>
            <a:r>
              <a:rPr lang="en-US" sz="2000" b="0" i="1" dirty="0">
                <a:solidFill>
                  <a:srgbClr val="222222"/>
                </a:solidFill>
                <a:effectLst/>
                <a:latin typeface="Times New Roman" panose="02020603050405020304" pitchFamily="18" charset="0"/>
                <a:cs typeface="Times New Roman" panose="02020603050405020304" pitchFamily="18" charset="0"/>
              </a:rPr>
              <a:t>British Journal of Management</a:t>
            </a:r>
            <a:r>
              <a:rPr lang="en-US" sz="2000" b="0" i="0" dirty="0">
                <a:solidFill>
                  <a:srgbClr val="222222"/>
                </a:solidFill>
                <a:effectLst/>
                <a:latin typeface="Times New Roman" panose="02020603050405020304" pitchFamily="18" charset="0"/>
                <a:cs typeface="Times New Roman" panose="02020603050405020304" pitchFamily="18" charset="0"/>
              </a:rPr>
              <a:t>, </a:t>
            </a:r>
            <a:r>
              <a:rPr lang="en-US" sz="2000" b="0" i="1" dirty="0">
                <a:solidFill>
                  <a:srgbClr val="222222"/>
                </a:solidFill>
                <a:effectLst/>
                <a:latin typeface="Times New Roman" panose="02020603050405020304" pitchFamily="18" charset="0"/>
                <a:cs typeface="Times New Roman" panose="02020603050405020304" pitchFamily="18" charset="0"/>
              </a:rPr>
              <a:t>27</a:t>
            </a:r>
            <a:r>
              <a:rPr lang="en-US" sz="2000" b="0" i="0" dirty="0">
                <a:solidFill>
                  <a:srgbClr val="222222"/>
                </a:solidFill>
                <a:effectLst/>
                <a:latin typeface="Times New Roman" panose="02020603050405020304" pitchFamily="18" charset="0"/>
                <a:cs typeface="Times New Roman" panose="02020603050405020304" pitchFamily="18" charset="0"/>
              </a:rPr>
              <a:t>(4), 836-852.</a:t>
            </a:r>
          </a:p>
          <a:p>
            <a:r>
              <a:rPr lang="en-US" sz="2000" b="0" i="0" dirty="0">
                <a:solidFill>
                  <a:srgbClr val="222222"/>
                </a:solidFill>
                <a:effectLst/>
                <a:latin typeface="Times New Roman" panose="02020603050405020304" pitchFamily="18" charset="0"/>
                <a:cs typeface="Times New Roman" panose="02020603050405020304" pitchFamily="18" charset="0"/>
              </a:rPr>
              <a:t>Sekaran, U., &amp; Bougie, R. (2016). </a:t>
            </a:r>
            <a:r>
              <a:rPr lang="en-US" sz="2000" b="0" i="1" dirty="0">
                <a:solidFill>
                  <a:srgbClr val="222222"/>
                </a:solidFill>
                <a:effectLst/>
                <a:latin typeface="Times New Roman" panose="02020603050405020304" pitchFamily="18" charset="0"/>
                <a:cs typeface="Times New Roman" panose="02020603050405020304" pitchFamily="18" charset="0"/>
              </a:rPr>
              <a:t>Research methods for business: A skill building approach</a:t>
            </a:r>
            <a:r>
              <a:rPr lang="en-US" sz="2000" b="0" i="0" dirty="0">
                <a:solidFill>
                  <a:srgbClr val="222222"/>
                </a:solidFill>
                <a:effectLst/>
                <a:latin typeface="Times New Roman" panose="02020603050405020304" pitchFamily="18" charset="0"/>
                <a:cs typeface="Times New Roman" panose="02020603050405020304" pitchFamily="18" charset="0"/>
              </a:rPr>
              <a:t>. john </a:t>
            </a:r>
            <a:r>
              <a:rPr lang="en-US" sz="2000" b="0" i="0" dirty="0" err="1">
                <a:solidFill>
                  <a:srgbClr val="222222"/>
                </a:solidFill>
                <a:effectLst/>
                <a:latin typeface="Times New Roman" panose="02020603050405020304" pitchFamily="18" charset="0"/>
                <a:cs typeface="Times New Roman" panose="02020603050405020304" pitchFamily="18" charset="0"/>
              </a:rPr>
              <a:t>wiley</a:t>
            </a:r>
            <a:r>
              <a:rPr lang="en-US" sz="2000" b="0" i="0" dirty="0">
                <a:solidFill>
                  <a:srgbClr val="222222"/>
                </a:solidFill>
                <a:effectLst/>
                <a:latin typeface="Times New Roman" panose="02020603050405020304" pitchFamily="18" charset="0"/>
                <a:cs typeface="Times New Roman" panose="02020603050405020304" pitchFamily="18" charset="0"/>
              </a:rPr>
              <a:t> &amp; sons.</a:t>
            </a:r>
          </a:p>
          <a:p>
            <a:r>
              <a:rPr lang="en-US" sz="2000" b="0" i="0" dirty="0" err="1">
                <a:solidFill>
                  <a:srgbClr val="222222"/>
                </a:solidFill>
                <a:effectLst/>
                <a:latin typeface="Times New Roman" panose="02020603050405020304" pitchFamily="18" charset="0"/>
                <a:cs typeface="Times New Roman" panose="02020603050405020304" pitchFamily="18" charset="0"/>
              </a:rPr>
              <a:t>Vagias</a:t>
            </a:r>
            <a:r>
              <a:rPr lang="en-US" sz="2000" b="0" i="0" dirty="0">
                <a:solidFill>
                  <a:srgbClr val="222222"/>
                </a:solidFill>
                <a:effectLst/>
                <a:latin typeface="Times New Roman" panose="02020603050405020304" pitchFamily="18" charset="0"/>
                <a:cs typeface="Times New Roman" panose="02020603050405020304" pitchFamily="18" charset="0"/>
              </a:rPr>
              <a:t>, W. M. (2006). Likert-type scale response anchors. </a:t>
            </a:r>
            <a:r>
              <a:rPr lang="en-US" sz="2000" b="0" i="1" dirty="0">
                <a:solidFill>
                  <a:srgbClr val="222222"/>
                </a:solidFill>
                <a:effectLst/>
                <a:latin typeface="Times New Roman" panose="02020603050405020304" pitchFamily="18" charset="0"/>
                <a:cs typeface="Times New Roman" panose="02020603050405020304" pitchFamily="18" charset="0"/>
              </a:rPr>
              <a:t>Clemson International Institute for Tourism &amp; Research Development, Department of Parks, Recreation and Tourism Management. Clemson University</a:t>
            </a:r>
            <a:r>
              <a:rPr lang="en-US" sz="2000" b="0" i="0" dirty="0">
                <a:solidFill>
                  <a:srgbClr val="222222"/>
                </a:solidFill>
                <a:effectLst/>
                <a:latin typeface="Times New Roman" panose="02020603050405020304" pitchFamily="18" charset="0"/>
                <a:cs typeface="Times New Roman" panose="02020603050405020304" pitchFamily="18" charset="0"/>
              </a:rPr>
              <a:t>.</a:t>
            </a:r>
          </a:p>
          <a:p>
            <a:r>
              <a:rPr lang="en-US" sz="2000" dirty="0">
                <a:solidFill>
                  <a:srgbClr val="000000"/>
                </a:solidFill>
                <a:effectLst/>
                <a:latin typeface="Times New Roman" panose="02020603050405020304" pitchFamily="18" charset="0"/>
                <a:ea typeface="SimSun" panose="02010600030101010101" pitchFamily="2" charset="-122"/>
              </a:rPr>
              <a:t>Wong, K. F. E., &amp;amp; Cheng, C. (2020). The turnover intention–</a:t>
            </a:r>
            <a:r>
              <a:rPr lang="en-US" sz="2000" dirty="0" err="1">
                <a:solidFill>
                  <a:srgbClr val="000000"/>
                </a:solidFill>
                <a:effectLst/>
                <a:latin typeface="Times New Roman" panose="02020603050405020304" pitchFamily="18" charset="0"/>
                <a:ea typeface="SimSun" panose="02010600030101010101" pitchFamily="2" charset="-122"/>
              </a:rPr>
              <a:t>behaviour</a:t>
            </a:r>
            <a:r>
              <a:rPr lang="en-US" sz="2000" dirty="0">
                <a:solidFill>
                  <a:srgbClr val="000000"/>
                </a:solidFill>
                <a:effectLst/>
                <a:latin typeface="Times New Roman" panose="02020603050405020304" pitchFamily="18" charset="0"/>
                <a:ea typeface="SimSun" panose="02010600030101010101" pitchFamily="2" charset="-122"/>
              </a:rPr>
              <a:t> link: A culture‐moderated meta‐analysis. Journal of Management Studies, 57(6), 1174-1216.</a:t>
            </a:r>
            <a:endParaRPr lang="en-US" sz="2000" dirty="0">
              <a:effectLst/>
              <a:latin typeface="Times New Roman" panose="02020603050405020304" pitchFamily="18" charset="0"/>
              <a:ea typeface="SimSun" panose="02010600030101010101" pitchFamily="2" charset="-122"/>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756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ACF080-B206-4E97-787C-5C0015EAAB9A}"/>
              </a:ext>
            </a:extLst>
          </p:cNvPr>
          <p:cNvSpPr>
            <a:spLocks noGrp="1"/>
          </p:cNvSpPr>
          <p:nvPr>
            <p:ph idx="1"/>
          </p:nvPr>
        </p:nvSpPr>
        <p:spPr>
          <a:xfrm>
            <a:off x="242924" y="2838421"/>
            <a:ext cx="12061371" cy="2756263"/>
          </a:xfrm>
        </p:spPr>
        <p:txBody>
          <a:bodyPr>
            <a:normAutofit/>
          </a:bodyPr>
          <a:lstStyle/>
          <a:p>
            <a:pPr marL="0" indent="0" algn="ctr">
              <a:buNone/>
            </a:pPr>
            <a:r>
              <a:rPr lang="en-US" sz="4000" dirty="0"/>
              <a:t>Thank you</a:t>
            </a:r>
          </a:p>
        </p:txBody>
      </p:sp>
    </p:spTree>
    <p:extLst>
      <p:ext uri="{BB962C8B-B14F-4D97-AF65-F5344CB8AC3E}">
        <p14:creationId xmlns:p14="http://schemas.microsoft.com/office/powerpoint/2010/main" val="137791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97CF1-F896-F2F2-FE9B-149BA9FE926C}"/>
              </a:ext>
            </a:extLst>
          </p:cNvPr>
          <p:cNvSpPr>
            <a:spLocks noGrp="1"/>
          </p:cNvSpPr>
          <p:nvPr>
            <p:ph idx="1"/>
          </p:nvPr>
        </p:nvSpPr>
        <p:spPr>
          <a:xfrm>
            <a:off x="0" y="535577"/>
            <a:ext cx="12192000" cy="6322423"/>
          </a:xfrm>
        </p:spPr>
        <p:txBody>
          <a:bodyPr>
            <a:normAutofit/>
          </a:bodyPr>
          <a:lstStyle/>
          <a:p>
            <a:pPr marL="0" marR="0" indent="0">
              <a:lnSpc>
                <a:spcPct val="107000"/>
              </a:lnSpc>
              <a:spcBef>
                <a:spcPts val="0"/>
              </a:spcBef>
              <a:spcAft>
                <a:spcPts val="800"/>
              </a:spcAft>
              <a:buNone/>
            </a:pP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800"/>
              </a:spcAft>
              <a:buFont typeface="Courier New" panose="02070309020205020404" pitchFamily="49" charset="0"/>
              <a:buChar char="o"/>
            </a:pPr>
            <a:r>
              <a:rPr lang="en-US" sz="1800" dirty="0">
                <a:solidFill>
                  <a:srgbClr val="000000"/>
                </a:solidFill>
                <a:latin typeface="Times New Roman" panose="02020603050405020304" pitchFamily="18" charset="0"/>
                <a:ea typeface=""/>
                <a:cs typeface="Times New Roman" panose="02020603050405020304" pitchFamily="18" charset="0"/>
              </a:rPr>
              <a:t>According to Kara et al, (2020), faculty performance is the  quality or quantity of faculty behavior  </a:t>
            </a:r>
            <a:r>
              <a:rPr lang="en-US" sz="1800" dirty="0">
                <a:solidFill>
                  <a:srgbClr val="000000"/>
                </a:solidFill>
                <a:effectLst/>
                <a:latin typeface="Times New Roman" panose="02020603050405020304" pitchFamily="18" charset="0"/>
                <a:ea typeface=""/>
                <a:cs typeface="Times New Roman" panose="02020603050405020304" pitchFamily="18" charset="0"/>
              </a:rPr>
              <a:t> or the degree to which a faculty members have achieved the goals of teaching, research</a:t>
            </a:r>
            <a:r>
              <a:rPr lang="en-US" sz="1800" dirty="0">
                <a:solidFill>
                  <a:srgbClr val="000000"/>
                </a:solidFill>
                <a:latin typeface="Times New Roman" panose="02020603050405020304" pitchFamily="18" charset="0"/>
                <a:ea typeface=""/>
                <a:cs typeface="Times New Roman" panose="02020603050405020304" pitchFamily="18" charset="0"/>
              </a:rPr>
              <a:t> and extension</a:t>
            </a:r>
            <a:r>
              <a:rPr lang="en-US" sz="1800" dirty="0">
                <a:solidFill>
                  <a:srgbClr val="000000"/>
                </a:solidFill>
                <a:effectLst/>
                <a:latin typeface="Times New Roman" panose="02020603050405020304" pitchFamily="18" charset="0"/>
                <a:ea typeface=""/>
                <a:cs typeface="Times New Roman" panose="02020603050405020304" pitchFamily="18" charset="0"/>
              </a:rPr>
              <a:t> services. </a:t>
            </a:r>
          </a:p>
          <a:p>
            <a:pPr marL="0" marR="0">
              <a:lnSpc>
                <a:spcPct val="107000"/>
              </a:lnSpc>
              <a:spcBef>
                <a:spcPts val="0"/>
              </a:spcBef>
              <a:spcAft>
                <a:spcPts val="800"/>
              </a:spcAft>
            </a:pPr>
            <a:endParaRPr lang="en-US" sz="1800" dirty="0">
              <a:solidFill>
                <a:srgbClr val="000000"/>
              </a:solidFill>
              <a:latin typeface="Times New Roman" panose="02020603050405020304" pitchFamily="18" charset="0"/>
              <a:ea typeface=""/>
              <a:cs typeface="Times New Roman" panose="02020603050405020304" pitchFamily="18" charset="0"/>
            </a:endParaRPr>
          </a:p>
          <a:p>
            <a:pPr>
              <a:lnSpc>
                <a:spcPct val="107000"/>
              </a:lnSpc>
              <a:spcBef>
                <a:spcPts val="0"/>
              </a:spcBef>
              <a:spcAft>
                <a:spcPts val="800"/>
              </a:spcAft>
              <a:buFont typeface="Courier New" panose="02070309020205020404" pitchFamily="49" charset="0"/>
              <a:buChar char="o"/>
            </a:pPr>
            <a:r>
              <a:rPr lang="en-US" sz="1800" dirty="0">
                <a:solidFill>
                  <a:srgbClr val="000000"/>
                </a:solidFill>
                <a:latin typeface="Times New Roman" panose="02020603050405020304" pitchFamily="18" charset="0"/>
                <a:ea typeface=""/>
                <a:cs typeface="Times New Roman" panose="02020603050405020304" pitchFamily="18" charset="0"/>
              </a:rPr>
              <a:t>Zaim et al (2017),  see faculty performance as quality management practices </a:t>
            </a:r>
            <a:r>
              <a:rPr lang="en-US" sz="1800" dirty="0">
                <a:solidFill>
                  <a:srgbClr val="000000"/>
                </a:solidFill>
                <a:effectLst/>
                <a:latin typeface="Times New Roman" panose="02020603050405020304" pitchFamily="18" charset="0"/>
                <a:ea typeface=""/>
                <a:cs typeface="Times New Roman" panose="02020603050405020304" pitchFamily="18" charset="0"/>
              </a:rPr>
              <a:t> that are crucial to the achievement </a:t>
            </a:r>
            <a:r>
              <a:rPr lang="en-US" sz="1800" dirty="0">
                <a:solidFill>
                  <a:srgbClr val="000000"/>
                </a:solidFill>
                <a:latin typeface="Times New Roman" panose="02020603050405020304" pitchFamily="18" charset="0"/>
                <a:ea typeface=""/>
                <a:cs typeface="Times New Roman" panose="02020603050405020304" pitchFamily="18" charset="0"/>
              </a:rPr>
              <a:t> and </a:t>
            </a:r>
            <a:r>
              <a:rPr lang="en-US" sz="1800" dirty="0">
                <a:solidFill>
                  <a:srgbClr val="000000"/>
                </a:solidFill>
                <a:effectLst/>
                <a:latin typeface="Times New Roman" panose="02020603050405020304" pitchFamily="18" charset="0"/>
                <a:ea typeface=""/>
                <a:cs typeface="Times New Roman" panose="02020603050405020304" pitchFamily="18" charset="0"/>
              </a:rPr>
              <a:t>better understanding of faculty </a:t>
            </a:r>
            <a:r>
              <a:rPr lang="en-US" sz="1800" dirty="0">
                <a:solidFill>
                  <a:srgbClr val="000000"/>
                </a:solidFill>
                <a:latin typeface="Times New Roman" panose="02020603050405020304" pitchFamily="18" charset="0"/>
                <a:ea typeface=""/>
                <a:cs typeface="Times New Roman" panose="02020603050405020304" pitchFamily="18" charset="0"/>
              </a:rPr>
              <a:t>burnout.</a:t>
            </a:r>
          </a:p>
          <a:p>
            <a:pPr marR="0">
              <a:lnSpc>
                <a:spcPct val="107000"/>
              </a:lnSpc>
              <a:spcBef>
                <a:spcPts val="0"/>
              </a:spcBef>
              <a:spcAft>
                <a:spcPts val="800"/>
              </a:spcAft>
              <a:buFont typeface="Courier New" panose="02070309020205020404" pitchFamily="49" charset="0"/>
              <a:buChar char="o"/>
            </a:pPr>
            <a:r>
              <a:rPr lang="en-US" sz="1800" dirty="0">
                <a:solidFill>
                  <a:srgbClr val="000000"/>
                </a:solidFill>
                <a:latin typeface="Times New Roman" panose="02020603050405020304" pitchFamily="18" charset="0"/>
                <a:ea typeface=""/>
                <a:cs typeface="Times New Roman" panose="02020603050405020304" pitchFamily="18" charset="0"/>
              </a:rPr>
              <a:t>According to Hyun Jung and Rehg (2018) faculty performance  is a system approach of performance management concept</a:t>
            </a:r>
          </a:p>
          <a:p>
            <a:pPr marL="0" marR="0">
              <a:lnSpc>
                <a:spcPct val="107000"/>
              </a:lnSpc>
              <a:spcBef>
                <a:spcPts val="0"/>
              </a:spcBef>
              <a:spcAft>
                <a:spcPts val="800"/>
              </a:spcAft>
            </a:pPr>
            <a:endParaRPr lang="en-US" sz="1800" dirty="0">
              <a:solidFill>
                <a:srgbClr val="000000"/>
              </a:solidFill>
              <a:latin typeface="Times New Roman" panose="02020603050405020304" pitchFamily="18" charset="0"/>
              <a:ea typeface=""/>
              <a:cs typeface="Times New Roman" panose="02020603050405020304" pitchFamily="18" charset="0"/>
            </a:endParaRPr>
          </a:p>
          <a:p>
            <a:pPr marR="0">
              <a:lnSpc>
                <a:spcPct val="107000"/>
              </a:lnSpc>
              <a:spcBef>
                <a:spcPts val="0"/>
              </a:spcBef>
              <a:spcAft>
                <a:spcPts val="800"/>
              </a:spcAft>
              <a:buFont typeface="Courier New" panose="02070309020205020404" pitchFamily="49" charset="0"/>
              <a:buChar char="o"/>
            </a:pPr>
            <a:r>
              <a:rPr lang="en-US" sz="1800" dirty="0">
                <a:solidFill>
                  <a:srgbClr val="000000"/>
                </a:solidFill>
                <a:latin typeface="Times New Roman" panose="02020603050405020304" pitchFamily="18" charset="0"/>
                <a:ea typeface=""/>
                <a:cs typeface="Times New Roman" panose="02020603050405020304" pitchFamily="18" charset="0"/>
              </a:rPr>
              <a:t>According to  </a:t>
            </a:r>
            <a:r>
              <a:rPr lang="en-US" sz="1800" dirty="0" err="1">
                <a:solidFill>
                  <a:srgbClr val="000000"/>
                </a:solidFill>
                <a:latin typeface="Times New Roman" panose="02020603050405020304" pitchFamily="18" charset="0"/>
                <a:ea typeface=""/>
                <a:cs typeface="Times New Roman" panose="02020603050405020304" pitchFamily="18" charset="0"/>
              </a:rPr>
              <a:t>Polich</a:t>
            </a:r>
            <a:r>
              <a:rPr lang="en-US" sz="1800" dirty="0">
                <a:solidFill>
                  <a:srgbClr val="000000"/>
                </a:solidFill>
                <a:latin typeface="Times New Roman" panose="02020603050405020304" pitchFamily="18" charset="0"/>
                <a:ea typeface=""/>
                <a:cs typeface="Times New Roman" panose="02020603050405020304" pitchFamily="18" charset="0"/>
              </a:rPr>
              <a:t> S.  (2008), the concept is an  assessment of  faculty  members out put like teaching-learning activities  through performance-based assessment scheme(PBAS) making members accountable for their work and thereby ensuring quality output.</a:t>
            </a:r>
          </a:p>
          <a:p>
            <a:pPr marR="0">
              <a:lnSpc>
                <a:spcPct val="107000"/>
              </a:lnSpc>
              <a:spcBef>
                <a:spcPts val="0"/>
              </a:spcBef>
              <a:spcAft>
                <a:spcPts val="800"/>
              </a:spcAft>
              <a:buFont typeface="Courier New" panose="02070309020205020404" pitchFamily="49" charset="0"/>
              <a:buChar char="o"/>
            </a:pPr>
            <a:r>
              <a:rPr lang="en-US" sz="1800" dirty="0">
                <a:solidFill>
                  <a:srgbClr val="000000"/>
                </a:solidFill>
                <a:effectLst/>
                <a:latin typeface="Times New Roman" panose="02020603050405020304" pitchFamily="18" charset="0"/>
                <a:ea typeface=""/>
                <a:cs typeface="Times New Roman" panose="02020603050405020304" pitchFamily="18" charset="0"/>
              </a:rPr>
              <a:t>Kim et al. (2018) also argued that  it  is a phenomenon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higher education  that has also been studied empirically with several variables which includes organizational culture.</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Studies show that facult</a:t>
            </a:r>
            <a:r>
              <a:rPr lang="en-US" sz="1800" dirty="0">
                <a:latin typeface="Times New Roman" panose="02020603050405020304" pitchFamily="18" charset="0"/>
                <a:ea typeface="Calibri" panose="020F0502020204030204" pitchFamily="34" charset="0"/>
                <a:cs typeface="Times New Roman" panose="02020603050405020304" pitchFamily="18" charset="0"/>
              </a:rPr>
              <a:t>y performance has been studied  in combination with organizational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culture but without  elements  of involvement, consistency, adaptability and Mission sub variables) This is the gap in literature  this paper seeks to address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are </a:t>
            </a:r>
            <a:r>
              <a:rPr lang="en-US" sz="1800" dirty="0">
                <a:latin typeface="Times New Roman" panose="02020603050405020304" pitchFamily="18" charset="0"/>
                <a:ea typeface="Calibri" panose="020F0502020204030204" pitchFamily="34" charset="0"/>
                <a:cs typeface="Times New Roman" panose="02020603050405020304" pitchFamily="18" charset="0"/>
              </a:rPr>
              <a:t>several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types of culture mentioned in the literature, however, only four of them are discussed here in this paper</a:t>
            </a:r>
          </a:p>
          <a:p>
            <a:pPr marL="0" marR="0" indent="0" algn="just">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dirty="0"/>
          </a:p>
        </p:txBody>
      </p:sp>
      <p:sp>
        <p:nvSpPr>
          <p:cNvPr id="2" name="Title 1">
            <a:extLst>
              <a:ext uri="{FF2B5EF4-FFF2-40B4-BE49-F238E27FC236}">
                <a16:creationId xmlns:a16="http://schemas.microsoft.com/office/drawing/2014/main" id="{5575F636-662C-127E-E0C4-F92ABC94AF25}"/>
              </a:ext>
            </a:extLst>
          </p:cNvPr>
          <p:cNvSpPr>
            <a:spLocks noGrp="1"/>
          </p:cNvSpPr>
          <p:nvPr>
            <p:ph type="title"/>
          </p:nvPr>
        </p:nvSpPr>
        <p:spPr>
          <a:xfrm>
            <a:off x="182880" y="169818"/>
            <a:ext cx="10395857" cy="875846"/>
          </a:xfrm>
        </p:spPr>
        <p:txBody>
          <a:bodyPr>
            <a:normAutofit fontScale="90000"/>
          </a:bodyPr>
          <a:lstStyle/>
          <a:p>
            <a:r>
              <a:rPr lang="en-US" sz="4400" b="1" dirty="0">
                <a:solidFill>
                  <a:srgbClr val="000000"/>
                </a:solidFill>
                <a:effectLst/>
                <a:latin typeface="Times New Roman" panose="02020603050405020304" pitchFamily="18" charset="0"/>
                <a:ea typeface="SimSun" panose="02010600030101010101" pitchFamily="2" charset="-122"/>
              </a:rPr>
              <a:t>Background</a:t>
            </a:r>
            <a:br>
              <a:rPr lang="en-US" sz="4400" dirty="0">
                <a:effectLst/>
                <a:latin typeface="Times New Roman" panose="02020603050405020304" pitchFamily="18" charset="0"/>
                <a:ea typeface="SimSun" panose="02010600030101010101" pitchFamily="2" charset="-122"/>
              </a:rPr>
            </a:br>
            <a:endParaRPr lang="en-US" dirty="0"/>
          </a:p>
        </p:txBody>
      </p:sp>
    </p:spTree>
    <p:extLst>
      <p:ext uri="{BB962C8B-B14F-4D97-AF65-F5344CB8AC3E}">
        <p14:creationId xmlns:p14="http://schemas.microsoft.com/office/powerpoint/2010/main" val="1041786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CEBC3F-38DC-48AA-4150-CB15F30EF530}"/>
              </a:ext>
            </a:extLst>
          </p:cNvPr>
          <p:cNvSpPr>
            <a:spLocks noGrp="1"/>
          </p:cNvSpPr>
          <p:nvPr>
            <p:ph idx="1"/>
          </p:nvPr>
        </p:nvSpPr>
        <p:spPr>
          <a:xfrm>
            <a:off x="0" y="91440"/>
            <a:ext cx="12004766" cy="6766560"/>
          </a:xfrm>
        </p:spPr>
        <p:txBody>
          <a:bodyPr>
            <a:normAutofit/>
          </a:bodyPr>
          <a:lstStyle/>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Adhocracy culture,</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is the dynamic entrepreneurial  culture</a:t>
            </a:r>
            <a:r>
              <a:rPr lang="en-US" sz="2000" dirty="0">
                <a:latin typeface="Times New Roman" panose="02020603050405020304" pitchFamily="18" charset="0"/>
                <a:ea typeface="Calibri" panose="020F0502020204030204" pitchFamily="34" charset="0"/>
                <a:cs typeface="Times New Roman" panose="02020603050405020304" pitchFamily="18" charset="0"/>
              </a:rPr>
              <a:t> with decentralized leadership and situational approach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Sherstiuk</a:t>
            </a:r>
            <a:r>
              <a:rPr lang="en-US" sz="2000" dirty="0">
                <a:latin typeface="Times New Roman" panose="02020603050405020304" pitchFamily="18" charset="0"/>
                <a:ea typeface="Calibri" panose="020F0502020204030204" pitchFamily="34" charset="0"/>
                <a:cs typeface="Times New Roman" panose="02020603050405020304" pitchFamily="18" charset="0"/>
              </a:rPr>
              <a:t>  et al., 2020).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Clan culture, is the people-oriented or friendly and collaborate culture.(Chuang et al., 2012)</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rest are Hierarchy and egalitarian  culture, it is the process-oriented culture or controlled culture, and lastly,</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Market culture, which is the result- oriented and competitive culture, these constitute the Competing Value Framework (CVF) in the study of organizational culture.</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These culture types are distinguished by their differences in structures and focus (Bussmann, Kai D, A. N and Vockrodt 2018).</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competing values framework categorizes the values, the beliefs, and behaviors that make up organizational culture  and individual success. </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CVF measures success in terms of organizational structure and focuses on two dimensions based on the quantitative analysis of several effective indicators, (Gennaro, 2021). </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competing values framework was developed by two researchers thus, Robert  and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Rohrbaugh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(1988), mentioned in (Boateng</a:t>
            </a:r>
            <a:r>
              <a:rPr lang="en-US" sz="2000" dirty="0">
                <a:latin typeface="Times New Roman" panose="02020603050405020304" pitchFamily="18" charset="0"/>
                <a:ea typeface="Calibri" panose="020F0502020204030204" pitchFamily="34" charset="0"/>
                <a:cs typeface="Times New Roman" panose="02020603050405020304" pitchFamily="18" charset="0"/>
              </a:rPr>
              <a:t> and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Lydia ( 2017) in their study on major characteristics of effective organizations. </a:t>
            </a:r>
          </a:p>
          <a:p>
            <a:pPr>
              <a:buFont typeface="Courier New" panose="02070309020205020404" pitchFamily="49" charset="0"/>
              <a:buChar char="o"/>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Private institutions of higher learning also conduct business in a market-driven atmosphere which give credence to this variable in this paper. According to Wanjiru, and Govender (2017), this puts to light the most recent idea of the commercialization of higher education; nevertheless, this is not the researcher’s primary </a:t>
            </a:r>
            <a:r>
              <a:rPr lang="en-US" sz="2000" dirty="0">
                <a:latin typeface="Times New Roman" panose="02020603050405020304" pitchFamily="18" charset="0"/>
                <a:ea typeface="Calibri" panose="020F0502020204030204" pitchFamily="34" charset="0"/>
                <a:cs typeface="Times New Roman" panose="02020603050405020304" pitchFamily="18" charset="0"/>
              </a:rPr>
              <a:t>focus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34817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FEFDA37-3A04-0389-F6EE-9990F711E843}"/>
              </a:ext>
            </a:extLst>
          </p:cNvPr>
          <p:cNvSpPr>
            <a:spLocks noGrp="1"/>
          </p:cNvSpPr>
          <p:nvPr>
            <p:ph idx="1"/>
          </p:nvPr>
        </p:nvSpPr>
        <p:spPr>
          <a:xfrm>
            <a:off x="0" y="143691"/>
            <a:ext cx="12192000" cy="6531429"/>
          </a:xfrm>
        </p:spPr>
        <p:txBody>
          <a:bodyPr>
            <a:normAutofit/>
          </a:bodyPr>
          <a:lstStyle/>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Jacques, E. (2001)  presented the original  concept of culture of an  organization  in his book-The Shifting Culture of a Factory system</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Since Elliot  work in 1951, the notion of culture has become  a focus of research in </a:t>
            </a:r>
            <a:r>
              <a:rPr lang="en-US" sz="1800" dirty="0">
                <a:latin typeface="Times New Roman" panose="02020603050405020304" pitchFamily="18" charset="0"/>
                <a:ea typeface="Calibri" panose="020F0502020204030204" pitchFamily="34" charset="0"/>
                <a:cs typeface="Times New Roman" panose="02020603050405020304" pitchFamily="18" charset="0"/>
              </a:rPr>
              <a:t>all academic disciplines.</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According to  Wong, K. (2020) </a:t>
            </a:r>
            <a:r>
              <a:rPr lang="en-US" sz="1800" dirty="0">
                <a:latin typeface="Times New Roman" panose="02020603050405020304" pitchFamily="18" charset="0"/>
                <a:ea typeface="Calibri" panose="020F0502020204030204" pitchFamily="34" charset="0"/>
                <a:cs typeface="Times New Roman" panose="02020603050405020304" pitchFamily="18" charset="0"/>
              </a:rPr>
              <a:t> organizational culture is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 system of beliefs, expectations, and practices that direct and inform the behavior of every team member </a:t>
            </a:r>
            <a:r>
              <a:rPr lang="en-US" sz="1800" dirty="0">
                <a:latin typeface="Times New Roman" panose="02020603050405020304" pitchFamily="18" charset="0"/>
                <a:ea typeface="Calibri" panose="020F0502020204030204" pitchFamily="34" charset="0"/>
                <a:cs typeface="Times New Roman" panose="02020603050405020304" pitchFamily="18" charset="0"/>
              </a:rPr>
              <a:t> of the establishment.</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Navneesh, Tyagi et al (2020) in his research   in India supports Abdullah and Regandola’s (2019)  </a:t>
            </a:r>
            <a:r>
              <a:rPr lang="en-US" sz="1800" dirty="0">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study of the legal sector in the United Kingdom of Bahrain  showing that each institution has its own culture. </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Similar findings on the distinctiveness of organizational culture were presented by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Khairullina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 et al. (2016)  in Russia</a:t>
            </a:r>
            <a:r>
              <a:rPr lang="en-US" sz="1800" dirty="0">
                <a:latin typeface="Times New Roman" panose="02020603050405020304" pitchFamily="18" charset="0"/>
                <a:ea typeface="Calibri" panose="020F0502020204030204" pitchFamily="34" charset="0"/>
                <a:cs typeface="Times New Roman" panose="02020603050405020304" pitchFamily="18" charset="0"/>
              </a:rPr>
              <a:t> that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examined the development of creativity and creative activities of students at Russian universities in the light of the development of organizational culture.</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results show that organizational culture of the universities was hindering development of creativity and creative activities of students.</a:t>
            </a:r>
          </a:p>
          <a:p>
            <a:pPr marL="57150" marR="0" indent="-28575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was low level of student’s awareness of the directions of creative activity in the university, a mismatch of curricular and extracurricular activities of the university was revealed. </a:t>
            </a:r>
          </a:p>
          <a:p>
            <a:pPr marR="0">
              <a:lnSpc>
                <a:spcPct val="107000"/>
              </a:lnSpc>
              <a:spcBef>
                <a:spcPts val="0"/>
              </a:spcBef>
              <a:spcAft>
                <a:spcPts val="800"/>
              </a:spcAft>
              <a:buFont typeface="Courier New" panose="02070309020205020404" pitchFamily="49" charset="0"/>
              <a:buChar char="o"/>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Research shows that the organizational culture of an institution can be used to assess  its mission, goals, and strategic objectives of the   university were attained</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411073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9F0C49A-889C-FE81-BA9A-8766324317E8}"/>
              </a:ext>
            </a:extLst>
          </p:cNvPr>
          <p:cNvSpPr>
            <a:spLocks noGrp="1"/>
          </p:cNvSpPr>
          <p:nvPr>
            <p:ph idx="1"/>
          </p:nvPr>
        </p:nvSpPr>
        <p:spPr>
          <a:xfrm>
            <a:off x="0" y="548640"/>
            <a:ext cx="12192000" cy="6139542"/>
          </a:xfrm>
        </p:spPr>
        <p:txBody>
          <a:bodyPr>
            <a:noAutofit/>
          </a:bodyPr>
          <a:lstStyle/>
          <a:p>
            <a:pPr marL="0" marR="0" indent="0" algn="ctr">
              <a:lnSpc>
                <a:spcPct val="107000"/>
              </a:lnSpc>
              <a:spcBef>
                <a:spcPts val="0"/>
              </a:spcBef>
              <a:spcAft>
                <a:spcPts val="800"/>
              </a:spcAft>
              <a:buNone/>
            </a:pPr>
            <a:endParaRPr lang="en-US" sz="2600" b="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Research Design</a:t>
            </a:r>
            <a:endParaRPr lang="en-US" sz="26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The research design </a:t>
            </a:r>
            <a:r>
              <a:rPr lang="en-US" sz="2600" dirty="0">
                <a:latin typeface="Times New Roman" panose="02020603050405020304" pitchFamily="18" charset="0"/>
                <a:ea typeface="Calibri" panose="020F0502020204030204" pitchFamily="34" charset="0"/>
                <a:cs typeface="Times New Roman" panose="02020603050405020304" pitchFamily="18" charset="0"/>
              </a:rPr>
              <a:t>constitute the bedrock</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for the entire </a:t>
            </a:r>
            <a:r>
              <a:rPr lang="en-US" sz="2600" dirty="0">
                <a:latin typeface="Times New Roman" panose="02020603050405020304" pitchFamily="18" charset="0"/>
                <a:ea typeface="Calibri" panose="020F0502020204030204" pitchFamily="34" charset="0"/>
                <a:cs typeface="Times New Roman" panose="02020603050405020304" pitchFamily="18" charset="0"/>
              </a:rPr>
              <a:t>investigation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(Saunders et al., 2016; Sekaran &amp; Bougie, 2016), it defines how the research question was answered, how data was collected and analyzed, and finally the ethical issues encountered in the research process. </a:t>
            </a:r>
          </a:p>
          <a:p>
            <a:pPr marL="0" marR="0" indent="0">
              <a:lnSpc>
                <a:spcPct val="107000"/>
              </a:lnSpc>
              <a:spcBef>
                <a:spcPts val="0"/>
              </a:spcBef>
              <a:spcAft>
                <a:spcPts val="800"/>
              </a:spcAft>
              <a:buNone/>
            </a:pPr>
            <a:r>
              <a:rPr lang="en-US" sz="2600" dirty="0">
                <a:latin typeface="Times New Roman" panose="02020603050405020304" pitchFamily="18" charset="0"/>
                <a:ea typeface="Calibri" panose="020F0502020204030204" pitchFamily="34" charset="0"/>
                <a:cs typeface="Times New Roman" panose="02020603050405020304" pitchFamily="18" charset="0"/>
              </a:rPr>
              <a:t>This study  is a </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quantitative </a:t>
            </a:r>
            <a:r>
              <a:rPr lang="en-US" sz="2600" dirty="0">
                <a:latin typeface="Times New Roman" panose="02020603050405020304" pitchFamily="18" charset="0"/>
                <a:ea typeface="Calibri" panose="020F0502020204030204" pitchFamily="34" charset="0"/>
                <a:cs typeface="Times New Roman" panose="02020603050405020304" pitchFamily="18" charset="0"/>
              </a:rPr>
              <a:t>design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based on  descriptive  correlational research </a:t>
            </a:r>
            <a:r>
              <a:rPr lang="en-US" sz="2600" dirty="0">
                <a:latin typeface="Times New Roman" panose="02020603050405020304" pitchFamily="18" charset="0"/>
                <a:ea typeface="Calibri" panose="020F0502020204030204" pitchFamily="34" charset="0"/>
                <a:cs typeface="Times New Roman" panose="02020603050405020304" pitchFamily="18" charset="0"/>
              </a:rPr>
              <a:t>paradigm</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The correlational design was used to explore and observe the relationships between the exogenous variable of organizational culture on the relationship to faculty performance as the endogenous variable.</a:t>
            </a:r>
          </a:p>
          <a:p>
            <a:pPr marL="0" marR="0" indent="0">
              <a:lnSpc>
                <a:spcPct val="107000"/>
              </a:lnSpc>
              <a:spcBef>
                <a:spcPts val="0"/>
              </a:spcBef>
              <a:spcAft>
                <a:spcPts val="800"/>
              </a:spcAft>
              <a:buNone/>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The researcher  applied the parametric inferential statistical treatment</a:t>
            </a:r>
            <a:r>
              <a:rPr lang="en-US" sz="2600" dirty="0">
                <a:latin typeface="Times New Roman" panose="02020603050405020304" pitchFamily="18" charset="0"/>
                <a:ea typeface="Calibri" panose="020F0502020204030204" pitchFamily="34" charset="0"/>
                <a:cs typeface="Times New Roman" panose="02020603050405020304" pitchFamily="18" charset="0"/>
              </a:rPr>
              <a:t> of data collected</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600" dirty="0">
              <a:effectLst/>
              <a:latin typeface="LIAIEF+TimesNewRoman"/>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sz="2600" dirty="0"/>
          </a:p>
        </p:txBody>
      </p:sp>
      <p:sp>
        <p:nvSpPr>
          <p:cNvPr id="2" name="Title 1">
            <a:extLst>
              <a:ext uri="{FF2B5EF4-FFF2-40B4-BE49-F238E27FC236}">
                <a16:creationId xmlns:a16="http://schemas.microsoft.com/office/drawing/2014/main" id="{002A3463-E7FD-FAF7-E94D-C27CDD0A3C96}"/>
              </a:ext>
            </a:extLst>
          </p:cNvPr>
          <p:cNvSpPr>
            <a:spLocks noGrp="1"/>
          </p:cNvSpPr>
          <p:nvPr>
            <p:ph type="title"/>
          </p:nvPr>
        </p:nvSpPr>
        <p:spPr>
          <a:xfrm>
            <a:off x="182880" y="169818"/>
            <a:ext cx="10395857" cy="875846"/>
          </a:xfrm>
        </p:spPr>
        <p:txBody>
          <a:bodyPr>
            <a:normAutofit fontScale="90000"/>
          </a:bodyPr>
          <a:lstStyle/>
          <a:p>
            <a:r>
              <a:rPr lang="en-US" b="1" dirty="0">
                <a:solidFill>
                  <a:srgbClr val="000000"/>
                </a:solidFill>
                <a:latin typeface="Times New Roman" panose="02020603050405020304" pitchFamily="18" charset="0"/>
                <a:ea typeface="SimSun" panose="02010600030101010101" pitchFamily="2" charset="-122"/>
              </a:rPr>
              <a:t>Methodology</a:t>
            </a:r>
            <a:br>
              <a:rPr lang="en-US" sz="4400" dirty="0">
                <a:effectLst/>
                <a:latin typeface="Times New Roman" panose="02020603050405020304" pitchFamily="18" charset="0"/>
                <a:ea typeface="SimSun" panose="02010600030101010101" pitchFamily="2" charset="-122"/>
              </a:rPr>
            </a:br>
            <a:endParaRPr lang="en-US" dirty="0"/>
          </a:p>
        </p:txBody>
      </p:sp>
    </p:spTree>
    <p:extLst>
      <p:ext uri="{BB962C8B-B14F-4D97-AF65-F5344CB8AC3E}">
        <p14:creationId xmlns:p14="http://schemas.microsoft.com/office/powerpoint/2010/main" val="243999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BD5399-081A-DF07-0978-F0396BEA63A9}"/>
              </a:ext>
            </a:extLst>
          </p:cNvPr>
          <p:cNvSpPr>
            <a:spLocks noGrp="1"/>
          </p:cNvSpPr>
          <p:nvPr>
            <p:ph idx="1"/>
          </p:nvPr>
        </p:nvSpPr>
        <p:spPr>
          <a:xfrm>
            <a:off x="52251" y="1045664"/>
            <a:ext cx="12087497" cy="5760720"/>
          </a:xfrm>
        </p:spPr>
        <p:txBody>
          <a:bodyPr>
            <a:normAutofit/>
          </a:bodyPr>
          <a:lstStyle/>
          <a:p>
            <a:pPr marL="0" marR="0">
              <a:spcBef>
                <a:spcPts val="0"/>
              </a:spcBef>
              <a:spcAft>
                <a:spcPts val="0"/>
              </a:spcAf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study was conducted among ten Private Universities in selected countries in West Africa,thus Ghana,Liberia and Nigeria.</a:t>
            </a:r>
          </a:p>
          <a:p>
            <a:pPr marL="0" marR="0" indent="0">
              <a:spcBef>
                <a:spcPts val="0"/>
              </a:spcBef>
              <a:spcAft>
                <a:spcPts val="0"/>
              </a:spcAft>
              <a:buNone/>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Purposive  sampling technique  was utilized to select the 446 respondents, of which 356 (79.8%) were male and 90 (20.2%) were female. </a:t>
            </a:r>
            <a:endParaRPr lang="en-US" sz="3200" dirty="0">
              <a:effectLst/>
              <a:latin typeface="LIAIEF+TimesNewRoman"/>
              <a:ea typeface="Calibri" panose="020F0502020204030204" pitchFamily="34" charset="0"/>
              <a:cs typeface="Times New Roman" panose="02020603050405020304" pitchFamily="18" charset="0"/>
            </a:endParaRPr>
          </a:p>
          <a:p>
            <a:endParaRPr lang="en-US" sz="3200" dirty="0"/>
          </a:p>
        </p:txBody>
      </p:sp>
      <p:sp>
        <p:nvSpPr>
          <p:cNvPr id="2" name="Title 1">
            <a:extLst>
              <a:ext uri="{FF2B5EF4-FFF2-40B4-BE49-F238E27FC236}">
                <a16:creationId xmlns:a16="http://schemas.microsoft.com/office/drawing/2014/main" id="{2E755A11-9BD5-F0A8-C928-8F18664C7EBB}"/>
              </a:ext>
            </a:extLst>
          </p:cNvPr>
          <p:cNvSpPr>
            <a:spLocks noGrp="1"/>
          </p:cNvSpPr>
          <p:nvPr>
            <p:ph type="title"/>
          </p:nvPr>
        </p:nvSpPr>
        <p:spPr>
          <a:xfrm>
            <a:off x="52251" y="0"/>
            <a:ext cx="10395857" cy="875846"/>
          </a:xfrm>
        </p:spPr>
        <p:txBody>
          <a:bodyPr>
            <a:normAutofit/>
          </a:bodyPr>
          <a:lstStyle/>
          <a:p>
            <a:r>
              <a:rPr lang="en-US" sz="4000" b="1" dirty="0">
                <a:solidFill>
                  <a:srgbClr val="000000"/>
                </a:solidFill>
                <a:latin typeface="Times New Roman" panose="02020603050405020304" pitchFamily="18" charset="0"/>
                <a:ea typeface="SimSun" panose="02010600030101010101" pitchFamily="2" charset="-122"/>
              </a:rPr>
              <a:t>Population and Sampling Technique</a:t>
            </a:r>
            <a:endParaRPr lang="en-US" sz="4000" dirty="0"/>
          </a:p>
        </p:txBody>
      </p:sp>
    </p:spTree>
    <p:extLst>
      <p:ext uri="{BB962C8B-B14F-4D97-AF65-F5344CB8AC3E}">
        <p14:creationId xmlns:p14="http://schemas.microsoft.com/office/powerpoint/2010/main" val="252936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45D92-263F-1543-A138-4FC21DAE5179}"/>
              </a:ext>
            </a:extLst>
          </p:cNvPr>
          <p:cNvSpPr>
            <a:spLocks noGrp="1"/>
          </p:cNvSpPr>
          <p:nvPr>
            <p:ph idx="1"/>
          </p:nvPr>
        </p:nvSpPr>
        <p:spPr>
          <a:xfrm>
            <a:off x="0" y="992776"/>
            <a:ext cx="12192000" cy="5865223"/>
          </a:xfrm>
        </p:spPr>
        <p:txBody>
          <a:bodyPr>
            <a:normAutofit/>
          </a:bodyPr>
          <a:lstStyle/>
          <a:p>
            <a:pPr marL="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Self-constructed questionnaires with Cronbach Alpha of 0.776 for organizational culture were used for this study. </a:t>
            </a:r>
          </a:p>
          <a:p>
            <a:pPr marL="0" marR="0">
              <a:lnSpc>
                <a:spcPct val="107000"/>
              </a:lnSpc>
              <a:spcBef>
                <a:spcPts val="0"/>
              </a:spcBef>
              <a:spcAft>
                <a:spcPts val="800"/>
              </a:spcAf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questionnaires' items were measured using a 5-point Likert type scale, based on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Vagias's</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(2006) Likert scale commendation, which ranged from Strongly Agree 5, Agree-4, Slightly Agreed -3,Disagree-2, Strongly Disagree-1.</a:t>
            </a:r>
          </a:p>
          <a:p>
            <a:endParaRPr lang="en-US" sz="3200" dirty="0"/>
          </a:p>
        </p:txBody>
      </p:sp>
      <p:sp>
        <p:nvSpPr>
          <p:cNvPr id="2" name="Title 1">
            <a:extLst>
              <a:ext uri="{FF2B5EF4-FFF2-40B4-BE49-F238E27FC236}">
                <a16:creationId xmlns:a16="http://schemas.microsoft.com/office/drawing/2014/main" id="{423C3C54-01D6-5D98-52CB-EE688B9BCC33}"/>
              </a:ext>
            </a:extLst>
          </p:cNvPr>
          <p:cNvSpPr>
            <a:spLocks noGrp="1"/>
          </p:cNvSpPr>
          <p:nvPr>
            <p:ph type="title"/>
          </p:nvPr>
        </p:nvSpPr>
        <p:spPr>
          <a:xfrm>
            <a:off x="52251" y="0"/>
            <a:ext cx="10395857" cy="875846"/>
          </a:xfrm>
        </p:spPr>
        <p:txBody>
          <a:bodyPr>
            <a:normAutofit/>
          </a:bodyPr>
          <a:lstStyle/>
          <a:p>
            <a:r>
              <a:rPr lang="en-US" sz="4000" b="1" dirty="0">
                <a:solidFill>
                  <a:srgbClr val="000000"/>
                </a:solidFill>
                <a:latin typeface="Times New Roman" panose="02020603050405020304" pitchFamily="18" charset="0"/>
                <a:ea typeface="SimSun" panose="02010600030101010101" pitchFamily="2" charset="-122"/>
              </a:rPr>
              <a:t>Instrumentation</a:t>
            </a:r>
            <a:endParaRPr lang="en-US" sz="4000" dirty="0"/>
          </a:p>
        </p:txBody>
      </p:sp>
    </p:spTree>
    <p:extLst>
      <p:ext uri="{BB962C8B-B14F-4D97-AF65-F5344CB8AC3E}">
        <p14:creationId xmlns:p14="http://schemas.microsoft.com/office/powerpoint/2010/main" val="53415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B3218E-6371-BA2D-3023-AEEFC38EA3A3}"/>
              </a:ext>
            </a:extLst>
          </p:cNvPr>
          <p:cNvSpPr>
            <a:spLocks noGrp="1"/>
          </p:cNvSpPr>
          <p:nvPr>
            <p:ph idx="1"/>
          </p:nvPr>
        </p:nvSpPr>
        <p:spPr>
          <a:xfrm>
            <a:off x="0" y="1138237"/>
            <a:ext cx="11353800" cy="5719763"/>
          </a:xfrm>
        </p:spPr>
        <p:txBody>
          <a:bodyPr>
            <a:normAutofit/>
          </a:bodyPr>
          <a:lstStyle/>
          <a:p>
            <a:pPr marL="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Mean  and Standard deviation were used  to identify the level of organizational culture on faculty performance</a:t>
            </a:r>
          </a:p>
          <a:p>
            <a:pPr marL="0" marR="0">
              <a:lnSpc>
                <a:spcPct val="107000"/>
              </a:lnSpc>
              <a:spcBef>
                <a:spcPts val="0"/>
              </a:spcBef>
              <a:spcAft>
                <a:spcPts val="80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Pearson-moment  correlation  was used  to determine the relationship between organizational culture and faculty performance</a:t>
            </a:r>
          </a:p>
          <a:p>
            <a:pPr marL="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Linear regression was used  to determine if organizational culture predict faculty performance</a:t>
            </a:r>
          </a:p>
          <a:p>
            <a:endParaRPr lang="en-US" sz="3200" dirty="0"/>
          </a:p>
        </p:txBody>
      </p:sp>
      <p:sp>
        <p:nvSpPr>
          <p:cNvPr id="2" name="Title 1">
            <a:extLst>
              <a:ext uri="{FF2B5EF4-FFF2-40B4-BE49-F238E27FC236}">
                <a16:creationId xmlns:a16="http://schemas.microsoft.com/office/drawing/2014/main" id="{BC48691C-2616-98E2-F976-ACB400A043F4}"/>
              </a:ext>
            </a:extLst>
          </p:cNvPr>
          <p:cNvSpPr>
            <a:spLocks noGrp="1"/>
          </p:cNvSpPr>
          <p:nvPr>
            <p:ph type="title"/>
          </p:nvPr>
        </p:nvSpPr>
        <p:spPr>
          <a:xfrm>
            <a:off x="195942" y="0"/>
            <a:ext cx="10395857" cy="875846"/>
          </a:xfrm>
        </p:spPr>
        <p:txBody>
          <a:bodyPr>
            <a:normAutofit/>
          </a:bodyPr>
          <a:lstStyle/>
          <a:p>
            <a:r>
              <a:rPr lang="en-US" sz="4000" b="1" dirty="0">
                <a:solidFill>
                  <a:srgbClr val="000000"/>
                </a:solidFill>
                <a:latin typeface="Times New Roman" panose="02020603050405020304" pitchFamily="18" charset="0"/>
                <a:ea typeface="SimSun" panose="02010600030101010101" pitchFamily="2" charset="-122"/>
              </a:rPr>
              <a:t>Data Analysis</a:t>
            </a:r>
            <a:endParaRPr lang="en-US" sz="4000" dirty="0"/>
          </a:p>
        </p:txBody>
      </p:sp>
    </p:spTree>
    <p:extLst>
      <p:ext uri="{BB962C8B-B14F-4D97-AF65-F5344CB8AC3E}">
        <p14:creationId xmlns:p14="http://schemas.microsoft.com/office/powerpoint/2010/main" val="4105491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TotalTime>
  <Words>2782</Words>
  <Application>Microsoft Office PowerPoint</Application>
  <PresentationFormat>Widescreen</PresentationFormat>
  <Paragraphs>237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Courier New</vt:lpstr>
      <vt:lpstr>LIAIEF+TimesNewRoman</vt:lpstr>
      <vt:lpstr>Times New Roman</vt:lpstr>
      <vt:lpstr>Office Theme</vt:lpstr>
      <vt:lpstr>Effect of Organizational Culture on Faculty Performance of Private Universities in  Selected Countries in West Africa </vt:lpstr>
      <vt:lpstr>Abstract </vt:lpstr>
      <vt:lpstr>Background </vt:lpstr>
      <vt:lpstr>PowerPoint Presentation</vt:lpstr>
      <vt:lpstr>PowerPoint Presentation</vt:lpstr>
      <vt:lpstr>Methodology </vt:lpstr>
      <vt:lpstr>Population and Sampling Technique</vt:lpstr>
      <vt:lpstr>Instrumentation</vt:lpstr>
      <vt:lpstr>Data Analysis</vt:lpstr>
      <vt:lpstr>Ethical Consideration</vt:lpstr>
      <vt:lpstr>Results and Discussions </vt:lpstr>
      <vt:lpstr>Table 1: Organizational Culture </vt:lpstr>
      <vt:lpstr>PowerPoint Presentation</vt:lpstr>
      <vt:lpstr>Results cont.</vt:lpstr>
      <vt:lpstr>Relationship Between Organizational Culture And Faculty Performance  </vt:lpstr>
      <vt:lpstr>Table 4: Predictors of Faculty Performance </vt:lpstr>
      <vt:lpstr>PowerPoint Presentation</vt:lpstr>
      <vt:lpstr>Conclusion and Recommendation </vt:lpstr>
      <vt:lpstr>References </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Organizational Culture on Faculty Performance of Private Universities in  Selected Countries in West Africa </dc:title>
  <dc:creator>M0SES AZAMETI</dc:creator>
  <cp:lastModifiedBy>M0SES AZAMETI</cp:lastModifiedBy>
  <cp:revision>10</cp:revision>
  <dcterms:created xsi:type="dcterms:W3CDTF">2023-05-21T12:20:02Z</dcterms:created>
  <dcterms:modified xsi:type="dcterms:W3CDTF">2023-06-05T06:48:48Z</dcterms:modified>
</cp:coreProperties>
</file>