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5" r:id="rId1"/>
  </p:sldMasterIdLst>
  <p:notesMasterIdLst>
    <p:notesMasterId r:id="rId19"/>
  </p:notesMasterIdLst>
  <p:sldIdLst>
    <p:sldId id="257" r:id="rId2"/>
    <p:sldId id="261" r:id="rId3"/>
    <p:sldId id="262" r:id="rId4"/>
    <p:sldId id="277" r:id="rId5"/>
    <p:sldId id="267" r:id="rId6"/>
    <p:sldId id="278" r:id="rId7"/>
    <p:sldId id="270" r:id="rId8"/>
    <p:sldId id="263" r:id="rId9"/>
    <p:sldId id="264" r:id="rId10"/>
    <p:sldId id="269" r:id="rId11"/>
    <p:sldId id="276" r:id="rId12"/>
    <p:sldId id="280" r:id="rId13"/>
    <p:sldId id="271" r:id="rId14"/>
    <p:sldId id="272" r:id="rId15"/>
    <p:sldId id="273" r:id="rId16"/>
    <p:sldId id="274" r:id="rId17"/>
    <p:sldId id="27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90" d="100"/>
          <a:sy n="90" d="100"/>
        </p:scale>
        <p:origin x="39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F083D1-B506-4AFD-9288-A2E20646D40A}" type="datetimeFigureOut">
              <a:rPr lang="en-US" smtClean="0"/>
              <a:t>5/19/2017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E5C761-0F9B-4454-9366-AC0A123C8437}" type="slidenum">
              <a:rPr lang="en-US" smtClean="0"/>
              <a:t>‹#›</a:t>
            </a:fld>
            <a:endParaRPr lang="en-US" dirty="0"/>
          </a:p>
        </p:txBody>
      </p:sp>
    </p:spTree>
    <p:extLst>
      <p:ext uri="{BB962C8B-B14F-4D97-AF65-F5344CB8AC3E}">
        <p14:creationId xmlns:p14="http://schemas.microsoft.com/office/powerpoint/2010/main" val="41293666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15A68B4-BDAB-4FF0-A4DE-9AC01023F8D2}" type="slidenum">
              <a:rPr lang="en-US" altLang="en-US">
                <a:latin typeface="Arial" panose="020B0604020202020204" pitchFamily="34" charset="0"/>
              </a:rPr>
              <a:pPr/>
              <a:t>1</a:t>
            </a:fld>
            <a:endParaRPr lang="en-US" altLang="en-US" dirty="0">
              <a:latin typeface="Arial" panose="020B0604020202020204" pitchFamily="34" charset="0"/>
            </a:endParaRPr>
          </a:p>
        </p:txBody>
      </p:sp>
      <p:sp>
        <p:nvSpPr>
          <p:cNvPr id="11267" name="Rectangle 2"/>
          <p:cNvSpPr>
            <a:spLocks noGrp="1" noRot="1" noChangeAspect="1" noChangeArrowheads="1" noTextEdit="1"/>
          </p:cNvSpPr>
          <p:nvPr>
            <p:ph type="sldImg"/>
          </p:nvPr>
        </p:nvSpPr>
        <p:spPr>
          <a:xfrm>
            <a:off x="382588" y="685800"/>
            <a:ext cx="6096000" cy="3429000"/>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3136421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408478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2786867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2420390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726911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3972633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1092637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4025561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13806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4278162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279252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A5B040-0692-4A20-BF2E-8C2B3CE66F02}" type="datetimeFigureOut">
              <a:rPr lang="en-US" smtClean="0"/>
              <a:t>5/19/2017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4E3BF8-8258-413E-8ACC-F1D3C21D158F}" type="slidenum">
              <a:rPr lang="en-US" smtClean="0"/>
              <a:t>‹#›</a:t>
            </a:fld>
            <a:endParaRPr lang="en-US" dirty="0"/>
          </a:p>
        </p:txBody>
      </p:sp>
    </p:spTree>
    <p:extLst>
      <p:ext uri="{BB962C8B-B14F-4D97-AF65-F5344CB8AC3E}">
        <p14:creationId xmlns:p14="http://schemas.microsoft.com/office/powerpoint/2010/main" val="3502018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A5B040-0692-4A20-BF2E-8C2B3CE66F02}" type="datetimeFigureOut">
              <a:rPr lang="en-US" smtClean="0"/>
              <a:t>5/19/2017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E3BF8-8258-413E-8ACC-F1D3C21D158F}" type="slidenum">
              <a:rPr lang="en-US" smtClean="0"/>
              <a:t>‹#›</a:t>
            </a:fld>
            <a:endParaRPr lang="en-US" dirty="0"/>
          </a:p>
        </p:txBody>
      </p:sp>
    </p:spTree>
    <p:extLst>
      <p:ext uri="{BB962C8B-B14F-4D97-AF65-F5344CB8AC3E}">
        <p14:creationId xmlns:p14="http://schemas.microsoft.com/office/powerpoint/2010/main" val="1620628167"/>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alpha val="65000"/>
          </a:schemeClr>
        </a:solidFill>
        <a:effectLst/>
      </p:bgPr>
    </p:bg>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571500" y="1371600"/>
            <a:ext cx="11506200" cy="7478970"/>
          </a:xfrm>
          <a:prstGeom prst="rect">
            <a:avLst/>
          </a:prstGeom>
          <a:noFill/>
          <a:ln w="9525">
            <a:noFill/>
            <a:miter lim="800000"/>
            <a:headEnd/>
            <a:tailEnd/>
          </a:ln>
          <a:effectLst/>
        </p:spPr>
        <p:txBody>
          <a:bodyPr wrap="square">
            <a:spAutoFit/>
          </a:bodyPr>
          <a:lstStyle/>
          <a:p>
            <a:pPr algn="ctr" eaLnBrk="1" hangingPunct="1">
              <a:defRPr/>
            </a:pPr>
            <a:r>
              <a:rPr lang="en-US" sz="2800" b="1" dirty="0" smtClean="0">
                <a:latin typeface="Arial" charset="0"/>
              </a:rPr>
              <a:t>Spirituality and Health Risk Behaviors among Adventist Students</a:t>
            </a:r>
          </a:p>
          <a:p>
            <a:pPr algn="ctr" eaLnBrk="1" hangingPunct="1">
              <a:defRPr/>
            </a:pPr>
            <a:endParaRPr lang="en-US" sz="2400" dirty="0" smtClean="0">
              <a:effectLst>
                <a:outerShdw blurRad="38100" dist="38100" dir="2700000" algn="tl">
                  <a:srgbClr val="000000"/>
                </a:outerShdw>
              </a:effectLst>
              <a:latin typeface="Arial" charset="0"/>
            </a:endParaRPr>
          </a:p>
          <a:p>
            <a:pPr algn="ctr" eaLnBrk="1" hangingPunct="1">
              <a:defRPr/>
            </a:pPr>
            <a:r>
              <a:rPr lang="en-US" sz="1600" dirty="0" smtClean="0">
                <a:latin typeface="Arial" charset="0"/>
              </a:rPr>
              <a:t> </a:t>
            </a:r>
            <a:r>
              <a:rPr lang="en-US" sz="1600" dirty="0">
                <a:latin typeface="Arial" charset="0"/>
              </a:rPr>
              <a:t>Duane McBride PhD</a:t>
            </a:r>
          </a:p>
          <a:p>
            <a:pPr algn="ctr" eaLnBrk="1" hangingPunct="1">
              <a:defRPr/>
            </a:pPr>
            <a:r>
              <a:rPr lang="en-US" sz="1600" dirty="0">
                <a:latin typeface="Arial" charset="0"/>
              </a:rPr>
              <a:t>Director, Institute for Prevention of </a:t>
            </a:r>
            <a:r>
              <a:rPr lang="en-US" sz="1600" dirty="0" smtClean="0">
                <a:latin typeface="Arial" charset="0"/>
              </a:rPr>
              <a:t>Addictions; Professor Behavioral Sciences Department</a:t>
            </a:r>
            <a:r>
              <a:rPr lang="en-US" sz="1600" dirty="0">
                <a:latin typeface="Arial" charset="0"/>
              </a:rPr>
              <a:t/>
            </a:r>
            <a:br>
              <a:rPr lang="en-US" sz="1600" dirty="0">
                <a:latin typeface="Arial" charset="0"/>
              </a:rPr>
            </a:br>
            <a:endParaRPr lang="en-US" sz="1600" dirty="0">
              <a:latin typeface="Arial" charset="0"/>
            </a:endParaRPr>
          </a:p>
          <a:p>
            <a:pPr algn="ctr" eaLnBrk="1" hangingPunct="1">
              <a:defRPr/>
            </a:pPr>
            <a:r>
              <a:rPr lang="en-US" sz="1600" dirty="0" smtClean="0">
                <a:latin typeface="Arial" charset="0"/>
              </a:rPr>
              <a:t>Gary Hopkins MD, DPH</a:t>
            </a:r>
            <a:br>
              <a:rPr lang="en-US" sz="1600" dirty="0" smtClean="0">
                <a:latin typeface="Arial" charset="0"/>
              </a:rPr>
            </a:br>
            <a:r>
              <a:rPr lang="en-US" sz="1600" dirty="0" smtClean="0">
                <a:latin typeface="Arial" charset="0"/>
              </a:rPr>
              <a:t>Associate Director, Institute for Prevention of Addictions</a:t>
            </a:r>
            <a:endParaRPr lang="en-US" sz="1600" dirty="0">
              <a:latin typeface="Arial" charset="0"/>
            </a:endParaRPr>
          </a:p>
          <a:p>
            <a:pPr algn="ctr" eaLnBrk="1" hangingPunct="1">
              <a:defRPr/>
            </a:pPr>
            <a:endParaRPr lang="en-US" sz="1600" dirty="0">
              <a:latin typeface="Arial" charset="0"/>
            </a:endParaRPr>
          </a:p>
          <a:p>
            <a:pPr algn="ctr" eaLnBrk="1" hangingPunct="1">
              <a:defRPr/>
            </a:pPr>
            <a:r>
              <a:rPr lang="en-US" sz="1600" dirty="0" smtClean="0">
                <a:latin typeface="Arial" charset="0"/>
              </a:rPr>
              <a:t>Alina Baltazar, MSW, PhD</a:t>
            </a:r>
            <a:br>
              <a:rPr lang="en-US" sz="1600" dirty="0" smtClean="0">
                <a:latin typeface="Arial" charset="0"/>
              </a:rPr>
            </a:br>
            <a:r>
              <a:rPr lang="en-US" sz="1600" dirty="0" smtClean="0">
                <a:latin typeface="Arial" charset="0"/>
              </a:rPr>
              <a:t>Director, Center for Prevention Education</a:t>
            </a:r>
            <a:endParaRPr lang="en-US" sz="1600" dirty="0">
              <a:latin typeface="Arial" charset="0"/>
            </a:endParaRPr>
          </a:p>
          <a:p>
            <a:pPr algn="ctr" eaLnBrk="1" hangingPunct="1">
              <a:defRPr/>
            </a:pPr>
            <a:r>
              <a:rPr lang="en-US" sz="1600" dirty="0" smtClean="0">
                <a:latin typeface="Arial" charset="0"/>
              </a:rPr>
              <a:t>Director MSW Program, Department of Social Work</a:t>
            </a:r>
          </a:p>
          <a:p>
            <a:pPr algn="ctr" eaLnBrk="1" hangingPunct="1">
              <a:defRPr/>
            </a:pPr>
            <a:endParaRPr lang="en-US" sz="1600" dirty="0">
              <a:latin typeface="Arial" charset="0"/>
            </a:endParaRPr>
          </a:p>
          <a:p>
            <a:pPr algn="ctr" eaLnBrk="1" hangingPunct="1">
              <a:defRPr/>
            </a:pPr>
            <a:r>
              <a:rPr lang="en-US" sz="1600" dirty="0" smtClean="0">
                <a:latin typeface="Arial" charset="0"/>
              </a:rPr>
              <a:t>Curt VanderWaal, MSW, PhD</a:t>
            </a:r>
            <a:br>
              <a:rPr lang="en-US" sz="1600" dirty="0" smtClean="0">
                <a:latin typeface="Arial" charset="0"/>
              </a:rPr>
            </a:br>
            <a:r>
              <a:rPr lang="en-US" sz="1600" dirty="0" smtClean="0">
                <a:latin typeface="Arial" charset="0"/>
              </a:rPr>
              <a:t>Director, Center for Community Impact Research</a:t>
            </a:r>
            <a:br>
              <a:rPr lang="en-US" sz="1600" dirty="0" smtClean="0">
                <a:latin typeface="Arial" charset="0"/>
              </a:rPr>
            </a:br>
            <a:r>
              <a:rPr lang="en-US" sz="1600" dirty="0" smtClean="0">
                <a:latin typeface="Arial" charset="0"/>
              </a:rPr>
              <a:t>Chair, Department of Social Work</a:t>
            </a:r>
            <a:endParaRPr lang="en-US" sz="1600" dirty="0">
              <a:latin typeface="Arial" charset="0"/>
            </a:endParaRPr>
          </a:p>
          <a:p>
            <a:pPr algn="ctr" eaLnBrk="1" hangingPunct="1">
              <a:defRPr/>
            </a:pPr>
            <a:endParaRPr lang="en-US" sz="1600" dirty="0">
              <a:latin typeface="Arial" charset="0"/>
            </a:endParaRPr>
          </a:p>
          <a:p>
            <a:pPr algn="ctr" eaLnBrk="1" hangingPunct="1">
              <a:defRPr/>
            </a:pPr>
            <a:r>
              <a:rPr lang="en-US" sz="1600" dirty="0" smtClean="0">
                <a:latin typeface="Arial" charset="0"/>
              </a:rPr>
              <a:t>Adventist Human-Subjects Researchers Association</a:t>
            </a:r>
            <a:br>
              <a:rPr lang="en-US" sz="1600" dirty="0" smtClean="0">
                <a:latin typeface="Arial" charset="0"/>
              </a:rPr>
            </a:br>
            <a:r>
              <a:rPr lang="en-US" sz="1600" dirty="0" smtClean="0">
                <a:latin typeface="Arial" charset="0"/>
              </a:rPr>
              <a:t>5</a:t>
            </a:r>
            <a:r>
              <a:rPr lang="en-US" sz="1600" baseline="30000" dirty="0" smtClean="0">
                <a:latin typeface="Arial" charset="0"/>
              </a:rPr>
              <a:t>th</a:t>
            </a:r>
            <a:r>
              <a:rPr lang="en-US" sz="1600" dirty="0" smtClean="0">
                <a:latin typeface="Arial" charset="0"/>
              </a:rPr>
              <a:t> Annual Meeting</a:t>
            </a:r>
            <a:br>
              <a:rPr lang="en-US" sz="1600" dirty="0" smtClean="0">
                <a:latin typeface="Arial" charset="0"/>
              </a:rPr>
            </a:br>
            <a:r>
              <a:rPr lang="en-US" sz="1600" dirty="0" smtClean="0">
                <a:latin typeface="Arial" charset="0"/>
              </a:rPr>
              <a:t>Loma Linda University</a:t>
            </a:r>
            <a:br>
              <a:rPr lang="en-US" sz="1600" dirty="0" smtClean="0">
                <a:latin typeface="Arial" charset="0"/>
              </a:rPr>
            </a:br>
            <a:r>
              <a:rPr lang="en-US" sz="1600" dirty="0" smtClean="0">
                <a:latin typeface="Arial" charset="0"/>
              </a:rPr>
              <a:t>May 17-20, 2017</a:t>
            </a:r>
            <a:endParaRPr lang="en-US" sz="1600" dirty="0">
              <a:latin typeface="Arial" charset="0"/>
            </a:endParaRPr>
          </a:p>
          <a:p>
            <a:pPr algn="ctr" eaLnBrk="1" hangingPunct="1">
              <a:defRPr/>
            </a:pPr>
            <a:r>
              <a:rPr lang="en-US" sz="1600" dirty="0">
                <a:effectLst>
                  <a:outerShdw blurRad="38100" dist="38100" dir="2700000" algn="tl">
                    <a:srgbClr val="000000"/>
                  </a:outerShdw>
                </a:effectLst>
                <a:latin typeface="Arial" charset="0"/>
              </a:rPr>
              <a:t>		                </a:t>
            </a:r>
            <a:endParaRPr lang="en-US" sz="1600" dirty="0"/>
          </a:p>
          <a:p>
            <a:pPr algn="ctr" eaLnBrk="1" hangingPunct="1">
              <a:defRPr/>
            </a:pPr>
            <a:r>
              <a:rPr lang="en-US" dirty="0"/>
              <a:t>		</a:t>
            </a:r>
          </a:p>
          <a:p>
            <a:pPr algn="ctr" eaLnBrk="1" hangingPunct="1">
              <a:defRPr/>
            </a:pPr>
            <a:r>
              <a:rPr lang="en-US" sz="1600" dirty="0"/>
              <a:t>	              						</a:t>
            </a:r>
          </a:p>
          <a:p>
            <a:pPr algn="ctr" eaLnBrk="1" hangingPunct="1">
              <a:defRPr/>
            </a:pPr>
            <a:r>
              <a:rPr lang="en-US" sz="1600" dirty="0"/>
              <a:t>			    </a:t>
            </a:r>
            <a:r>
              <a:rPr lang="en-US" dirty="0"/>
              <a:t>					</a:t>
            </a:r>
            <a:endParaRPr lang="en-US" dirty="0">
              <a:effectLst>
                <a:outerShdw blurRad="38100" dist="38100" dir="2700000" algn="tl">
                  <a:srgbClr val="000000"/>
                </a:outerShdw>
              </a:effectLst>
              <a:latin typeface="Arial" charset="0"/>
            </a:endParaRPr>
          </a:p>
          <a:p>
            <a:pPr algn="ctr" eaLnBrk="1" hangingPunct="1">
              <a:defRPr/>
            </a:pPr>
            <a:endParaRPr lang="en-US" sz="2400" dirty="0">
              <a:effectLst>
                <a:outerShdw blurRad="38100" dist="38100" dir="2700000" algn="tl">
                  <a:srgbClr val="000000"/>
                </a:outerShdw>
              </a:effectLst>
              <a:latin typeface="Arial" charset="0"/>
            </a:endParaRPr>
          </a:p>
          <a:p>
            <a:pPr algn="ctr" eaLnBrk="1" hangingPunct="1">
              <a:defRPr/>
            </a:pPr>
            <a:endParaRPr lang="en-US" sz="2400" dirty="0">
              <a:effectLst>
                <a:outerShdw blurRad="38100" dist="38100" dir="2700000" algn="tl">
                  <a:srgbClr val="000000"/>
                </a:outerShdw>
              </a:effectLst>
              <a:latin typeface="Arial" charset="0"/>
            </a:endParaRPr>
          </a:p>
          <a:p>
            <a:pPr eaLnBrk="1" hangingPunct="1">
              <a:defRPr/>
            </a:pPr>
            <a:endParaRPr lang="en-US" sz="2400" dirty="0">
              <a:latin typeface="Arial" charset="0"/>
            </a:endParaRPr>
          </a:p>
        </p:txBody>
      </p:sp>
      <p:sp>
        <p:nvSpPr>
          <p:cNvPr id="2051" name="Rectangle 3" hidden="1"/>
          <p:cNvSpPr>
            <a:spLocks noChangeArrowheads="1" noChangeShapeType="1"/>
          </p:cNvSpPr>
          <p:nvPr/>
        </p:nvSpPr>
        <p:spPr bwMode="auto">
          <a:xfrm>
            <a:off x="4610101" y="6543676"/>
            <a:ext cx="1763713"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rnd" algn="ctr">
                <a:solidFill>
                  <a:srgbClr val="000000"/>
                </a:solidFill>
                <a:prstDash val="sysDot"/>
                <a:miter lim="800000"/>
                <a:headEnd/>
                <a:tailEnd/>
              </a14:hiddenLine>
            </a:ext>
          </a:extLst>
        </p:spPr>
        <p:txBody>
          <a:bodyPr lIns="36576" tIns="36576" rIns="36576" bIns="36576"/>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spcBef>
                <a:spcPct val="0"/>
              </a:spcBef>
              <a:buClrTx/>
              <a:buSzTx/>
              <a:buFontTx/>
              <a:buNone/>
            </a:pPr>
            <a:endParaRPr lang="en-US" altLang="en-US" sz="1800" dirty="0"/>
          </a:p>
        </p:txBody>
      </p:sp>
      <p:sp>
        <p:nvSpPr>
          <p:cNvPr id="2053" name="Text Box 5"/>
          <p:cNvSpPr txBox="1">
            <a:spLocks noChangeArrowheads="1"/>
          </p:cNvSpPr>
          <p:nvPr/>
        </p:nvSpPr>
        <p:spPr bwMode="auto">
          <a:xfrm>
            <a:off x="2819400" y="1865313"/>
            <a:ext cx="6934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eaLnBrk="1" hangingPunct="1">
              <a:spcBef>
                <a:spcPct val="0"/>
              </a:spcBef>
              <a:buClrTx/>
              <a:buSzTx/>
              <a:buFontTx/>
              <a:buNone/>
            </a:pPr>
            <a:endParaRPr lang="en-US" altLang="en-US" sz="1800" dirty="0">
              <a:latin typeface="Arial" panose="020B0604020202020204" pitchFamily="34" charset="0"/>
            </a:endParaRPr>
          </a:p>
          <a:p>
            <a:pPr eaLnBrk="1" hangingPunct="1">
              <a:spcBef>
                <a:spcPct val="0"/>
              </a:spcBef>
              <a:buClrTx/>
              <a:buSzTx/>
              <a:buFontTx/>
              <a:buNone/>
            </a:pPr>
            <a:endParaRPr lang="en-US" altLang="en-US" sz="1800" dirty="0">
              <a:latin typeface="Arial" panose="020B0604020202020204" pitchFamily="34" charset="0"/>
            </a:endParaRPr>
          </a:p>
        </p:txBody>
      </p:sp>
      <p:pic>
        <p:nvPicPr>
          <p:cNvPr id="2054" name="Picture 6" descr="l1_au_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76200"/>
            <a:ext cx="4495800" cy="533400"/>
          </a:xfrm>
          <a:prstGeom prst="rect">
            <a:avLst/>
          </a:prstGeom>
          <a:solidFill>
            <a:srgbClr val="FF6600"/>
          </a:solidFill>
          <a:ln>
            <a:noFill/>
          </a:ln>
          <a:extLst>
            <a:ext uri="{91240B29-F687-4F45-9708-019B960494DF}">
              <a14:hiddenLine xmlns:a14="http://schemas.microsoft.com/office/drawing/2010/main" w="9525" algn="ctr">
                <a:solidFill>
                  <a:srgbClr val="000000"/>
                </a:solidFill>
                <a:miter lim="800000"/>
                <a:headEnd/>
                <a:tailEnd/>
              </a14:hiddenLine>
            </a:ext>
          </a:extLst>
        </p:spPr>
      </p:pic>
      <p:sp>
        <p:nvSpPr>
          <p:cNvPr id="2055" name="Text Box 7"/>
          <p:cNvSpPr txBox="1">
            <a:spLocks noChangeArrowheads="1" noChangeShapeType="1"/>
          </p:cNvSpPr>
          <p:nvPr/>
        </p:nvSpPr>
        <p:spPr bwMode="auto">
          <a:xfrm>
            <a:off x="1524000" y="685800"/>
            <a:ext cx="3124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lIns="36195" tIns="36195" rIns="36195" bIns="36195"/>
          <a:lstStyle>
            <a:lvl1pPr>
              <a:spcBef>
                <a:spcPct val="20000"/>
              </a:spcBef>
              <a:buClr>
                <a:schemeClr val="hlink"/>
              </a:buClr>
              <a:buSzPct val="65000"/>
              <a:buFont typeface="Wingdings" panose="05000000000000000000" pitchFamily="2" charset="2"/>
              <a:buChar char="n"/>
              <a:defRPr sz="32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buChar char="n"/>
              <a:defRPr sz="28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buChar char="n"/>
              <a:defRPr sz="24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buChar char="n"/>
              <a:defRPr sz="2000">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latin typeface="Tahoma" panose="020B0604030504040204" pitchFamily="34" charset="0"/>
              </a:defRPr>
            </a:lvl9pPr>
          </a:lstStyle>
          <a:p>
            <a:pPr algn="r" eaLnBrk="1" hangingPunct="1">
              <a:spcBef>
                <a:spcPct val="0"/>
              </a:spcBef>
              <a:buClrTx/>
              <a:buSzTx/>
              <a:buFontTx/>
              <a:buNone/>
            </a:pPr>
            <a:r>
              <a:rPr lang="en-US" altLang="en-US" sz="1800" b="1" i="1" dirty="0">
                <a:solidFill>
                  <a:schemeClr val="hlink"/>
                </a:solidFill>
                <a:latin typeface="Arial" panose="020B0604020202020204" pitchFamily="34" charset="0"/>
              </a:rPr>
              <a:t>Institute for </a:t>
            </a:r>
            <a:r>
              <a:rPr lang="en-US" altLang="en-US" sz="1800" b="1" i="1" dirty="0" smtClean="0">
                <a:solidFill>
                  <a:schemeClr val="hlink"/>
                </a:solidFill>
                <a:latin typeface="Arial" panose="020B0604020202020204" pitchFamily="34" charset="0"/>
              </a:rPr>
              <a:t>Prevention</a:t>
            </a:r>
            <a:r>
              <a:rPr lang="en-US" altLang="en-US" sz="1800" b="1" i="1" dirty="0">
                <a:solidFill>
                  <a:schemeClr val="hlink"/>
                </a:solidFill>
                <a:latin typeface="Arial" panose="020B0604020202020204" pitchFamily="34" charset="0"/>
              </a:rPr>
              <a:t/>
            </a:r>
            <a:br>
              <a:rPr lang="en-US" altLang="en-US" sz="1800" b="1" i="1" dirty="0">
                <a:solidFill>
                  <a:schemeClr val="hlink"/>
                </a:solidFill>
                <a:latin typeface="Arial" panose="020B0604020202020204" pitchFamily="34" charset="0"/>
              </a:rPr>
            </a:br>
            <a:r>
              <a:rPr lang="en-US" altLang="en-US" sz="1800" b="1" i="1" dirty="0">
                <a:solidFill>
                  <a:schemeClr val="hlink"/>
                </a:solidFill>
                <a:latin typeface="Arial" panose="020B0604020202020204" pitchFamily="34" charset="0"/>
              </a:rPr>
              <a:t>of Addictions</a:t>
            </a:r>
            <a:endParaRPr lang="en-US" altLang="en-US" sz="1800" dirty="0">
              <a:solidFill>
                <a:schemeClr val="hlink"/>
              </a:solidFill>
              <a:latin typeface="Arial" panose="020B0604020202020204" pitchFamily="34" charset="0"/>
            </a:endParaRPr>
          </a:p>
        </p:txBody>
      </p:sp>
      <p:sp>
        <p:nvSpPr>
          <p:cNvPr id="2056" name="Line 8"/>
          <p:cNvSpPr>
            <a:spLocks noChangeShapeType="1"/>
          </p:cNvSpPr>
          <p:nvPr/>
        </p:nvSpPr>
        <p:spPr bwMode="auto">
          <a:xfrm>
            <a:off x="2286000" y="739775"/>
            <a:ext cx="5829300" cy="0"/>
          </a:xfrm>
          <a:prstGeom prst="line">
            <a:avLst/>
          </a:prstGeom>
          <a:noFill/>
          <a:ln w="19050" algn="ctr">
            <a:solidFill>
              <a:srgbClr val="FFCC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dirty="0"/>
          </a:p>
        </p:txBody>
      </p:sp>
    </p:spTree>
    <p:extLst>
      <p:ext uri="{BB962C8B-B14F-4D97-AF65-F5344CB8AC3E}">
        <p14:creationId xmlns:p14="http://schemas.microsoft.com/office/powerpoint/2010/main" val="23057403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Summary Discussion</a:t>
            </a:r>
            <a:endParaRPr lang="en-US" b="1" dirty="0"/>
          </a:p>
        </p:txBody>
      </p:sp>
      <p:sp>
        <p:nvSpPr>
          <p:cNvPr id="3" name="Content Placeholder 2"/>
          <p:cNvSpPr>
            <a:spLocks noGrp="1"/>
          </p:cNvSpPr>
          <p:nvPr>
            <p:ph idx="1"/>
          </p:nvPr>
        </p:nvSpPr>
        <p:spPr/>
        <p:txBody>
          <a:bodyPr/>
          <a:lstStyle/>
          <a:p>
            <a:r>
              <a:rPr lang="en-US" dirty="0" smtClean="0"/>
              <a:t>At an Raw Odds Ratio level, all aspects of religiosity were inversely related to binge drinking in this Adventist student population.</a:t>
            </a:r>
            <a:br>
              <a:rPr lang="en-US" dirty="0" smtClean="0"/>
            </a:br>
            <a:endParaRPr lang="en-US" dirty="0" smtClean="0"/>
          </a:p>
          <a:p>
            <a:r>
              <a:rPr lang="en-US" dirty="0" smtClean="0"/>
              <a:t>Personal prayer, commitment to the Church, attendance, and belief in the SDA health message were related to significantly lower odds that one will engage in recent binge drinking.</a:t>
            </a:r>
            <a:br>
              <a:rPr lang="en-US" dirty="0" smtClean="0"/>
            </a:br>
            <a:endParaRPr lang="en-US" dirty="0" smtClean="0"/>
          </a:p>
          <a:p>
            <a:r>
              <a:rPr lang="en-US" dirty="0" smtClean="0"/>
              <a:t>This is consistent with the research literature and does suggest that these various aspects of religious involvement are import in substance use prevention.</a:t>
            </a:r>
          </a:p>
          <a:p>
            <a:endParaRPr lang="en-US" dirty="0" smtClean="0"/>
          </a:p>
          <a:p>
            <a:endParaRPr lang="en-US" dirty="0"/>
          </a:p>
        </p:txBody>
      </p:sp>
    </p:spTree>
    <p:extLst>
      <p:ext uri="{BB962C8B-B14F-4D97-AF65-F5344CB8AC3E}">
        <p14:creationId xmlns:p14="http://schemas.microsoft.com/office/powerpoint/2010/main" val="1957109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9058"/>
          </a:xfrm>
        </p:spPr>
        <p:txBody>
          <a:bodyPr/>
          <a:lstStyle/>
          <a:p>
            <a:pPr algn="ctr"/>
            <a:r>
              <a:rPr lang="en-US" b="1" dirty="0" smtClean="0"/>
              <a:t>Summary Discussion Continued</a:t>
            </a:r>
            <a:endParaRPr lang="en-US" b="1" dirty="0"/>
          </a:p>
        </p:txBody>
      </p:sp>
      <p:sp>
        <p:nvSpPr>
          <p:cNvPr id="3" name="Content Placeholder 2"/>
          <p:cNvSpPr>
            <a:spLocks noGrp="1"/>
          </p:cNvSpPr>
          <p:nvPr>
            <p:ph idx="1"/>
          </p:nvPr>
        </p:nvSpPr>
        <p:spPr/>
        <p:txBody>
          <a:bodyPr/>
          <a:lstStyle/>
          <a:p>
            <a:endParaRPr lang="en-US" dirty="0" smtClean="0"/>
          </a:p>
          <a:p>
            <a:r>
              <a:rPr lang="en-US" dirty="0" smtClean="0"/>
              <a:t>But once all of these variables are entered into a multi-variate model, only beliefs about God cares what we do to our bodies really remains statistically significant (and at the .01 level).</a:t>
            </a:r>
          </a:p>
          <a:p>
            <a:pPr marL="0" indent="0">
              <a:buNone/>
            </a:pPr>
            <a:endParaRPr lang="en-US" dirty="0" smtClean="0"/>
          </a:p>
          <a:p>
            <a:r>
              <a:rPr lang="en-US" dirty="0" smtClean="0"/>
              <a:t>This is consistent with Baltazar’s (2015) dissertation finding that Body as the Temple wiped out almost all family variables. </a:t>
            </a:r>
          </a:p>
          <a:p>
            <a:endParaRPr lang="en-US" dirty="0"/>
          </a:p>
        </p:txBody>
      </p:sp>
    </p:spTree>
    <p:extLst>
      <p:ext uri="{BB962C8B-B14F-4D97-AF65-F5344CB8AC3E}">
        <p14:creationId xmlns:p14="http://schemas.microsoft.com/office/powerpoint/2010/main" val="3207321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Conclusion</a:t>
            </a:r>
            <a:endParaRPr lang="en-US" b="1" dirty="0"/>
          </a:p>
        </p:txBody>
      </p:sp>
      <p:sp>
        <p:nvSpPr>
          <p:cNvPr id="3" name="Content Placeholder 2"/>
          <p:cNvSpPr>
            <a:spLocks noGrp="1"/>
          </p:cNvSpPr>
          <p:nvPr>
            <p:ph idx="1"/>
          </p:nvPr>
        </p:nvSpPr>
        <p:spPr/>
        <p:txBody>
          <a:bodyPr/>
          <a:lstStyle/>
          <a:p>
            <a:r>
              <a:rPr lang="en-US" dirty="0"/>
              <a:t>The Adventist Health </a:t>
            </a:r>
            <a:r>
              <a:rPr lang="en-US" dirty="0" smtClean="0"/>
              <a:t>Message that focuses on the integration of mind, body and spirit </a:t>
            </a:r>
            <a:r>
              <a:rPr lang="en-US" dirty="0"/>
              <a:t>may offer a unique protective element to lower rates of health risk behaviors  for Adventists</a:t>
            </a:r>
            <a:r>
              <a:rPr lang="en-US" dirty="0" smtClean="0"/>
              <a:t>.</a:t>
            </a:r>
            <a:br>
              <a:rPr lang="en-US" dirty="0" smtClean="0"/>
            </a:br>
            <a:endParaRPr lang="en-US" dirty="0" smtClean="0"/>
          </a:p>
          <a:p>
            <a:r>
              <a:rPr lang="en-US" u="sng" dirty="0" smtClean="0"/>
              <a:t>Further research needs to examine how belief in the core concept of that God care about what we put into our bodies impacts the decision making process in a way that overrules other core aspects of other protective relationships.</a:t>
            </a:r>
            <a:endParaRPr lang="en-US" u="sng" dirty="0"/>
          </a:p>
          <a:p>
            <a:endParaRPr lang="en-US" dirty="0"/>
          </a:p>
        </p:txBody>
      </p:sp>
    </p:spTree>
    <p:extLst>
      <p:ext uri="{BB962C8B-B14F-4D97-AF65-F5344CB8AC3E}">
        <p14:creationId xmlns:p14="http://schemas.microsoft.com/office/powerpoint/2010/main" val="3341758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1888"/>
          </a:xfrm>
        </p:spPr>
        <p:txBody>
          <a:bodyPr>
            <a:normAutofit fontScale="90000"/>
          </a:bodyPr>
          <a:lstStyle/>
          <a:p>
            <a:pPr algn="ctr"/>
            <a:r>
              <a:rPr lang="en-US" b="1" dirty="0" smtClean="0"/>
              <a:t>Selected References</a:t>
            </a:r>
            <a:endParaRPr lang="en-US" b="1" dirty="0"/>
          </a:p>
        </p:txBody>
      </p:sp>
      <p:sp>
        <p:nvSpPr>
          <p:cNvPr id="3" name="Content Placeholder 2"/>
          <p:cNvSpPr>
            <a:spLocks noGrp="1"/>
          </p:cNvSpPr>
          <p:nvPr>
            <p:ph idx="1"/>
          </p:nvPr>
        </p:nvSpPr>
        <p:spPr>
          <a:xfrm>
            <a:off x="838200" y="1182848"/>
            <a:ext cx="10515600" cy="5419288"/>
          </a:xfrm>
        </p:spPr>
        <p:txBody>
          <a:bodyPr>
            <a:normAutofit fontScale="77500" lnSpcReduction="20000"/>
          </a:bodyPr>
          <a:lstStyle/>
          <a:p>
            <a:r>
              <a:rPr lang="en-US" dirty="0"/>
              <a:t>Baltazar, A.M. (2105) </a:t>
            </a:r>
            <a:r>
              <a:rPr lang="en-US" i="1" dirty="0"/>
              <a:t>Role of parents in College Student Regular Alcohol Use in the context of </a:t>
            </a:r>
            <a:r>
              <a:rPr lang="en-US" i="1" dirty="0" smtClean="0"/>
              <a:t>abstinent </a:t>
            </a:r>
            <a:r>
              <a:rPr lang="en-US" i="1" dirty="0"/>
              <a:t>religiosity</a:t>
            </a:r>
            <a:r>
              <a:rPr lang="en-US" dirty="0"/>
              <a:t>. A dissertation submitted to Michigan State University, College </a:t>
            </a:r>
            <a:r>
              <a:rPr lang="en-US" dirty="0" smtClean="0"/>
              <a:t>of Human </a:t>
            </a:r>
            <a:r>
              <a:rPr lang="en-US" dirty="0"/>
              <a:t>Development and Family Studies.</a:t>
            </a:r>
          </a:p>
          <a:p>
            <a:r>
              <a:rPr lang="en-US" dirty="0"/>
              <a:t>Bronfenbrenner, U. (1979). </a:t>
            </a:r>
            <a:r>
              <a:rPr lang="en-US" i="1" dirty="0"/>
              <a:t>The ecology of human development. </a:t>
            </a:r>
            <a:r>
              <a:rPr lang="en-US" dirty="0"/>
              <a:t>Thousand Oaks, CA: Sage.</a:t>
            </a:r>
          </a:p>
          <a:p>
            <a:r>
              <a:rPr lang="en-US" dirty="0"/>
              <a:t>Haber, J.R., Grant J.D., Jacob, T., Koenig, L.B., Heath, A. (2012).  Alcohol milestones, risk factors, and </a:t>
            </a:r>
            <a:r>
              <a:rPr lang="en-US" dirty="0" smtClean="0"/>
              <a:t>religion/spirituality </a:t>
            </a:r>
            <a:r>
              <a:rPr lang="en-US" dirty="0"/>
              <a:t>in young adult women. </a:t>
            </a:r>
            <a:r>
              <a:rPr lang="en-US" i="1" dirty="0"/>
              <a:t>Journal of Studies in Alcohol and Drugs</a:t>
            </a:r>
            <a:r>
              <a:rPr lang="en-US" dirty="0"/>
              <a:t>. 73:34-43.</a:t>
            </a:r>
          </a:p>
          <a:p>
            <a:r>
              <a:rPr lang="en-US" dirty="0"/>
              <a:t>Hirschi, T., &amp; Stark, R. (1969). Hellfire and delinquency. </a:t>
            </a:r>
            <a:r>
              <a:rPr lang="en-US" i="1" dirty="0"/>
              <a:t>Social Problems</a:t>
            </a:r>
            <a:r>
              <a:rPr lang="en-US" dirty="0"/>
              <a:t>, </a:t>
            </a:r>
            <a:r>
              <a:rPr lang="en-US" i="1" dirty="0"/>
              <a:t>17</a:t>
            </a:r>
            <a:r>
              <a:rPr lang="en-US" dirty="0"/>
              <a:t>, 202–213</a:t>
            </a:r>
            <a:r>
              <a:rPr lang="en-US" dirty="0" smtClean="0"/>
              <a:t>.</a:t>
            </a:r>
            <a:endParaRPr lang="en-US" dirty="0"/>
          </a:p>
          <a:p>
            <a:r>
              <a:rPr lang="en-US" dirty="0"/>
              <a:t>McBride, D.C., Mutch, P.B. &amp; Chitwood, D.D. (1996).  Religious belief and the initiation and prevention of drug use among youth.  In </a:t>
            </a:r>
            <a:r>
              <a:rPr lang="en-US" i="1" dirty="0"/>
              <a:t>Intervening with Drug‑Involved Youth</a:t>
            </a:r>
            <a:r>
              <a:rPr lang="en-US" dirty="0"/>
              <a:t> (pp. 110‑130). Newbury Park, California: Sage Publications.  </a:t>
            </a:r>
          </a:p>
          <a:p>
            <a:r>
              <a:rPr lang="en-US" dirty="0"/>
              <a:t>Unlu, A. Sahin, I. (2016). Religiosity and youth in substance use in a Muslim context. Journal of Ethnicity in Substance Use. 00:1-23</a:t>
            </a:r>
          </a:p>
          <a:p>
            <a:r>
              <a:rPr lang="en-US" dirty="0"/>
              <a:t>Wallace, J.M., O’Malley, D.J., Bachman J.G., Schulenberg, J.E., Johnston, L.E., Stewart, C. (2007). Race/ethnicity, religiosity &amp; marijuana use. </a:t>
            </a:r>
            <a:r>
              <a:rPr lang="en-US" i="1" dirty="0"/>
              <a:t>Social work and Public Health</a:t>
            </a:r>
            <a:r>
              <a:rPr lang="en-US" dirty="0"/>
              <a:t>, 23:193-213.</a:t>
            </a:r>
          </a:p>
          <a:p>
            <a:endParaRPr lang="en-US" dirty="0"/>
          </a:p>
        </p:txBody>
      </p:sp>
    </p:spTree>
    <p:extLst>
      <p:ext uri="{BB962C8B-B14F-4D97-AF65-F5344CB8AC3E}">
        <p14:creationId xmlns:p14="http://schemas.microsoft.com/office/powerpoint/2010/main" val="1903971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Other Relevant References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a:t>Allen, T. M., &amp; Lo, C. C. (2010). Religiosity, spirituality, and substance abuse. </a:t>
            </a:r>
            <a:r>
              <a:rPr lang="en-US" i="1" dirty="0"/>
              <a:t>Journal of </a:t>
            </a:r>
            <a:r>
              <a:rPr lang="en-US" i="1" dirty="0" smtClean="0"/>
              <a:t>Drug</a:t>
            </a:r>
            <a:r>
              <a:rPr lang="en-US" dirty="0"/>
              <a:t> </a:t>
            </a:r>
            <a:r>
              <a:rPr lang="en-US" i="1" dirty="0" smtClean="0"/>
              <a:t>Issues</a:t>
            </a:r>
            <a:r>
              <a:rPr lang="en-US" dirty="0"/>
              <a:t>, </a:t>
            </a:r>
            <a:r>
              <a:rPr lang="en-US" i="1" dirty="0"/>
              <a:t>40</a:t>
            </a:r>
            <a:r>
              <a:rPr lang="en-US" dirty="0"/>
              <a:t>(2), 433–459.</a:t>
            </a:r>
          </a:p>
          <a:p>
            <a:r>
              <a:rPr lang="en-US" dirty="0"/>
              <a:t>Badr, L. K., Taha, A., &amp; Dee, V. (2013). Substance abuse in Middle Eastern adolescents living in </a:t>
            </a:r>
            <a:r>
              <a:rPr lang="en-US" dirty="0" smtClean="0"/>
              <a:t>two different </a:t>
            </a:r>
            <a:r>
              <a:rPr lang="en-US" dirty="0"/>
              <a:t>countries: Spiritual, cultural, family and personal factors. </a:t>
            </a:r>
            <a:r>
              <a:rPr lang="en-US" i="1" dirty="0"/>
              <a:t>Journal of Religion</a:t>
            </a:r>
            <a:r>
              <a:rPr lang="en-US" dirty="0"/>
              <a:t> </a:t>
            </a:r>
            <a:r>
              <a:rPr lang="en-US" i="1" dirty="0"/>
              <a:t>and </a:t>
            </a:r>
            <a:r>
              <a:rPr lang="en-US" i="1" dirty="0" smtClean="0"/>
              <a:t>Health</a:t>
            </a:r>
            <a:r>
              <a:rPr lang="en-US" dirty="0"/>
              <a:t>, </a:t>
            </a:r>
            <a:r>
              <a:rPr lang="en-US" i="1" dirty="0"/>
              <a:t>53</a:t>
            </a:r>
            <a:r>
              <a:rPr lang="en-US" dirty="0"/>
              <a:t>(4), 1060–1074</a:t>
            </a:r>
            <a:r>
              <a:rPr lang="en-US" dirty="0" smtClean="0"/>
              <a:t>.</a:t>
            </a:r>
            <a:endParaRPr lang="en-US" dirty="0"/>
          </a:p>
          <a:p>
            <a:r>
              <a:rPr lang="en-US" dirty="0"/>
              <a:t>Bazargan, S., Sherkat, D., &amp; Bazargan, M. (2004). Religion and alcohol use among African-American and </a:t>
            </a:r>
            <a:r>
              <a:rPr lang="en-US" dirty="0" smtClean="0"/>
              <a:t>Hispanic </a:t>
            </a:r>
            <a:r>
              <a:rPr lang="en-US" dirty="0"/>
              <a:t>inner-city emergency care patients. </a:t>
            </a:r>
            <a:r>
              <a:rPr lang="en-US" i="1" dirty="0"/>
              <a:t>Journal for the Scientific Study of Religion</a:t>
            </a:r>
            <a:r>
              <a:rPr lang="en-US" dirty="0"/>
              <a:t>, </a:t>
            </a:r>
            <a:r>
              <a:rPr lang="en-US" i="1" dirty="0"/>
              <a:t>43</a:t>
            </a:r>
            <a:r>
              <a:rPr lang="en-US" dirty="0"/>
              <a:t>(3), </a:t>
            </a:r>
            <a:r>
              <a:rPr lang="en-US" dirty="0" smtClean="0"/>
              <a:t>419–428</a:t>
            </a:r>
            <a:r>
              <a:rPr lang="en-US" dirty="0"/>
              <a:t>. </a:t>
            </a:r>
          </a:p>
          <a:p>
            <a:r>
              <a:rPr lang="en-US" dirty="0"/>
              <a:t>Brown, E. (2006). The integral place of religion in the lives of rural African-American </a:t>
            </a:r>
            <a:r>
              <a:rPr lang="en-US" dirty="0" smtClean="0"/>
              <a:t>women who </a:t>
            </a:r>
            <a:r>
              <a:rPr lang="en-US" dirty="0"/>
              <a:t>use cocaine. </a:t>
            </a:r>
            <a:r>
              <a:rPr lang="en-US" i="1" dirty="0"/>
              <a:t>Journal of Religion and Health</a:t>
            </a:r>
            <a:r>
              <a:rPr lang="en-US" dirty="0"/>
              <a:t>, </a:t>
            </a:r>
            <a:r>
              <a:rPr lang="en-US" i="1" dirty="0"/>
              <a:t>45</a:t>
            </a:r>
            <a:r>
              <a:rPr lang="en-US" dirty="0"/>
              <a:t>(1), 19–39. </a:t>
            </a:r>
          </a:p>
          <a:p>
            <a:r>
              <a:rPr lang="en-US" dirty="0"/>
              <a:t>Caputo, R. K. (2004). Parent religiosity, family processes, and adolescent outcomes. </a:t>
            </a:r>
            <a:r>
              <a:rPr lang="en-US" i="1" dirty="0"/>
              <a:t>Families in Society,  </a:t>
            </a:r>
            <a:r>
              <a:rPr lang="en-US" i="1" dirty="0" smtClean="0"/>
              <a:t>85</a:t>
            </a:r>
            <a:r>
              <a:rPr lang="en-US" dirty="0"/>
              <a:t>, 495-505.</a:t>
            </a:r>
          </a:p>
          <a:p>
            <a:endParaRPr lang="en-US" dirty="0"/>
          </a:p>
        </p:txBody>
      </p:sp>
    </p:spTree>
    <p:extLst>
      <p:ext uri="{BB962C8B-B14F-4D97-AF65-F5344CB8AC3E}">
        <p14:creationId xmlns:p14="http://schemas.microsoft.com/office/powerpoint/2010/main" val="1190038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References</a:t>
            </a:r>
            <a:endParaRPr lang="en-US" dirty="0"/>
          </a:p>
        </p:txBody>
      </p:sp>
      <p:sp>
        <p:nvSpPr>
          <p:cNvPr id="3" name="Content Placeholder 2"/>
          <p:cNvSpPr>
            <a:spLocks noGrp="1"/>
          </p:cNvSpPr>
          <p:nvPr>
            <p:ph idx="1"/>
          </p:nvPr>
        </p:nvSpPr>
        <p:spPr>
          <a:xfrm>
            <a:off x="838200" y="1409350"/>
            <a:ext cx="10515600" cy="4767613"/>
          </a:xfrm>
        </p:spPr>
        <p:txBody>
          <a:bodyPr>
            <a:normAutofit fontScale="85000" lnSpcReduction="20000"/>
          </a:bodyPr>
          <a:lstStyle/>
          <a:p>
            <a:r>
              <a:rPr lang="en-US" dirty="0"/>
              <a:t>Chitwood, D. D., Weiss, M. L., &amp; Leukefeld, C. G. (2008). A systematic review of </a:t>
            </a:r>
            <a:r>
              <a:rPr lang="en-US" dirty="0" smtClean="0"/>
              <a:t>recent literature </a:t>
            </a:r>
            <a:r>
              <a:rPr lang="en-US" dirty="0"/>
              <a:t>on religiosity and substance use. </a:t>
            </a:r>
            <a:r>
              <a:rPr lang="en-US" i="1" dirty="0"/>
              <a:t>Journal of Drug Issues</a:t>
            </a:r>
            <a:r>
              <a:rPr lang="en-US" dirty="0"/>
              <a:t>, </a:t>
            </a:r>
            <a:r>
              <a:rPr lang="en-US" i="1" dirty="0"/>
              <a:t>38</a:t>
            </a:r>
            <a:r>
              <a:rPr lang="en-US" dirty="0"/>
              <a:t>(3), 653–88. </a:t>
            </a:r>
          </a:p>
          <a:p>
            <a:r>
              <a:rPr lang="en-US" dirty="0" smtClean="0"/>
              <a:t>Cochran</a:t>
            </a:r>
            <a:r>
              <a:rPr lang="en-US" dirty="0"/>
              <a:t>, J. K., &amp; Akers, R. L. (1989). Beyond hellfire: An exploration of the variable effects of religiosity  </a:t>
            </a:r>
            <a:br>
              <a:rPr lang="en-US" dirty="0"/>
            </a:br>
            <a:r>
              <a:rPr lang="en-US" dirty="0"/>
              <a:t> </a:t>
            </a:r>
            <a:r>
              <a:rPr lang="en-US" dirty="0" smtClean="0"/>
              <a:t>on </a:t>
            </a:r>
            <a:r>
              <a:rPr lang="en-US" dirty="0"/>
              <a:t>adolescent marijuana and alcohol use. </a:t>
            </a:r>
            <a:r>
              <a:rPr lang="en-US" i="1" dirty="0"/>
              <a:t>Journal of Research in Crime and Delinquency</a:t>
            </a:r>
            <a:r>
              <a:rPr lang="en-US" dirty="0"/>
              <a:t>. </a:t>
            </a:r>
            <a:r>
              <a:rPr lang="en-US" i="1" dirty="0"/>
              <a:t>26</a:t>
            </a:r>
            <a:r>
              <a:rPr lang="en-US" dirty="0"/>
              <a:t>(3),  </a:t>
            </a:r>
            <a:br>
              <a:rPr lang="en-US" dirty="0"/>
            </a:br>
            <a:r>
              <a:rPr lang="en-US" dirty="0"/>
              <a:t> </a:t>
            </a:r>
            <a:r>
              <a:rPr lang="en-US" dirty="0" smtClean="0"/>
              <a:t>198–225</a:t>
            </a:r>
            <a:r>
              <a:rPr lang="en-US" dirty="0"/>
              <a:t>. </a:t>
            </a:r>
          </a:p>
          <a:p>
            <a:r>
              <a:rPr lang="en-US" dirty="0"/>
              <a:t>Dudley, R. L., McBride, D. C., &amp; Hernandez, E. I. (1997). Dissenting sect or evangelical denomination: </a:t>
            </a:r>
            <a:r>
              <a:rPr lang="en-US" dirty="0" smtClean="0"/>
              <a:t>The tension </a:t>
            </a:r>
            <a:r>
              <a:rPr lang="en-US" dirty="0"/>
              <a:t>within Seventh-day Adventism. </a:t>
            </a:r>
            <a:r>
              <a:rPr lang="en-US" i="1" dirty="0"/>
              <a:t>Research in the Social Scientific Study of Religion, 8, </a:t>
            </a:r>
            <a:r>
              <a:rPr lang="en-US" dirty="0"/>
              <a:t>95- </a:t>
            </a:r>
            <a:r>
              <a:rPr lang="en-US" dirty="0" smtClean="0"/>
              <a:t>96</a:t>
            </a:r>
            <a:r>
              <a:rPr lang="en-US" dirty="0"/>
              <a:t>. </a:t>
            </a:r>
          </a:p>
          <a:p>
            <a:r>
              <a:rPr lang="en-US" dirty="0" smtClean="0"/>
              <a:t>Dudley</a:t>
            </a:r>
            <a:r>
              <a:rPr lang="en-US" dirty="0"/>
              <a:t>, R. L., Mutch, P. B., &amp; Cruise R. S. (1987). Religious factors and drug usage among Seventh-day </a:t>
            </a:r>
            <a:r>
              <a:rPr lang="en-US" dirty="0" smtClean="0"/>
              <a:t>Adventist </a:t>
            </a:r>
            <a:r>
              <a:rPr lang="en-US" dirty="0"/>
              <a:t>youth in North America. </a:t>
            </a:r>
            <a:r>
              <a:rPr lang="en-US" i="1" dirty="0"/>
              <a:t>Journal for the Scientific Study of Religion, 26</a:t>
            </a:r>
            <a:r>
              <a:rPr lang="en-US" dirty="0"/>
              <a:t>, 218-233</a:t>
            </a:r>
            <a:r>
              <a:rPr lang="en-US" dirty="0" smtClean="0"/>
              <a:t>.</a:t>
            </a:r>
            <a:endParaRPr lang="en-US" dirty="0"/>
          </a:p>
          <a:p>
            <a:r>
              <a:rPr lang="en-US" dirty="0"/>
              <a:t>Felt, J., McBride, D.C., and Helm, H. (2008). Alcohol, tobacco, and marijuana use within a religious affiliated university. </a:t>
            </a:r>
            <a:r>
              <a:rPr lang="en-US" i="1" dirty="0"/>
              <a:t>Journal of Drug Issues. </a:t>
            </a:r>
            <a:r>
              <a:rPr lang="en-US" dirty="0"/>
              <a:t>38</a:t>
            </a:r>
            <a:r>
              <a:rPr lang="en-US" i="1" dirty="0"/>
              <a:t>, </a:t>
            </a:r>
            <a:r>
              <a:rPr lang="en-US" dirty="0"/>
              <a:t>799-819.</a:t>
            </a:r>
          </a:p>
          <a:p>
            <a:endParaRPr lang="en-US" dirty="0"/>
          </a:p>
        </p:txBody>
      </p:sp>
    </p:spTree>
    <p:extLst>
      <p:ext uri="{BB962C8B-B14F-4D97-AF65-F5344CB8AC3E}">
        <p14:creationId xmlns:p14="http://schemas.microsoft.com/office/powerpoint/2010/main" val="1592823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1220"/>
          </a:xfrm>
        </p:spPr>
        <p:txBody>
          <a:bodyPr>
            <a:normAutofit fontScale="90000"/>
          </a:bodyPr>
          <a:lstStyle/>
          <a:p>
            <a:pPr algn="ctr"/>
            <a:r>
              <a:rPr lang="en-US" dirty="0" smtClean="0"/>
              <a:t>Other References</a:t>
            </a:r>
            <a:endParaRPr lang="en-US" dirty="0"/>
          </a:p>
        </p:txBody>
      </p:sp>
      <p:sp>
        <p:nvSpPr>
          <p:cNvPr id="3" name="Content Placeholder 2"/>
          <p:cNvSpPr>
            <a:spLocks noGrp="1"/>
          </p:cNvSpPr>
          <p:nvPr>
            <p:ph idx="1"/>
          </p:nvPr>
        </p:nvSpPr>
        <p:spPr>
          <a:xfrm>
            <a:off x="838200" y="1132514"/>
            <a:ext cx="10515600" cy="5044449"/>
          </a:xfrm>
        </p:spPr>
        <p:txBody>
          <a:bodyPr>
            <a:normAutofit fontScale="25000" lnSpcReduction="20000"/>
          </a:bodyPr>
          <a:lstStyle/>
          <a:p>
            <a:r>
              <a:rPr lang="en-US" sz="7000" dirty="0"/>
              <a:t>Hodge, D. R., Cardenas, P., &amp; Montoya, H. (2001). Substance use: Spirituality and </a:t>
            </a:r>
            <a:r>
              <a:rPr lang="en-US" sz="7000" dirty="0" smtClean="0"/>
              <a:t>religious participation </a:t>
            </a:r>
            <a:r>
              <a:rPr lang="en-US" sz="7000" dirty="0"/>
              <a:t>as protective factors among rural youths. </a:t>
            </a:r>
            <a:r>
              <a:rPr lang="en-US" sz="7000" i="1" dirty="0"/>
              <a:t>Social Work Research</a:t>
            </a:r>
            <a:r>
              <a:rPr lang="en-US" sz="7000" dirty="0"/>
              <a:t>, </a:t>
            </a:r>
            <a:r>
              <a:rPr lang="en-US" sz="7000" i="1" dirty="0"/>
              <a:t>25</a:t>
            </a:r>
            <a:r>
              <a:rPr lang="en-US" sz="7000" dirty="0"/>
              <a:t>, 153–161. </a:t>
            </a:r>
            <a:endParaRPr lang="en-US" sz="7000" dirty="0" smtClean="0"/>
          </a:p>
          <a:p>
            <a:r>
              <a:rPr lang="en-US" sz="7000" dirty="0" smtClean="0"/>
              <a:t>Hope</a:t>
            </a:r>
            <a:r>
              <a:rPr lang="en-US" sz="7000" dirty="0"/>
              <a:t>, L. C., &amp; Cook, C. (2001). The role of Christian commitment in predicting drug use amongst church  </a:t>
            </a:r>
            <a:br>
              <a:rPr lang="en-US" sz="7000" dirty="0"/>
            </a:br>
            <a:r>
              <a:rPr lang="en-US" sz="7000" dirty="0"/>
              <a:t> </a:t>
            </a:r>
            <a:r>
              <a:rPr lang="en-US" sz="7000" dirty="0" smtClean="0"/>
              <a:t>affiliated </a:t>
            </a:r>
            <a:r>
              <a:rPr lang="en-US" sz="7000" dirty="0"/>
              <a:t>young people. </a:t>
            </a:r>
            <a:r>
              <a:rPr lang="en-US" sz="7000" i="1" dirty="0"/>
              <a:t>Mental Health, Religion and Culture</a:t>
            </a:r>
            <a:r>
              <a:rPr lang="en-US" sz="7000" dirty="0"/>
              <a:t>, </a:t>
            </a:r>
            <a:r>
              <a:rPr lang="en-US" sz="7000" i="1" dirty="0"/>
              <a:t>4</a:t>
            </a:r>
            <a:r>
              <a:rPr lang="en-US" sz="7000" dirty="0"/>
              <a:t>(3), 109–117.</a:t>
            </a:r>
          </a:p>
          <a:p>
            <a:r>
              <a:rPr lang="en-US" sz="7000" dirty="0" smtClean="0"/>
              <a:t>Jessor</a:t>
            </a:r>
            <a:r>
              <a:rPr lang="en-US" sz="7000" dirty="0"/>
              <a:t>, R., &amp; Jessor, S. L. (1975). Adolescent development and the onset of drinking: A longitudinal study. </a:t>
            </a:r>
            <a:br>
              <a:rPr lang="en-US" sz="7000" dirty="0"/>
            </a:br>
            <a:r>
              <a:rPr lang="en-US" sz="7000" dirty="0"/>
              <a:t> </a:t>
            </a:r>
            <a:r>
              <a:rPr lang="en-US" sz="7000" i="1" dirty="0" smtClean="0"/>
              <a:t>Journal </a:t>
            </a:r>
            <a:r>
              <a:rPr lang="en-US" sz="7000" i="1" dirty="0"/>
              <a:t>of Studies on Alcohol</a:t>
            </a:r>
            <a:r>
              <a:rPr lang="en-US" sz="7000" dirty="0"/>
              <a:t>, </a:t>
            </a:r>
            <a:r>
              <a:rPr lang="en-US" sz="7000" i="1" dirty="0"/>
              <a:t>36</a:t>
            </a:r>
            <a:r>
              <a:rPr lang="en-US" sz="7000" dirty="0"/>
              <a:t>, 27–51.</a:t>
            </a:r>
          </a:p>
          <a:p>
            <a:r>
              <a:rPr lang="en-US" sz="7000" dirty="0"/>
              <a:t> </a:t>
            </a:r>
            <a:r>
              <a:rPr lang="en-US" sz="7000" dirty="0" smtClean="0"/>
              <a:t>Leigh</a:t>
            </a:r>
            <a:r>
              <a:rPr lang="en-US" sz="7000" dirty="0"/>
              <a:t>, J., Bowen, S., &amp; Marlatt, G. A. (2005). Spirituality, mindfulness and substance abuse. </a:t>
            </a:r>
            <a:r>
              <a:rPr lang="en-US" sz="7000" i="1" dirty="0"/>
              <a:t>Addictive  </a:t>
            </a:r>
            <a:br>
              <a:rPr lang="en-US" sz="7000" i="1" dirty="0"/>
            </a:br>
            <a:r>
              <a:rPr lang="en-US" sz="7000" i="1" dirty="0"/>
              <a:t> </a:t>
            </a:r>
            <a:r>
              <a:rPr lang="en-US" sz="7000" i="1" dirty="0" smtClean="0"/>
              <a:t>Behaviors</a:t>
            </a:r>
            <a:r>
              <a:rPr lang="en-US" sz="7000" dirty="0"/>
              <a:t>, </a:t>
            </a:r>
            <a:r>
              <a:rPr lang="en-US" sz="7000" i="1" dirty="0"/>
              <a:t>30</a:t>
            </a:r>
            <a:r>
              <a:rPr lang="en-US" sz="7000" dirty="0"/>
              <a:t>, 1335–1341.</a:t>
            </a:r>
          </a:p>
          <a:p>
            <a:r>
              <a:rPr lang="en-US" sz="7000" dirty="0" smtClean="0"/>
              <a:t>Nagel</a:t>
            </a:r>
            <a:r>
              <a:rPr lang="en-US" sz="7000" dirty="0"/>
              <a:t>, E., &amp; Sgoutas-Emch, S. (2007). The relationship between spirituality, health beliefs, </a:t>
            </a:r>
            <a:r>
              <a:rPr lang="en-US" sz="7000" dirty="0" smtClean="0"/>
              <a:t>and health   behaviors </a:t>
            </a:r>
            <a:r>
              <a:rPr lang="en-US" sz="7000" dirty="0"/>
              <a:t>in college students. </a:t>
            </a:r>
            <a:r>
              <a:rPr lang="en-US" sz="7000" i="1" dirty="0"/>
              <a:t>Journal of Religion and Health</a:t>
            </a:r>
            <a:r>
              <a:rPr lang="en-US" sz="7000" dirty="0"/>
              <a:t>, </a:t>
            </a:r>
            <a:r>
              <a:rPr lang="en-US" sz="7000" i="1" dirty="0"/>
              <a:t>46</a:t>
            </a:r>
            <a:r>
              <a:rPr lang="en-US" sz="7000" dirty="0"/>
              <a:t>, 141–154.</a:t>
            </a:r>
          </a:p>
          <a:p>
            <a:r>
              <a:rPr lang="en-US" sz="7000" dirty="0"/>
              <a:t>Stark, R. (1996). Religion as context: Hellfire and delinquency one more time. </a:t>
            </a:r>
            <a:r>
              <a:rPr lang="en-US" sz="7000" i="1" dirty="0"/>
              <a:t>Sociology of Religion</a:t>
            </a:r>
            <a:r>
              <a:rPr lang="en-US" sz="7000" dirty="0"/>
              <a:t>,  </a:t>
            </a:r>
            <a:br>
              <a:rPr lang="en-US" sz="7000" dirty="0"/>
            </a:br>
            <a:r>
              <a:rPr lang="en-US" sz="7000" i="1" dirty="0" smtClean="0"/>
              <a:t>57</a:t>
            </a:r>
            <a:r>
              <a:rPr lang="en-US" sz="7000" dirty="0" smtClean="0"/>
              <a:t>(2</a:t>
            </a:r>
            <a:r>
              <a:rPr lang="en-US" sz="7000" dirty="0"/>
              <a:t>), 163–173.</a:t>
            </a:r>
          </a:p>
          <a:p>
            <a:r>
              <a:rPr lang="en-US" sz="7000" dirty="0" smtClean="0"/>
              <a:t>Uddin</a:t>
            </a:r>
            <a:r>
              <a:rPr lang="en-US" sz="7000" dirty="0"/>
              <a:t>, E. (2007–2008). Religious attitude, religiosity, and arrack drinking patterns among Muslim, Hindu,  </a:t>
            </a:r>
            <a:br>
              <a:rPr lang="en-US" sz="7000" dirty="0"/>
            </a:br>
            <a:r>
              <a:rPr lang="en-US" sz="7000" dirty="0"/>
              <a:t> </a:t>
            </a:r>
            <a:r>
              <a:rPr lang="en-US" sz="7000" dirty="0" smtClean="0"/>
              <a:t>Santa</a:t>
            </a:r>
            <a:r>
              <a:rPr lang="en-US" sz="7000" dirty="0"/>
              <a:t>, and Oaraon communities in Rasulpur Union, Bangladesh. </a:t>
            </a:r>
            <a:r>
              <a:rPr lang="en-US" sz="7000" i="1" dirty="0"/>
              <a:t>International</a:t>
            </a:r>
            <a:r>
              <a:rPr lang="en-US" sz="7000" dirty="0"/>
              <a:t> </a:t>
            </a:r>
            <a:r>
              <a:rPr lang="en-US" sz="7000" i="1" dirty="0"/>
              <a:t>Quarterly </a:t>
            </a:r>
            <a:r>
              <a:rPr lang="en-US" sz="7000" i="1" dirty="0" smtClean="0"/>
              <a:t>of Community </a:t>
            </a:r>
            <a:r>
              <a:rPr lang="en-US" sz="7000" i="1" dirty="0"/>
              <a:t>Health Education</a:t>
            </a:r>
            <a:r>
              <a:rPr lang="en-US" sz="7000" dirty="0"/>
              <a:t>, </a:t>
            </a:r>
            <a:r>
              <a:rPr lang="en-US" sz="7000" i="1" dirty="0"/>
              <a:t>28</a:t>
            </a:r>
            <a:r>
              <a:rPr lang="en-US" sz="7000" dirty="0"/>
              <a:t>, 351–370. </a:t>
            </a:r>
          </a:p>
          <a:p>
            <a:endParaRPr lang="en-US" dirty="0"/>
          </a:p>
        </p:txBody>
      </p:sp>
    </p:spTree>
    <p:extLst>
      <p:ext uri="{BB962C8B-B14F-4D97-AF65-F5344CB8AC3E}">
        <p14:creationId xmlns:p14="http://schemas.microsoft.com/office/powerpoint/2010/main" val="21811713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Other Reference Cont’d</a:t>
            </a:r>
            <a:endParaRPr lang="en-US" dirty="0"/>
          </a:p>
        </p:txBody>
      </p:sp>
      <p:sp>
        <p:nvSpPr>
          <p:cNvPr id="3" name="Content Placeholder 2"/>
          <p:cNvSpPr>
            <a:spLocks noGrp="1"/>
          </p:cNvSpPr>
          <p:nvPr>
            <p:ph idx="1"/>
          </p:nvPr>
        </p:nvSpPr>
        <p:spPr/>
        <p:txBody>
          <a:bodyPr>
            <a:normAutofit fontScale="92500" lnSpcReduction="10000"/>
          </a:bodyPr>
          <a:lstStyle/>
          <a:p>
            <a:r>
              <a:rPr lang="en-US" dirty="0"/>
              <a:t>Urry, H. L., &amp; Poey, A. P. (2008). How religious/spiritual practices contribute to well-being. In R. M. Lerner, R. W. Roeser, &amp; E. Phelps, </a:t>
            </a:r>
            <a:r>
              <a:rPr lang="en-US" i="1" dirty="0"/>
              <a:t>Positive youth development &amp; spirituality. </a:t>
            </a:r>
            <a:r>
              <a:rPr lang="en-US" dirty="0"/>
              <a:t>West Conshohocken, PA: Templeton Foundation Press.</a:t>
            </a:r>
          </a:p>
          <a:p>
            <a:r>
              <a:rPr lang="en-US" dirty="0"/>
              <a:t>Wallace, J. M., Yamaguchi, R., Bachman, J. G., O’Malley, P. M., Schulenberg, J. E., &amp; Johnston,</a:t>
            </a:r>
          </a:p>
          <a:p>
            <a:r>
              <a:rPr lang="en-US" dirty="0" smtClean="0"/>
              <a:t>L</a:t>
            </a:r>
            <a:r>
              <a:rPr lang="en-US" dirty="0"/>
              <a:t>. D. (2007). Religiosity and adolescent substance use: The role of individual and </a:t>
            </a:r>
            <a:r>
              <a:rPr lang="en-US" dirty="0" smtClean="0"/>
              <a:t>contextual influences</a:t>
            </a:r>
            <a:r>
              <a:rPr lang="en-US" dirty="0"/>
              <a:t>. </a:t>
            </a:r>
            <a:r>
              <a:rPr lang="en-US" i="1" dirty="0"/>
              <a:t>Social Problems</a:t>
            </a:r>
            <a:r>
              <a:rPr lang="en-US" dirty="0"/>
              <a:t>, </a:t>
            </a:r>
            <a:r>
              <a:rPr lang="en-US" i="1" dirty="0"/>
              <a:t>54</a:t>
            </a:r>
            <a:r>
              <a:rPr lang="en-US" dirty="0"/>
              <a:t>(2), 308–327.</a:t>
            </a:r>
          </a:p>
          <a:p>
            <a:r>
              <a:rPr lang="en-US" dirty="0"/>
              <a:t>Wills, T. A., Yaeger, A. M., &amp; Sandy, J. M. (2003). Buffering effect of religiosity for </a:t>
            </a:r>
            <a:r>
              <a:rPr lang="en-US" dirty="0" smtClean="0"/>
              <a:t>adolescent substance </a:t>
            </a:r>
            <a:r>
              <a:rPr lang="en-US" dirty="0"/>
              <a:t>use. </a:t>
            </a:r>
            <a:r>
              <a:rPr lang="en-US" i="1" dirty="0"/>
              <a:t>Psychology of Addictive Behaviors</a:t>
            </a:r>
            <a:r>
              <a:rPr lang="en-US" dirty="0"/>
              <a:t>, </a:t>
            </a:r>
            <a:r>
              <a:rPr lang="en-US" i="1" dirty="0"/>
              <a:t>17</a:t>
            </a:r>
            <a:r>
              <a:rPr lang="en-US" dirty="0"/>
              <a:t>(1), 24–31. </a:t>
            </a:r>
          </a:p>
          <a:p>
            <a:endParaRPr lang="en-US" dirty="0"/>
          </a:p>
        </p:txBody>
      </p:sp>
    </p:spTree>
    <p:extLst>
      <p:ext uri="{BB962C8B-B14F-4D97-AF65-F5344CB8AC3E}">
        <p14:creationId xmlns:p14="http://schemas.microsoft.com/office/powerpoint/2010/main" val="1127446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3955" y="365125"/>
            <a:ext cx="11648661" cy="1152390"/>
          </a:xfrm>
        </p:spPr>
        <p:txBody>
          <a:bodyPr>
            <a:noAutofit/>
          </a:bodyPr>
          <a:lstStyle/>
          <a:p>
            <a:pPr algn="ctr"/>
            <a:r>
              <a:rPr lang="en-US" sz="4000" dirty="0" smtClean="0"/>
              <a:t>Importance of Religious Belief and </a:t>
            </a:r>
            <a:br>
              <a:rPr lang="en-US" sz="4000" dirty="0" smtClean="0"/>
            </a:br>
            <a:r>
              <a:rPr lang="en-US" sz="4000" dirty="0" smtClean="0"/>
              <a:t>Substance Use Among Youth</a:t>
            </a:r>
            <a:endParaRPr lang="en-US" sz="4000" dirty="0"/>
          </a:p>
        </p:txBody>
      </p:sp>
      <p:sp>
        <p:nvSpPr>
          <p:cNvPr id="3" name="Content Placeholder 2"/>
          <p:cNvSpPr>
            <a:spLocks noGrp="1"/>
          </p:cNvSpPr>
          <p:nvPr>
            <p:ph idx="1"/>
          </p:nvPr>
        </p:nvSpPr>
        <p:spPr>
          <a:xfrm>
            <a:off x="838200" y="1825625"/>
            <a:ext cx="10515600" cy="4726250"/>
          </a:xfrm>
        </p:spPr>
        <p:txBody>
          <a:bodyPr>
            <a:normAutofit fontScale="77500" lnSpcReduction="20000"/>
          </a:bodyPr>
          <a:lstStyle/>
          <a:p>
            <a:r>
              <a:rPr lang="en-US" dirty="0" smtClean="0"/>
              <a:t>The Monitoring the Future study is the largest continuous survey conducted on substance use among students in the United States.</a:t>
            </a:r>
            <a:br>
              <a:rPr lang="en-US" dirty="0" smtClean="0"/>
            </a:br>
            <a:endParaRPr lang="en-US" dirty="0" smtClean="0"/>
          </a:p>
          <a:p>
            <a:r>
              <a:rPr lang="en-US" dirty="0" smtClean="0"/>
              <a:t>Analysis of these data </a:t>
            </a:r>
            <a:r>
              <a:rPr lang="en-US" dirty="0"/>
              <a:t>by Wallace and his colleagues (2003</a:t>
            </a:r>
            <a:r>
              <a:rPr lang="en-US" dirty="0" smtClean="0"/>
              <a:t>) </a:t>
            </a:r>
            <a:r>
              <a:rPr lang="en-US" dirty="0"/>
              <a:t>found that W</a:t>
            </a:r>
            <a:r>
              <a:rPr lang="en-US" dirty="0" smtClean="0"/>
              <a:t>hite students </a:t>
            </a:r>
            <a:r>
              <a:rPr lang="en-US" dirty="0"/>
              <a:t>who saw their religious faith as very </a:t>
            </a:r>
            <a:r>
              <a:rPr lang="en-US" dirty="0" smtClean="0"/>
              <a:t>important, </a:t>
            </a:r>
            <a:r>
              <a:rPr lang="en-US" dirty="0"/>
              <a:t>compared to those who did not see their faith as </a:t>
            </a:r>
            <a:r>
              <a:rPr lang="en-US" dirty="0" smtClean="0"/>
              <a:t>important, </a:t>
            </a:r>
            <a:r>
              <a:rPr lang="en-US" dirty="0"/>
              <a:t>were</a:t>
            </a:r>
            <a:r>
              <a:rPr lang="en-US" dirty="0" smtClean="0"/>
              <a:t>:</a:t>
            </a:r>
            <a:endParaRPr lang="en-US" dirty="0"/>
          </a:p>
          <a:p>
            <a:pPr marL="457200" lvl="1" indent="0">
              <a:buNone/>
            </a:pPr>
            <a:endParaRPr lang="en-US" dirty="0" smtClean="0"/>
          </a:p>
          <a:p>
            <a:pPr lvl="1">
              <a:buFont typeface="Wingdings" panose="05000000000000000000" pitchFamily="2" charset="2"/>
              <a:buChar char="Ø"/>
            </a:pPr>
            <a:r>
              <a:rPr lang="en-US" dirty="0" smtClean="0"/>
              <a:t>About </a:t>
            </a:r>
            <a:r>
              <a:rPr lang="en-US" dirty="0"/>
              <a:t>twice as likely to be </a:t>
            </a:r>
            <a:r>
              <a:rPr lang="en-US" dirty="0" smtClean="0"/>
              <a:t>abstinent from alcohol for their entire lives</a:t>
            </a:r>
            <a:endParaRPr lang="en-US" dirty="0"/>
          </a:p>
          <a:p>
            <a:pPr lvl="1">
              <a:buFont typeface="Wingdings" panose="05000000000000000000" pitchFamily="2" charset="2"/>
              <a:buChar char="Ø"/>
            </a:pPr>
            <a:r>
              <a:rPr lang="en-US" dirty="0"/>
              <a:t>Almost twice as likely to be </a:t>
            </a:r>
            <a:r>
              <a:rPr lang="en-US" dirty="0" smtClean="0"/>
              <a:t>abstinent from tobacco for their entire lives</a:t>
            </a:r>
            <a:endParaRPr lang="en-US" dirty="0"/>
          </a:p>
          <a:p>
            <a:pPr lvl="1">
              <a:buFont typeface="Wingdings" panose="05000000000000000000" pitchFamily="2" charset="2"/>
              <a:buChar char="Ø"/>
            </a:pPr>
            <a:r>
              <a:rPr lang="en-US" dirty="0"/>
              <a:t>About twice as likely to be </a:t>
            </a:r>
            <a:r>
              <a:rPr lang="en-US" dirty="0" smtClean="0"/>
              <a:t>abstinent from marijuana for their entire lives</a:t>
            </a:r>
            <a:endParaRPr lang="en-US" dirty="0"/>
          </a:p>
          <a:p>
            <a:pPr lvl="1">
              <a:buFont typeface="Wingdings" panose="05000000000000000000" pitchFamily="2" charset="2"/>
              <a:buChar char="Ø"/>
            </a:pPr>
            <a:r>
              <a:rPr lang="en-US" dirty="0" smtClean="0"/>
              <a:t>While the differences were not as large for Black students, they were statistically significant.</a:t>
            </a:r>
            <a:br>
              <a:rPr lang="en-US" dirty="0" smtClean="0"/>
            </a:br>
            <a:endParaRPr lang="en-US" dirty="0" smtClean="0"/>
          </a:p>
          <a:p>
            <a:r>
              <a:rPr lang="en-US" u="sng" dirty="0" smtClean="0"/>
              <a:t>Wallace further noted that governments and researchers had a history of ignoring the strong positive role of religious faith in prevention.</a:t>
            </a:r>
            <a:r>
              <a:rPr lang="en-US" dirty="0" smtClean="0"/>
              <a:t/>
            </a:r>
            <a:br>
              <a:rPr lang="en-US" dirty="0" smtClean="0"/>
            </a:br>
            <a:endParaRPr lang="en-US" dirty="0" smtClean="0"/>
          </a:p>
          <a:p>
            <a:r>
              <a:rPr lang="en-US" dirty="0" smtClean="0"/>
              <a:t>In summary, scientific findings show that religion plays as large and important role in prevention and should be recognized and promoted!</a:t>
            </a:r>
          </a:p>
          <a:p>
            <a:pPr lvl="1">
              <a:buFont typeface="Wingdings" panose="05000000000000000000" pitchFamily="2" charset="2"/>
              <a:buChar char="Ø"/>
            </a:pPr>
            <a:endParaRPr lang="en-US" dirty="0"/>
          </a:p>
        </p:txBody>
      </p:sp>
    </p:spTree>
    <p:extLst>
      <p:ext uri="{BB962C8B-B14F-4D97-AF65-F5344CB8AC3E}">
        <p14:creationId xmlns:p14="http://schemas.microsoft.com/office/powerpoint/2010/main" val="238522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Church Attendance and Substance Use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One of the most consistent findings in behavioral science research is the inverse relationship between church attendance and substance use. In the study by Wallace and his colleagues already noted, it was found that those White youth who attended church more than once a week were about:</a:t>
            </a:r>
            <a:br>
              <a:rPr lang="en-US" dirty="0" smtClean="0"/>
            </a:br>
            <a:endParaRPr lang="en-US" dirty="0" smtClean="0"/>
          </a:p>
          <a:p>
            <a:pPr lvl="1">
              <a:buFont typeface="Wingdings" panose="05000000000000000000" pitchFamily="2" charset="2"/>
              <a:buChar char="Ø"/>
            </a:pPr>
            <a:r>
              <a:rPr lang="en-US" dirty="0" smtClean="0"/>
              <a:t>Twice as likely to be abstinent from alcohol over their entire life</a:t>
            </a:r>
          </a:p>
          <a:p>
            <a:pPr lvl="1">
              <a:buFont typeface="Wingdings" panose="05000000000000000000" pitchFamily="2" charset="2"/>
              <a:buChar char="Ø"/>
            </a:pPr>
            <a:r>
              <a:rPr lang="en-US" dirty="0" smtClean="0"/>
              <a:t>1.5 times as likely to be tobacco and marijuana abstinent over their lifetime</a:t>
            </a:r>
          </a:p>
          <a:p>
            <a:pPr lvl="1">
              <a:buFont typeface="Wingdings" panose="05000000000000000000" pitchFamily="2" charset="2"/>
              <a:buChar char="Ø"/>
            </a:pPr>
            <a:r>
              <a:rPr lang="en-US" dirty="0" smtClean="0"/>
              <a:t>While the differences were not as large for Black students, they were again statistically significant.</a:t>
            </a:r>
          </a:p>
          <a:p>
            <a:pPr marL="457200" lvl="1" indent="0">
              <a:buNone/>
            </a:pPr>
            <a:endParaRPr lang="en-US" dirty="0" smtClean="0"/>
          </a:p>
          <a:p>
            <a:r>
              <a:rPr lang="en-US" u="sng" dirty="0" smtClean="0"/>
              <a:t>As noted previously, Wallace also noted that these findings on the protective effect of Church attendance have been ignored by governments and researchers.</a:t>
            </a:r>
          </a:p>
        </p:txBody>
      </p:sp>
    </p:spTree>
    <p:extLst>
      <p:ext uri="{BB962C8B-B14F-4D97-AF65-F5344CB8AC3E}">
        <p14:creationId xmlns:p14="http://schemas.microsoft.com/office/powerpoint/2010/main" val="2926954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Religiosity and Drug Use</a:t>
            </a:r>
            <a:endParaRPr lang="en-US" b="1" dirty="0"/>
          </a:p>
        </p:txBody>
      </p:sp>
      <p:sp>
        <p:nvSpPr>
          <p:cNvPr id="3" name="Content Placeholder 2"/>
          <p:cNvSpPr>
            <a:spLocks noGrp="1"/>
          </p:cNvSpPr>
          <p:nvPr>
            <p:ph idx="1"/>
          </p:nvPr>
        </p:nvSpPr>
        <p:spPr/>
        <p:txBody>
          <a:bodyPr>
            <a:normAutofit lnSpcReduction="10000"/>
          </a:bodyPr>
          <a:lstStyle/>
          <a:p>
            <a:r>
              <a:rPr lang="en-US" dirty="0"/>
              <a:t>The inverse relationship between religiosity and alcohol abuse among Christians has been well documented for decades (Jessor and Jessor, 1975; McBride, Mutch &amp; Chitwood, 1996; Wallace et al., 2007</a:t>
            </a:r>
            <a:r>
              <a:rPr lang="en-US" dirty="0" smtClean="0"/>
              <a:t>).</a:t>
            </a:r>
            <a:br>
              <a:rPr lang="en-US" dirty="0" smtClean="0"/>
            </a:br>
            <a:endParaRPr lang="en-US" dirty="0" smtClean="0"/>
          </a:p>
          <a:p>
            <a:r>
              <a:rPr lang="en-US" dirty="0" smtClean="0"/>
              <a:t>Researchers </a:t>
            </a:r>
            <a:r>
              <a:rPr lang="en-US" dirty="0"/>
              <a:t>studying Muslims report similar inverse relationships. (Unlu and Sahin, 2016). </a:t>
            </a:r>
            <a:r>
              <a:rPr lang="en-US" dirty="0" smtClean="0"/>
              <a:t/>
            </a:r>
            <a:br>
              <a:rPr lang="en-US" dirty="0" smtClean="0"/>
            </a:br>
            <a:endParaRPr lang="en-US" dirty="0" smtClean="0"/>
          </a:p>
          <a:p>
            <a:r>
              <a:rPr lang="en-US" dirty="0" smtClean="0"/>
              <a:t>The </a:t>
            </a:r>
            <a:r>
              <a:rPr lang="en-US" dirty="0"/>
              <a:t>operationalization of the concept of religiosity has been more complex. An article by Haber and colleagues (2012), notes the importance of identifying and measuring different aspects of religiosity. </a:t>
            </a:r>
          </a:p>
        </p:txBody>
      </p:sp>
    </p:spTree>
    <p:extLst>
      <p:ext uri="{BB962C8B-B14F-4D97-AF65-F5344CB8AC3E}">
        <p14:creationId xmlns:p14="http://schemas.microsoft.com/office/powerpoint/2010/main" val="4390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3600"/>
          </a:xfrm>
        </p:spPr>
        <p:txBody>
          <a:bodyPr/>
          <a:lstStyle/>
          <a:p>
            <a:pPr algn="ctr"/>
            <a:r>
              <a:rPr lang="en-US" b="1" dirty="0" smtClean="0"/>
              <a:t>Purpose of Presentation</a:t>
            </a:r>
            <a:endParaRPr lang="en-US" b="1" dirty="0"/>
          </a:p>
        </p:txBody>
      </p:sp>
      <p:sp>
        <p:nvSpPr>
          <p:cNvPr id="3" name="Content Placeholder 2"/>
          <p:cNvSpPr>
            <a:spLocks noGrp="1"/>
          </p:cNvSpPr>
          <p:nvPr>
            <p:ph idx="1"/>
          </p:nvPr>
        </p:nvSpPr>
        <p:spPr>
          <a:xfrm>
            <a:off x="838200" y="1352550"/>
            <a:ext cx="10515600" cy="5505449"/>
          </a:xfrm>
        </p:spPr>
        <p:txBody>
          <a:bodyPr>
            <a:normAutofit fontScale="77500" lnSpcReduction="20000"/>
          </a:bodyPr>
          <a:lstStyle/>
          <a:p>
            <a:pPr marL="0" lvl="0" indent="0">
              <a:buNone/>
            </a:pPr>
            <a:r>
              <a:rPr lang="en-US" sz="3600" u="sng" dirty="0" smtClean="0"/>
              <a:t>The purpose of this presentation is to:</a:t>
            </a:r>
            <a:r>
              <a:rPr lang="en-US" dirty="0" smtClean="0"/>
              <a:t/>
            </a:r>
            <a:br>
              <a:rPr lang="en-US" dirty="0" smtClean="0"/>
            </a:br>
            <a:endParaRPr lang="en-US" dirty="0" smtClean="0"/>
          </a:p>
          <a:p>
            <a:pPr lvl="0"/>
            <a:r>
              <a:rPr lang="en-US" sz="3400" dirty="0" smtClean="0"/>
              <a:t>Examine data from a survey of Adventist University students showing the relationship between different aspects of religiosity and binge drinking (defined as having  or more drinks in a row in the past two weeks).</a:t>
            </a:r>
            <a:br>
              <a:rPr lang="en-US" sz="3400" dirty="0" smtClean="0"/>
            </a:br>
            <a:endParaRPr lang="en-US" sz="3400" dirty="0" smtClean="0"/>
          </a:p>
          <a:p>
            <a:pPr lvl="0"/>
            <a:r>
              <a:rPr lang="en-US" sz="3400" dirty="0" smtClean="0"/>
              <a:t>About 8% of the sample of 751 reported this level of alcohol use.</a:t>
            </a:r>
            <a:br>
              <a:rPr lang="en-US" sz="3400" dirty="0" smtClean="0"/>
            </a:br>
            <a:endParaRPr lang="en-US" sz="3400" dirty="0" smtClean="0"/>
          </a:p>
          <a:p>
            <a:pPr lvl="0"/>
            <a:r>
              <a:rPr lang="en-US" sz="3400" dirty="0" smtClean="0"/>
              <a:t>Specifically, taking the suggestion from Haber and colleagues (2012), we will examine the relationship between binge drinking and:</a:t>
            </a:r>
            <a:r>
              <a:rPr lang="en-US" dirty="0"/>
              <a:t/>
            </a:r>
            <a:br>
              <a:rPr lang="en-US" dirty="0"/>
            </a:br>
            <a:endParaRPr lang="en-US" dirty="0" smtClean="0"/>
          </a:p>
          <a:p>
            <a:pPr lvl="1">
              <a:buFont typeface="Wingdings" panose="05000000000000000000" pitchFamily="2" charset="2"/>
              <a:buChar char="Ø"/>
            </a:pPr>
            <a:r>
              <a:rPr lang="en-US" sz="3200" dirty="0" smtClean="0"/>
              <a:t>Personal devotion</a:t>
            </a:r>
            <a:endParaRPr lang="en-US" sz="3200" dirty="0"/>
          </a:p>
          <a:p>
            <a:pPr lvl="1">
              <a:buFont typeface="Wingdings" panose="05000000000000000000" pitchFamily="2" charset="2"/>
              <a:buChar char="Ø"/>
            </a:pPr>
            <a:r>
              <a:rPr lang="en-US" sz="3200" dirty="0" smtClean="0"/>
              <a:t>Commitment to the Seventh-day Adventist Church</a:t>
            </a:r>
          </a:p>
          <a:p>
            <a:pPr lvl="1">
              <a:buFont typeface="Wingdings" panose="05000000000000000000" pitchFamily="2" charset="2"/>
              <a:buChar char="Ø"/>
            </a:pPr>
            <a:r>
              <a:rPr lang="en-US" sz="3200" dirty="0" smtClean="0"/>
              <a:t>Attendance</a:t>
            </a:r>
            <a:endParaRPr lang="en-US" sz="3200" dirty="0"/>
          </a:p>
          <a:p>
            <a:pPr lvl="1">
              <a:buFont typeface="Wingdings" panose="05000000000000000000" pitchFamily="2" charset="2"/>
              <a:buChar char="Ø"/>
            </a:pPr>
            <a:r>
              <a:rPr lang="en-US" sz="3200" dirty="0" smtClean="0"/>
              <a:t>God wants me to take care of my body </a:t>
            </a:r>
            <a:r>
              <a:rPr lang="en-US" sz="3200" dirty="0" smtClean="0"/>
              <a:t>by</a:t>
            </a:r>
            <a:r>
              <a:rPr lang="en-US" sz="3200" dirty="0" smtClean="0"/>
              <a:t> </a:t>
            </a:r>
            <a:r>
              <a:rPr lang="en-US" sz="3200" dirty="0" smtClean="0"/>
              <a:t>not </a:t>
            </a:r>
            <a:r>
              <a:rPr lang="en-US" sz="3200" dirty="0" smtClean="0"/>
              <a:t>using </a:t>
            </a:r>
            <a:r>
              <a:rPr lang="en-US" sz="3200" dirty="0" smtClean="0"/>
              <a:t>alcohol, tobacco or drugs.</a:t>
            </a:r>
            <a:r>
              <a:rPr lang="en-US" dirty="0"/>
              <a:t/>
            </a:r>
            <a:br>
              <a:rPr lang="en-US" dirty="0"/>
            </a:br>
            <a:endParaRPr lang="en-US" dirty="0"/>
          </a:p>
          <a:p>
            <a:endParaRPr lang="en-US" dirty="0"/>
          </a:p>
        </p:txBody>
      </p:sp>
    </p:spTree>
    <p:extLst>
      <p:ext uri="{BB962C8B-B14F-4D97-AF65-F5344CB8AC3E}">
        <p14:creationId xmlns:p14="http://schemas.microsoft.com/office/powerpoint/2010/main" val="85762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68057"/>
          </a:xfrm>
        </p:spPr>
        <p:txBody>
          <a:bodyPr/>
          <a:lstStyle/>
          <a:p>
            <a:pPr algn="ctr"/>
            <a:r>
              <a:rPr lang="en-US" b="1" dirty="0" smtClean="0"/>
              <a:t>Methods</a:t>
            </a:r>
            <a:endParaRPr lang="en-US" b="1" dirty="0"/>
          </a:p>
        </p:txBody>
      </p:sp>
      <p:sp>
        <p:nvSpPr>
          <p:cNvPr id="3" name="Content Placeholder 2"/>
          <p:cNvSpPr>
            <a:spLocks noGrp="1"/>
          </p:cNvSpPr>
          <p:nvPr>
            <p:ph idx="1"/>
          </p:nvPr>
        </p:nvSpPr>
        <p:spPr>
          <a:xfrm>
            <a:off x="838200" y="1518407"/>
            <a:ext cx="10515600" cy="4658556"/>
          </a:xfrm>
        </p:spPr>
        <p:txBody>
          <a:bodyPr>
            <a:normAutofit fontScale="92500" lnSpcReduction="20000"/>
          </a:bodyPr>
          <a:lstStyle/>
          <a:p>
            <a:r>
              <a:rPr lang="en-US" dirty="0" smtClean="0"/>
              <a:t>These questions were a part of a larger study conducted every 5-7 years (at times other schools involved) that examines the relationship between risk and protective factors and substance use. </a:t>
            </a:r>
            <a:br>
              <a:rPr lang="en-US" dirty="0" smtClean="0"/>
            </a:br>
            <a:endParaRPr lang="en-US" dirty="0" smtClean="0"/>
          </a:p>
          <a:p>
            <a:r>
              <a:rPr lang="en-US" dirty="0" smtClean="0"/>
              <a:t>Questionnaire took about 45 minutes to fill out.</a:t>
            </a:r>
            <a:br>
              <a:rPr lang="en-US" dirty="0" smtClean="0"/>
            </a:br>
            <a:endParaRPr lang="en-US" dirty="0" smtClean="0"/>
          </a:p>
          <a:p>
            <a:r>
              <a:rPr lang="en-US" dirty="0" smtClean="0"/>
              <a:t>Data collected in a class room setting (similar to MTF data collection).</a:t>
            </a:r>
            <a:br>
              <a:rPr lang="en-US" dirty="0" smtClean="0"/>
            </a:br>
            <a:endParaRPr lang="en-US" dirty="0" smtClean="0"/>
          </a:p>
          <a:p>
            <a:r>
              <a:rPr lang="en-US" dirty="0" smtClean="0"/>
              <a:t>Data collected by trained research assistants using paper and pencil and placed in blank sealed envelope.</a:t>
            </a:r>
            <a:br>
              <a:rPr lang="en-US" dirty="0" smtClean="0"/>
            </a:br>
            <a:endParaRPr lang="en-US" dirty="0" smtClean="0"/>
          </a:p>
          <a:p>
            <a:r>
              <a:rPr lang="en-US" dirty="0" smtClean="0"/>
              <a:t>Anonymous, confidential, and full IRB approval.</a:t>
            </a:r>
            <a:br>
              <a:rPr lang="en-US" dirty="0" smtClean="0"/>
            </a:br>
            <a:endParaRPr lang="en-US" dirty="0" smtClean="0"/>
          </a:p>
          <a:p>
            <a:r>
              <a:rPr lang="en-US" dirty="0" smtClean="0"/>
              <a:t>Total N was 751.</a:t>
            </a:r>
            <a:endParaRPr lang="en-US" dirty="0"/>
          </a:p>
        </p:txBody>
      </p:sp>
    </p:spTree>
    <p:extLst>
      <p:ext uri="{BB962C8B-B14F-4D97-AF65-F5344CB8AC3E}">
        <p14:creationId xmlns:p14="http://schemas.microsoft.com/office/powerpoint/2010/main" val="2590032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Conceptual Framework</a:t>
            </a:r>
            <a:endParaRPr lang="en-US" b="1" dirty="0"/>
          </a:p>
        </p:txBody>
      </p:sp>
      <p:sp>
        <p:nvSpPr>
          <p:cNvPr id="3" name="Content Placeholder 2"/>
          <p:cNvSpPr>
            <a:spLocks noGrp="1"/>
          </p:cNvSpPr>
          <p:nvPr>
            <p:ph idx="1"/>
          </p:nvPr>
        </p:nvSpPr>
        <p:spPr>
          <a:xfrm>
            <a:off x="838200" y="1690688"/>
            <a:ext cx="10515600" cy="4486275"/>
          </a:xfrm>
        </p:spPr>
        <p:txBody>
          <a:bodyPr/>
          <a:lstStyle/>
          <a:p>
            <a:pPr marL="0" indent="0">
              <a:buNone/>
            </a:pPr>
            <a:endParaRPr lang="en-US" dirty="0" smtClean="0"/>
          </a:p>
          <a:p>
            <a:r>
              <a:rPr lang="en-US" dirty="0" smtClean="0"/>
              <a:t>Theoretical </a:t>
            </a:r>
            <a:r>
              <a:rPr lang="en-US" dirty="0"/>
              <a:t>concepts of social control and social ecology theory guided the analysis (see, Hirschi and Stark 1969; Bronfenbrenner, 1979</a:t>
            </a:r>
            <a:r>
              <a:rPr lang="en-US" dirty="0" smtClean="0"/>
              <a:t>).</a:t>
            </a:r>
            <a:br>
              <a:rPr lang="en-US" dirty="0" smtClean="0"/>
            </a:br>
            <a:endParaRPr lang="en-US" dirty="0" smtClean="0"/>
          </a:p>
          <a:p>
            <a:r>
              <a:rPr lang="en-US" dirty="0" smtClean="0"/>
              <a:t>We were interested in looking at various aspects of religious social integration (as indicated by belief and practice) and their relationship to binge drinking.</a:t>
            </a:r>
          </a:p>
          <a:p>
            <a:endParaRPr lang="en-US" dirty="0"/>
          </a:p>
        </p:txBody>
      </p:sp>
    </p:spTree>
    <p:extLst>
      <p:ext uri="{BB962C8B-B14F-4D97-AF65-F5344CB8AC3E}">
        <p14:creationId xmlns:p14="http://schemas.microsoft.com/office/powerpoint/2010/main" val="2301810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2831"/>
          </a:xfrm>
        </p:spPr>
        <p:txBody>
          <a:bodyPr>
            <a:normAutofit fontScale="90000"/>
          </a:bodyPr>
          <a:lstStyle/>
          <a:p>
            <a:pPr algn="ctr"/>
            <a:r>
              <a:rPr lang="en-US" b="1" dirty="0" smtClean="0"/>
              <a:t>Raw Odds Ratios – Binge Drinking</a:t>
            </a:r>
            <a:endParaRPr lang="en-US" b="1" dirty="0"/>
          </a:p>
        </p:txBody>
      </p:sp>
      <p:sp>
        <p:nvSpPr>
          <p:cNvPr id="3" name="Content Placeholder 2"/>
          <p:cNvSpPr>
            <a:spLocks noGrp="1"/>
          </p:cNvSpPr>
          <p:nvPr>
            <p:ph idx="1"/>
          </p:nvPr>
        </p:nvSpPr>
        <p:spPr>
          <a:xfrm>
            <a:off x="838200" y="1149292"/>
            <a:ext cx="10515600" cy="5536734"/>
          </a:xfrm>
        </p:spPr>
        <p:txBody>
          <a:bodyPr>
            <a:normAutofit fontScale="92500" lnSpcReduction="20000"/>
          </a:bodyPr>
          <a:lstStyle/>
          <a:p>
            <a:pPr marL="0" indent="0">
              <a:buNone/>
            </a:pPr>
            <a:r>
              <a:rPr lang="en-US" dirty="0"/>
              <a:t>	</a:t>
            </a:r>
            <a:r>
              <a:rPr lang="en-US" dirty="0" smtClean="0"/>
              <a:t>				</a:t>
            </a:r>
            <a:r>
              <a:rPr lang="en-US" u="sng" dirty="0" smtClean="0"/>
              <a:t>ORs</a:t>
            </a:r>
            <a:r>
              <a:rPr lang="en-US" dirty="0" smtClean="0"/>
              <a:t>			</a:t>
            </a:r>
            <a:r>
              <a:rPr lang="en-US" u="sng" dirty="0" smtClean="0"/>
              <a:t>95% C.I.</a:t>
            </a:r>
          </a:p>
          <a:p>
            <a:pPr marL="0" indent="0">
              <a:buNone/>
            </a:pPr>
            <a:r>
              <a:rPr lang="en-US" u="sng" dirty="0" smtClean="0"/>
              <a:t>Devotions</a:t>
            </a:r>
            <a:r>
              <a:rPr lang="en-US" dirty="0" smtClean="0"/>
              <a:t/>
            </a:r>
            <a:br>
              <a:rPr lang="en-US" dirty="0" smtClean="0"/>
            </a:br>
            <a:r>
              <a:rPr lang="en-US" dirty="0" smtClean="0"/>
              <a:t> 	freq. of per. prayer		.704			.625--.793</a:t>
            </a:r>
          </a:p>
          <a:p>
            <a:pPr marL="0" indent="0">
              <a:buNone/>
            </a:pPr>
            <a:r>
              <a:rPr lang="en-US" dirty="0"/>
              <a:t> </a:t>
            </a:r>
            <a:r>
              <a:rPr lang="en-US" dirty="0" smtClean="0"/>
              <a:t>	freq. of Bible reading	.680			.611--.758</a:t>
            </a:r>
            <a:br>
              <a:rPr lang="en-US" dirty="0" smtClean="0"/>
            </a:br>
            <a:endParaRPr lang="en-US" dirty="0" smtClean="0"/>
          </a:p>
          <a:p>
            <a:pPr marL="0" indent="0">
              <a:buNone/>
            </a:pPr>
            <a:r>
              <a:rPr lang="en-US" u="sng" dirty="0" smtClean="0"/>
              <a:t>Commitment to SDA Church</a:t>
            </a:r>
            <a:r>
              <a:rPr lang="en-US" dirty="0" smtClean="0"/>
              <a:t/>
            </a:r>
            <a:br>
              <a:rPr lang="en-US" dirty="0" smtClean="0"/>
            </a:br>
            <a:r>
              <a:rPr lang="en-US" dirty="0" smtClean="0"/>
              <a:t> 	SDA True Church		.694			.567--.850</a:t>
            </a:r>
          </a:p>
          <a:p>
            <a:pPr marL="0" indent="0">
              <a:buNone/>
            </a:pPr>
            <a:r>
              <a:rPr lang="en-US" dirty="0"/>
              <a:t>	w</a:t>
            </a:r>
            <a:r>
              <a:rPr lang="en-US" dirty="0" smtClean="0"/>
              <a:t>ill remain SDA		.537			.396--.729</a:t>
            </a:r>
            <a:br>
              <a:rPr lang="en-US" dirty="0" smtClean="0"/>
            </a:br>
            <a:endParaRPr lang="en-US" dirty="0" smtClean="0"/>
          </a:p>
          <a:p>
            <a:pPr marL="0" indent="0">
              <a:buNone/>
            </a:pPr>
            <a:r>
              <a:rPr lang="en-US" u="sng" dirty="0" smtClean="0"/>
              <a:t>Attendance </a:t>
            </a:r>
            <a:r>
              <a:rPr lang="en-US" dirty="0" smtClean="0"/>
              <a:t/>
            </a:r>
            <a:br>
              <a:rPr lang="en-US" dirty="0" smtClean="0"/>
            </a:br>
            <a:r>
              <a:rPr lang="en-US" dirty="0" smtClean="0"/>
              <a:t> 	freq. of Church		.623			.547--.710</a:t>
            </a:r>
            <a:br>
              <a:rPr lang="en-US" dirty="0" smtClean="0"/>
            </a:br>
            <a:r>
              <a:rPr lang="en-US" dirty="0" smtClean="0"/>
              <a:t> 	freq. of SS			.748			.665--.843</a:t>
            </a:r>
            <a:br>
              <a:rPr lang="en-US" dirty="0" smtClean="0"/>
            </a:br>
            <a:endParaRPr lang="en-US" dirty="0" smtClean="0"/>
          </a:p>
          <a:p>
            <a:pPr marL="0" indent="0">
              <a:buNone/>
            </a:pPr>
            <a:r>
              <a:rPr lang="en-US" u="sng" dirty="0" smtClean="0"/>
              <a:t>Health Message</a:t>
            </a:r>
            <a:r>
              <a:rPr lang="en-US" dirty="0" smtClean="0"/>
              <a:t/>
            </a:r>
            <a:br>
              <a:rPr lang="en-US" dirty="0" smtClean="0"/>
            </a:br>
            <a:r>
              <a:rPr lang="en-US" dirty="0" smtClean="0"/>
              <a:t> 	body as Temple		.403			.310--523</a:t>
            </a:r>
            <a:endParaRPr lang="en-US" dirty="0"/>
          </a:p>
        </p:txBody>
      </p:sp>
    </p:spTree>
    <p:extLst>
      <p:ext uri="{BB962C8B-B14F-4D97-AF65-F5344CB8AC3E}">
        <p14:creationId xmlns:p14="http://schemas.microsoft.com/office/powerpoint/2010/main" val="120971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6053"/>
          </a:xfrm>
        </p:spPr>
        <p:txBody>
          <a:bodyPr>
            <a:normAutofit fontScale="90000"/>
          </a:bodyPr>
          <a:lstStyle/>
          <a:p>
            <a:pPr algn="ctr"/>
            <a:r>
              <a:rPr lang="en-US" b="1" dirty="0" smtClean="0"/>
              <a:t>Adjusted Odds Ratios – Binge Drinking</a:t>
            </a:r>
            <a:endParaRPr lang="en-US" b="1" dirty="0"/>
          </a:p>
        </p:txBody>
      </p:sp>
      <p:sp>
        <p:nvSpPr>
          <p:cNvPr id="3" name="Content Placeholder 2"/>
          <p:cNvSpPr>
            <a:spLocks noGrp="1"/>
          </p:cNvSpPr>
          <p:nvPr>
            <p:ph idx="1"/>
          </p:nvPr>
        </p:nvSpPr>
        <p:spPr>
          <a:xfrm>
            <a:off x="838200" y="1208016"/>
            <a:ext cx="10515600" cy="5486400"/>
          </a:xfrm>
        </p:spPr>
        <p:txBody>
          <a:bodyPr>
            <a:normAutofit fontScale="85000" lnSpcReduction="20000"/>
          </a:bodyPr>
          <a:lstStyle/>
          <a:p>
            <a:pPr marL="0" indent="0">
              <a:buNone/>
            </a:pPr>
            <a:r>
              <a:rPr lang="en-US" dirty="0" smtClean="0"/>
              <a:t>					</a:t>
            </a:r>
            <a:r>
              <a:rPr lang="en-US" u="sng" dirty="0" smtClean="0"/>
              <a:t>OR</a:t>
            </a:r>
            <a:r>
              <a:rPr lang="en-US" dirty="0" smtClean="0"/>
              <a:t>			</a:t>
            </a:r>
            <a:r>
              <a:rPr lang="en-US" u="sng" dirty="0" smtClean="0"/>
              <a:t>95% C.I.</a:t>
            </a:r>
          </a:p>
          <a:p>
            <a:pPr marL="0" indent="0">
              <a:buNone/>
            </a:pPr>
            <a:r>
              <a:rPr lang="en-US" u="sng" dirty="0" smtClean="0"/>
              <a:t>Devotions</a:t>
            </a:r>
            <a:r>
              <a:rPr lang="en-US" dirty="0"/>
              <a:t>	</a:t>
            </a:r>
            <a:endParaRPr lang="en-US" dirty="0" smtClean="0"/>
          </a:p>
          <a:p>
            <a:pPr marL="0" indent="0">
              <a:buNone/>
            </a:pPr>
            <a:r>
              <a:rPr lang="en-US" dirty="0" smtClean="0"/>
              <a:t>	freq. of prayer			1.035			.826—1.296</a:t>
            </a:r>
          </a:p>
          <a:p>
            <a:pPr marL="0" indent="0">
              <a:buNone/>
            </a:pPr>
            <a:r>
              <a:rPr lang="en-US" dirty="0"/>
              <a:t>	</a:t>
            </a:r>
            <a:r>
              <a:rPr lang="en-US" dirty="0" smtClean="0"/>
              <a:t>freq. of Bible reading		.811*			.671--.981</a:t>
            </a:r>
            <a:br>
              <a:rPr lang="en-US" dirty="0" smtClean="0"/>
            </a:br>
            <a:endParaRPr lang="en-US" dirty="0" smtClean="0"/>
          </a:p>
          <a:p>
            <a:pPr marL="0" indent="0">
              <a:buNone/>
            </a:pPr>
            <a:r>
              <a:rPr lang="en-US" u="sng" dirty="0" smtClean="0"/>
              <a:t>Commitment to SDA Church</a:t>
            </a:r>
            <a:r>
              <a:rPr lang="en-US" dirty="0" smtClean="0"/>
              <a:t/>
            </a:r>
            <a:br>
              <a:rPr lang="en-US" dirty="0" smtClean="0"/>
            </a:br>
            <a:r>
              <a:rPr lang="en-US" dirty="0" smtClean="0"/>
              <a:t> 	SDA true Church		.866			.588—1.274</a:t>
            </a:r>
          </a:p>
          <a:p>
            <a:pPr marL="0" indent="0">
              <a:buNone/>
            </a:pPr>
            <a:r>
              <a:rPr lang="en-US" dirty="0"/>
              <a:t> </a:t>
            </a:r>
            <a:r>
              <a:rPr lang="en-US" dirty="0" smtClean="0"/>
              <a:t>	will remain SDA		1.208			.726—2.012</a:t>
            </a:r>
            <a:br>
              <a:rPr lang="en-US" dirty="0" smtClean="0"/>
            </a:br>
            <a:endParaRPr lang="en-US" dirty="0" smtClean="0"/>
          </a:p>
          <a:p>
            <a:pPr marL="0" indent="0">
              <a:buNone/>
            </a:pPr>
            <a:r>
              <a:rPr lang="en-US" u="sng" dirty="0" smtClean="0"/>
              <a:t>Attendance</a:t>
            </a:r>
            <a:r>
              <a:rPr lang="en-US" dirty="0" smtClean="0"/>
              <a:t/>
            </a:r>
            <a:br>
              <a:rPr lang="en-US" dirty="0" smtClean="0"/>
            </a:br>
            <a:r>
              <a:rPr lang="en-US" dirty="0" smtClean="0"/>
              <a:t> 	freq. of Church		.915			.722—1.160</a:t>
            </a:r>
          </a:p>
          <a:p>
            <a:pPr marL="0" indent="0">
              <a:buNone/>
            </a:pPr>
            <a:r>
              <a:rPr lang="en-US" dirty="0"/>
              <a:t> </a:t>
            </a:r>
            <a:r>
              <a:rPr lang="en-US" dirty="0" smtClean="0"/>
              <a:t>	freq. of SS			.893			.759-- 1.052</a:t>
            </a:r>
            <a:br>
              <a:rPr lang="en-US" dirty="0" smtClean="0"/>
            </a:br>
            <a:endParaRPr lang="en-US" dirty="0" smtClean="0"/>
          </a:p>
          <a:p>
            <a:pPr marL="0" indent="0">
              <a:buNone/>
            </a:pPr>
            <a:r>
              <a:rPr lang="en-US" u="sng" dirty="0" smtClean="0"/>
              <a:t>Health Message</a:t>
            </a:r>
            <a:r>
              <a:rPr lang="en-US" dirty="0" smtClean="0"/>
              <a:t/>
            </a:r>
            <a:br>
              <a:rPr lang="en-US" dirty="0" smtClean="0"/>
            </a:br>
            <a:r>
              <a:rPr lang="en-US" dirty="0" smtClean="0"/>
              <a:t> 	</a:t>
            </a:r>
            <a:r>
              <a:rPr lang="en-US" b="1" dirty="0" smtClean="0"/>
              <a:t>body as Temple		.466** 		.317 -- .687</a:t>
            </a:r>
          </a:p>
          <a:p>
            <a:pPr marL="0" indent="0">
              <a:buNone/>
            </a:pPr>
            <a:r>
              <a:rPr lang="en-US" dirty="0"/>
              <a:t>	</a:t>
            </a:r>
          </a:p>
        </p:txBody>
      </p:sp>
    </p:spTree>
    <p:extLst>
      <p:ext uri="{BB962C8B-B14F-4D97-AF65-F5344CB8AC3E}">
        <p14:creationId xmlns:p14="http://schemas.microsoft.com/office/powerpoint/2010/main" val="33284565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TotalTime>
  <Words>1081</Words>
  <Application>Microsoft Office PowerPoint</Application>
  <PresentationFormat>Widescreen</PresentationFormat>
  <Paragraphs>124</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Tahoma</vt:lpstr>
      <vt:lpstr>Wingdings</vt:lpstr>
      <vt:lpstr>Office Theme</vt:lpstr>
      <vt:lpstr>PowerPoint Presentation</vt:lpstr>
      <vt:lpstr>Importance of Religious Belief and  Substance Use Among Youth</vt:lpstr>
      <vt:lpstr>Church Attendance and Substance Use</vt:lpstr>
      <vt:lpstr>Religiosity and Drug Use</vt:lpstr>
      <vt:lpstr>Purpose of Presentation</vt:lpstr>
      <vt:lpstr>Methods</vt:lpstr>
      <vt:lpstr>Conceptual Framework</vt:lpstr>
      <vt:lpstr>Raw Odds Ratios – Binge Drinking</vt:lpstr>
      <vt:lpstr>Adjusted Odds Ratios – Binge Drinking</vt:lpstr>
      <vt:lpstr>Summary Discussion</vt:lpstr>
      <vt:lpstr>Summary Discussion Continued</vt:lpstr>
      <vt:lpstr>Conclusion</vt:lpstr>
      <vt:lpstr>Selected References</vt:lpstr>
      <vt:lpstr>Other Relevant References</vt:lpstr>
      <vt:lpstr>Other References</vt:lpstr>
      <vt:lpstr>Other References</vt:lpstr>
      <vt:lpstr>Other Reference Cont’d</vt:lpstr>
    </vt:vector>
  </TitlesOfParts>
  <Company>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Duane McBride</dc:creator>
  <cp:lastModifiedBy>Duane McBride</cp:lastModifiedBy>
  <cp:revision>35</cp:revision>
  <dcterms:created xsi:type="dcterms:W3CDTF">2017-05-14T23:31:44Z</dcterms:created>
  <dcterms:modified xsi:type="dcterms:W3CDTF">2017-05-19T15:30:47Z</dcterms:modified>
</cp:coreProperties>
</file>