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57" r:id="rId4"/>
    <p:sldId id="272" r:id="rId5"/>
    <p:sldId id="275" r:id="rId6"/>
    <p:sldId id="278" r:id="rId7"/>
    <p:sldId id="273" r:id="rId8"/>
    <p:sldId id="276" r:id="rId9"/>
    <p:sldId id="274" r:id="rId10"/>
    <p:sldId id="277" r:id="rId11"/>
    <p:sldId id="281" r:id="rId12"/>
    <p:sldId id="280" r:id="rId13"/>
    <p:sldId id="279" r:id="rId14"/>
    <p:sldId id="258" r:id="rId15"/>
    <p:sldId id="261" r:id="rId16"/>
    <p:sldId id="282" r:id="rId17"/>
    <p:sldId id="283" r:id="rId18"/>
    <p:sldId id="284" r:id="rId19"/>
    <p:sldId id="285" r:id="rId20"/>
    <p:sldId id="286" r:id="rId21"/>
    <p:sldId id="288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RDAS Scores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solidFill>
                <a:schemeClr val="lt1"/>
              </a:solidFill>
              <a:ln w="55000" cap="flat" cmpd="thickThin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"Fundamentalists"</c:v>
                </c:pt>
                <c:pt idx="1">
                  <c:v>"Questers"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3.2490000000000001</c:v>
                </c:pt>
                <c:pt idx="1">
                  <c:v>1.764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05248"/>
        <c:axId val="55280384"/>
      </c:barChart>
      <c:catAx>
        <c:axId val="54805248"/>
        <c:scaling>
          <c:orientation val="minMax"/>
        </c:scaling>
        <c:delete val="0"/>
        <c:axPos val="b"/>
        <c:majorTickMark val="out"/>
        <c:minorTickMark val="none"/>
        <c:tickLblPos val="nextTo"/>
        <c:crossAx val="55280384"/>
        <c:crosses val="autoZero"/>
        <c:auto val="1"/>
        <c:lblAlgn val="ctr"/>
        <c:lblOffset val="100"/>
        <c:noMultiLvlLbl val="0"/>
      </c:catAx>
      <c:valAx>
        <c:axId val="55280384"/>
        <c:scaling>
          <c:orientation val="minMax"/>
          <c:max val="7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80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Personal Negative Reaction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solidFill>
                <a:schemeClr val="lt1"/>
              </a:solidFill>
              <a:ln w="55000" cap="flat" cmpd="thickThin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"Fundamentalists"</c:v>
                </c:pt>
                <c:pt idx="1">
                  <c:v>"Questers"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4.29</c:v>
                </c:pt>
                <c:pt idx="1">
                  <c:v>2.44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866496"/>
        <c:axId val="267868032"/>
      </c:barChart>
      <c:catAx>
        <c:axId val="267866496"/>
        <c:scaling>
          <c:orientation val="minMax"/>
        </c:scaling>
        <c:delete val="0"/>
        <c:axPos val="b"/>
        <c:majorTickMark val="out"/>
        <c:minorTickMark val="none"/>
        <c:tickLblPos val="nextTo"/>
        <c:crossAx val="267868032"/>
        <c:crosses val="autoZero"/>
        <c:auto val="1"/>
        <c:lblAlgn val="ctr"/>
        <c:lblOffset val="100"/>
        <c:noMultiLvlLbl val="0"/>
      </c:catAx>
      <c:valAx>
        <c:axId val="267868032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786649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Disapproval to Religious Disaffiliation in General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solidFill>
                <a:schemeClr val="lt1"/>
              </a:solidFill>
              <a:ln w="55000" cap="flat" cmpd="thickThin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"Fundamentalists"</c:v>
                </c:pt>
                <c:pt idx="1">
                  <c:v>"Questers"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3.3719999999999999</c:v>
                </c:pt>
                <c:pt idx="1">
                  <c:v>1.641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445376"/>
        <c:axId val="54717824"/>
      </c:barChart>
      <c:catAx>
        <c:axId val="53445376"/>
        <c:scaling>
          <c:orientation val="minMax"/>
        </c:scaling>
        <c:delete val="0"/>
        <c:axPos val="b"/>
        <c:majorTickMark val="out"/>
        <c:minorTickMark val="none"/>
        <c:tickLblPos val="nextTo"/>
        <c:crossAx val="54717824"/>
        <c:crosses val="autoZero"/>
        <c:auto val="1"/>
        <c:lblAlgn val="ctr"/>
        <c:lblOffset val="100"/>
        <c:noMultiLvlLbl val="0"/>
      </c:catAx>
      <c:valAx>
        <c:axId val="54717824"/>
        <c:scaling>
          <c:orientation val="minMax"/>
          <c:max val="7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44537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Have you at some point considered leaving the Seventh-day Adventist church?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308654126567513"/>
                  <c:y val="-0.15214997386191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55000" cap="flat" cmpd="thickThin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(No Response)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0.55047318611987384</c:v>
                </c:pt>
                <c:pt idx="1">
                  <c:v>0.29968454258675081</c:v>
                </c:pt>
                <c:pt idx="2">
                  <c:v>0.14984227129337541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C26E7-0E59-4A7D-B90B-F92B1B9DFE8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3D295C-4425-424A-967D-4B0AA6208772}">
      <dgm:prSet phldrT="[Text]"/>
      <dgm:spPr/>
      <dgm:t>
        <a:bodyPr/>
        <a:lstStyle/>
        <a:p>
          <a:r>
            <a:rPr lang="en-US" dirty="0" smtClean="0"/>
            <a:t>Introduction: Context and Literature Review</a:t>
          </a:r>
          <a:endParaRPr lang="en-US" dirty="0"/>
        </a:p>
      </dgm:t>
    </dgm:pt>
    <dgm:pt modelId="{EB3281B3-B85A-4BB2-B3DC-ABB211DA9311}" type="parTrans" cxnId="{FD76349F-EF01-4580-8FB3-2D8AB7FA56E4}">
      <dgm:prSet/>
      <dgm:spPr/>
      <dgm:t>
        <a:bodyPr/>
        <a:lstStyle/>
        <a:p>
          <a:endParaRPr lang="en-US"/>
        </a:p>
      </dgm:t>
    </dgm:pt>
    <dgm:pt modelId="{61FA688C-16DD-49FD-8E2C-EFFCC8F327B1}" type="sibTrans" cxnId="{FD76349F-EF01-4580-8FB3-2D8AB7FA56E4}">
      <dgm:prSet/>
      <dgm:spPr/>
      <dgm:t>
        <a:bodyPr/>
        <a:lstStyle/>
        <a:p>
          <a:endParaRPr lang="en-US"/>
        </a:p>
      </dgm:t>
    </dgm:pt>
    <dgm:pt modelId="{CBF19C4B-9AE4-4A57-A5E9-75442F53D40E}">
      <dgm:prSet phldrT="[Text]"/>
      <dgm:spPr/>
      <dgm:t>
        <a:bodyPr/>
        <a:lstStyle/>
        <a:p>
          <a:r>
            <a:rPr lang="en-US" dirty="0" smtClean="0"/>
            <a:t>Methods: </a:t>
          </a:r>
          <a:r>
            <a:rPr lang="en-US" dirty="0" smtClean="0"/>
            <a:t>Instruments and Procedure</a:t>
          </a:r>
          <a:endParaRPr lang="en-US" dirty="0"/>
        </a:p>
      </dgm:t>
    </dgm:pt>
    <dgm:pt modelId="{E615D99A-BF4D-4B08-80B6-06C4C27ED03A}" type="parTrans" cxnId="{F89CA021-EB36-443E-9CFB-E48D655BA400}">
      <dgm:prSet/>
      <dgm:spPr/>
      <dgm:t>
        <a:bodyPr/>
        <a:lstStyle/>
        <a:p>
          <a:endParaRPr lang="en-US"/>
        </a:p>
      </dgm:t>
    </dgm:pt>
    <dgm:pt modelId="{E17B7CF4-2290-4480-950F-68DE4195C49C}" type="sibTrans" cxnId="{F89CA021-EB36-443E-9CFB-E48D655BA400}">
      <dgm:prSet/>
      <dgm:spPr/>
      <dgm:t>
        <a:bodyPr/>
        <a:lstStyle/>
        <a:p>
          <a:endParaRPr lang="en-US"/>
        </a:p>
      </dgm:t>
    </dgm:pt>
    <dgm:pt modelId="{73576D77-E459-4FDA-906A-FF5EBD9F1008}">
      <dgm:prSet phldrT="[Text]"/>
      <dgm:spPr/>
      <dgm:t>
        <a:bodyPr/>
        <a:lstStyle/>
        <a:p>
          <a:r>
            <a:rPr lang="en-US" dirty="0" smtClean="0"/>
            <a:t>Results: Statistical analyses and patterns</a:t>
          </a:r>
          <a:endParaRPr lang="en-US" dirty="0"/>
        </a:p>
      </dgm:t>
    </dgm:pt>
    <dgm:pt modelId="{4161792F-7C69-479E-A4C7-B32D8CC67F57}" type="parTrans" cxnId="{55F647F3-9417-4C9E-9EAF-2E5CF4A14C47}">
      <dgm:prSet/>
      <dgm:spPr/>
      <dgm:t>
        <a:bodyPr/>
        <a:lstStyle/>
        <a:p>
          <a:endParaRPr lang="en-US"/>
        </a:p>
      </dgm:t>
    </dgm:pt>
    <dgm:pt modelId="{51E9B783-2784-446E-913E-7A1D67608E84}" type="sibTrans" cxnId="{55F647F3-9417-4C9E-9EAF-2E5CF4A14C47}">
      <dgm:prSet/>
      <dgm:spPr/>
      <dgm:t>
        <a:bodyPr/>
        <a:lstStyle/>
        <a:p>
          <a:endParaRPr lang="en-US"/>
        </a:p>
      </dgm:t>
    </dgm:pt>
    <dgm:pt modelId="{A8BD422C-2D07-481E-B355-BDBB19816992}">
      <dgm:prSet phldrT="[Text]"/>
      <dgm:spPr/>
      <dgm:t>
        <a:bodyPr/>
        <a:lstStyle/>
        <a:p>
          <a:r>
            <a:rPr lang="en-US" dirty="0" smtClean="0"/>
            <a:t>Discussion: Reintegration and considerations</a:t>
          </a:r>
          <a:endParaRPr lang="en-US" dirty="0"/>
        </a:p>
      </dgm:t>
    </dgm:pt>
    <dgm:pt modelId="{49970AD0-F0AA-409C-AA7E-40036D5B95EB}" type="parTrans" cxnId="{FC0C4FFD-8E10-4AB9-9944-B68E966197E8}">
      <dgm:prSet/>
      <dgm:spPr/>
      <dgm:t>
        <a:bodyPr/>
        <a:lstStyle/>
        <a:p>
          <a:endParaRPr lang="en-US"/>
        </a:p>
      </dgm:t>
    </dgm:pt>
    <dgm:pt modelId="{85F45795-7521-4339-B981-D59D1948F265}" type="sibTrans" cxnId="{FC0C4FFD-8E10-4AB9-9944-B68E966197E8}">
      <dgm:prSet/>
      <dgm:spPr/>
      <dgm:t>
        <a:bodyPr/>
        <a:lstStyle/>
        <a:p>
          <a:endParaRPr lang="en-US"/>
        </a:p>
      </dgm:t>
    </dgm:pt>
    <dgm:pt modelId="{ECDAB39E-52C0-4689-AAD9-921AB0104233}" type="pres">
      <dgm:prSet presAssocID="{EF2C26E7-0E59-4A7D-B90B-F92B1B9DFE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5B6CF3C-3F98-42F3-943A-B41D96B270A0}" type="pres">
      <dgm:prSet presAssocID="{EF2C26E7-0E59-4A7D-B90B-F92B1B9DFE87}" presName="Name1" presStyleCnt="0"/>
      <dgm:spPr/>
    </dgm:pt>
    <dgm:pt modelId="{5A4AA7D5-764A-465C-8F6C-F0FD9B517189}" type="pres">
      <dgm:prSet presAssocID="{EF2C26E7-0E59-4A7D-B90B-F92B1B9DFE87}" presName="cycle" presStyleCnt="0"/>
      <dgm:spPr/>
    </dgm:pt>
    <dgm:pt modelId="{3485F7A8-C9B4-4445-A407-8294283FDAD3}" type="pres">
      <dgm:prSet presAssocID="{EF2C26E7-0E59-4A7D-B90B-F92B1B9DFE87}" presName="srcNode" presStyleLbl="node1" presStyleIdx="0" presStyleCnt="4"/>
      <dgm:spPr/>
    </dgm:pt>
    <dgm:pt modelId="{307A2FE1-183D-4AB4-9A44-0BCCAC07CF65}" type="pres">
      <dgm:prSet presAssocID="{EF2C26E7-0E59-4A7D-B90B-F92B1B9DFE87}" presName="conn" presStyleLbl="parChTrans1D2" presStyleIdx="0" presStyleCnt="1"/>
      <dgm:spPr/>
      <dgm:t>
        <a:bodyPr/>
        <a:lstStyle/>
        <a:p>
          <a:endParaRPr lang="en-US"/>
        </a:p>
      </dgm:t>
    </dgm:pt>
    <dgm:pt modelId="{5C0E3A96-24CB-41E9-8769-84420B1FBFCF}" type="pres">
      <dgm:prSet presAssocID="{EF2C26E7-0E59-4A7D-B90B-F92B1B9DFE87}" presName="extraNode" presStyleLbl="node1" presStyleIdx="0" presStyleCnt="4"/>
      <dgm:spPr/>
    </dgm:pt>
    <dgm:pt modelId="{511126B4-E8CC-407F-9F8F-E60EFA5373EC}" type="pres">
      <dgm:prSet presAssocID="{EF2C26E7-0E59-4A7D-B90B-F92B1B9DFE87}" presName="dstNode" presStyleLbl="node1" presStyleIdx="0" presStyleCnt="4"/>
      <dgm:spPr/>
    </dgm:pt>
    <dgm:pt modelId="{6F3D363C-4DBA-48FA-BAC3-EBB2DD83E7F1}" type="pres">
      <dgm:prSet presAssocID="{603D295C-4425-424A-967D-4B0AA620877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AACCF-B169-4DD4-B049-92832DB7B616}" type="pres">
      <dgm:prSet presAssocID="{603D295C-4425-424A-967D-4B0AA6208772}" presName="accent_1" presStyleCnt="0"/>
      <dgm:spPr/>
    </dgm:pt>
    <dgm:pt modelId="{A90BEC47-2B3F-4A79-8ED9-32A1D3B4D637}" type="pres">
      <dgm:prSet presAssocID="{603D295C-4425-424A-967D-4B0AA6208772}" presName="accentRepeatNode" presStyleLbl="solidFgAcc1" presStyleIdx="0" presStyleCnt="4"/>
      <dgm:spPr/>
    </dgm:pt>
    <dgm:pt modelId="{B12B09B6-1302-4515-99E7-5EF3BE938139}" type="pres">
      <dgm:prSet presAssocID="{CBF19C4B-9AE4-4A57-A5E9-75442F53D40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34F95-8D59-48CB-88FE-41D6DA08C177}" type="pres">
      <dgm:prSet presAssocID="{CBF19C4B-9AE4-4A57-A5E9-75442F53D40E}" presName="accent_2" presStyleCnt="0"/>
      <dgm:spPr/>
    </dgm:pt>
    <dgm:pt modelId="{1A565A3F-851D-4791-A358-AF5C0C2AE23A}" type="pres">
      <dgm:prSet presAssocID="{CBF19C4B-9AE4-4A57-A5E9-75442F53D40E}" presName="accentRepeatNode" presStyleLbl="solidFgAcc1" presStyleIdx="1" presStyleCnt="4"/>
      <dgm:spPr/>
    </dgm:pt>
    <dgm:pt modelId="{66EEB61F-FA46-4734-9A76-A33DB15664B4}" type="pres">
      <dgm:prSet presAssocID="{73576D77-E459-4FDA-906A-FF5EBD9F100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44182-145C-4575-A8DC-0FE17C88C662}" type="pres">
      <dgm:prSet presAssocID="{73576D77-E459-4FDA-906A-FF5EBD9F1008}" presName="accent_3" presStyleCnt="0"/>
      <dgm:spPr/>
    </dgm:pt>
    <dgm:pt modelId="{8C6410D0-B2EE-4D53-8A3C-AE86C7795D06}" type="pres">
      <dgm:prSet presAssocID="{73576D77-E459-4FDA-906A-FF5EBD9F1008}" presName="accentRepeatNode" presStyleLbl="solidFgAcc1" presStyleIdx="2" presStyleCnt="4"/>
      <dgm:spPr/>
    </dgm:pt>
    <dgm:pt modelId="{437F76E1-7C05-4E45-BF9C-95C88D4FB8F3}" type="pres">
      <dgm:prSet presAssocID="{A8BD422C-2D07-481E-B355-BDBB1981699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C95AA-B624-4666-8609-AD78074DFD19}" type="pres">
      <dgm:prSet presAssocID="{A8BD422C-2D07-481E-B355-BDBB19816992}" presName="accent_4" presStyleCnt="0"/>
      <dgm:spPr/>
    </dgm:pt>
    <dgm:pt modelId="{989C7A92-84ED-44EC-8520-927FC10F1133}" type="pres">
      <dgm:prSet presAssocID="{A8BD422C-2D07-481E-B355-BDBB19816992}" presName="accentRepeatNode" presStyleLbl="solidFgAcc1" presStyleIdx="3" presStyleCnt="4"/>
      <dgm:spPr/>
    </dgm:pt>
  </dgm:ptLst>
  <dgm:cxnLst>
    <dgm:cxn modelId="{8D839AE3-EDDD-4FAE-8B83-6B7CB1B78C37}" type="presOf" srcId="{A8BD422C-2D07-481E-B355-BDBB19816992}" destId="{437F76E1-7C05-4E45-BF9C-95C88D4FB8F3}" srcOrd="0" destOrd="0" presId="urn:microsoft.com/office/officeart/2008/layout/VerticalCurvedList"/>
    <dgm:cxn modelId="{FD76349F-EF01-4580-8FB3-2D8AB7FA56E4}" srcId="{EF2C26E7-0E59-4A7D-B90B-F92B1B9DFE87}" destId="{603D295C-4425-424A-967D-4B0AA6208772}" srcOrd="0" destOrd="0" parTransId="{EB3281B3-B85A-4BB2-B3DC-ABB211DA9311}" sibTransId="{61FA688C-16DD-49FD-8E2C-EFFCC8F327B1}"/>
    <dgm:cxn modelId="{577F8071-30E9-42C8-90FB-1E8E19D520E3}" type="presOf" srcId="{CBF19C4B-9AE4-4A57-A5E9-75442F53D40E}" destId="{B12B09B6-1302-4515-99E7-5EF3BE938139}" srcOrd="0" destOrd="0" presId="urn:microsoft.com/office/officeart/2008/layout/VerticalCurvedList"/>
    <dgm:cxn modelId="{55F647F3-9417-4C9E-9EAF-2E5CF4A14C47}" srcId="{EF2C26E7-0E59-4A7D-B90B-F92B1B9DFE87}" destId="{73576D77-E459-4FDA-906A-FF5EBD9F1008}" srcOrd="2" destOrd="0" parTransId="{4161792F-7C69-479E-A4C7-B32D8CC67F57}" sibTransId="{51E9B783-2784-446E-913E-7A1D67608E84}"/>
    <dgm:cxn modelId="{FC0C4FFD-8E10-4AB9-9944-B68E966197E8}" srcId="{EF2C26E7-0E59-4A7D-B90B-F92B1B9DFE87}" destId="{A8BD422C-2D07-481E-B355-BDBB19816992}" srcOrd="3" destOrd="0" parTransId="{49970AD0-F0AA-409C-AA7E-40036D5B95EB}" sibTransId="{85F45795-7521-4339-B981-D59D1948F265}"/>
    <dgm:cxn modelId="{D3F33D2C-26A6-4BF2-A978-BFA2AF274C0F}" type="presOf" srcId="{73576D77-E459-4FDA-906A-FF5EBD9F1008}" destId="{66EEB61F-FA46-4734-9A76-A33DB15664B4}" srcOrd="0" destOrd="0" presId="urn:microsoft.com/office/officeart/2008/layout/VerticalCurvedList"/>
    <dgm:cxn modelId="{AC8487C7-53E8-445B-85CD-E8322CC7F150}" type="presOf" srcId="{603D295C-4425-424A-967D-4B0AA6208772}" destId="{6F3D363C-4DBA-48FA-BAC3-EBB2DD83E7F1}" srcOrd="0" destOrd="0" presId="urn:microsoft.com/office/officeart/2008/layout/VerticalCurvedList"/>
    <dgm:cxn modelId="{F89CA021-EB36-443E-9CFB-E48D655BA400}" srcId="{EF2C26E7-0E59-4A7D-B90B-F92B1B9DFE87}" destId="{CBF19C4B-9AE4-4A57-A5E9-75442F53D40E}" srcOrd="1" destOrd="0" parTransId="{E615D99A-BF4D-4B08-80B6-06C4C27ED03A}" sibTransId="{E17B7CF4-2290-4480-950F-68DE4195C49C}"/>
    <dgm:cxn modelId="{9F96140F-AB9F-47E4-A085-CECAA51CDA75}" type="presOf" srcId="{EF2C26E7-0E59-4A7D-B90B-F92B1B9DFE87}" destId="{ECDAB39E-52C0-4689-AAD9-921AB0104233}" srcOrd="0" destOrd="0" presId="urn:microsoft.com/office/officeart/2008/layout/VerticalCurvedList"/>
    <dgm:cxn modelId="{F59384D2-3BCE-4B5A-A145-EC6C1FD9D52F}" type="presOf" srcId="{61FA688C-16DD-49FD-8E2C-EFFCC8F327B1}" destId="{307A2FE1-183D-4AB4-9A44-0BCCAC07CF65}" srcOrd="0" destOrd="0" presId="urn:microsoft.com/office/officeart/2008/layout/VerticalCurvedList"/>
    <dgm:cxn modelId="{99B33C5A-C018-4F65-BD66-89AF802CAA9B}" type="presParOf" srcId="{ECDAB39E-52C0-4689-AAD9-921AB0104233}" destId="{25B6CF3C-3F98-42F3-943A-B41D96B270A0}" srcOrd="0" destOrd="0" presId="urn:microsoft.com/office/officeart/2008/layout/VerticalCurvedList"/>
    <dgm:cxn modelId="{222F3A58-C017-435D-99B1-1A65432DB60F}" type="presParOf" srcId="{25B6CF3C-3F98-42F3-943A-B41D96B270A0}" destId="{5A4AA7D5-764A-465C-8F6C-F0FD9B517189}" srcOrd="0" destOrd="0" presId="urn:microsoft.com/office/officeart/2008/layout/VerticalCurvedList"/>
    <dgm:cxn modelId="{AACE2E93-844A-4E1E-8AB0-0F6821D9BDC5}" type="presParOf" srcId="{5A4AA7D5-764A-465C-8F6C-F0FD9B517189}" destId="{3485F7A8-C9B4-4445-A407-8294283FDAD3}" srcOrd="0" destOrd="0" presId="urn:microsoft.com/office/officeart/2008/layout/VerticalCurvedList"/>
    <dgm:cxn modelId="{B2593E25-13AF-49C3-8B2F-050783311C07}" type="presParOf" srcId="{5A4AA7D5-764A-465C-8F6C-F0FD9B517189}" destId="{307A2FE1-183D-4AB4-9A44-0BCCAC07CF65}" srcOrd="1" destOrd="0" presId="urn:microsoft.com/office/officeart/2008/layout/VerticalCurvedList"/>
    <dgm:cxn modelId="{C200D196-D021-4EC0-96BD-D7CD63B74851}" type="presParOf" srcId="{5A4AA7D5-764A-465C-8F6C-F0FD9B517189}" destId="{5C0E3A96-24CB-41E9-8769-84420B1FBFCF}" srcOrd="2" destOrd="0" presId="urn:microsoft.com/office/officeart/2008/layout/VerticalCurvedList"/>
    <dgm:cxn modelId="{C697CD57-6296-44D4-9B67-682BE984CDAF}" type="presParOf" srcId="{5A4AA7D5-764A-465C-8F6C-F0FD9B517189}" destId="{511126B4-E8CC-407F-9F8F-E60EFA5373EC}" srcOrd="3" destOrd="0" presId="urn:microsoft.com/office/officeart/2008/layout/VerticalCurvedList"/>
    <dgm:cxn modelId="{D0C65A6C-5A23-4C67-A6C6-B0A56E47FDFA}" type="presParOf" srcId="{25B6CF3C-3F98-42F3-943A-B41D96B270A0}" destId="{6F3D363C-4DBA-48FA-BAC3-EBB2DD83E7F1}" srcOrd="1" destOrd="0" presId="urn:microsoft.com/office/officeart/2008/layout/VerticalCurvedList"/>
    <dgm:cxn modelId="{89267137-D09B-44D6-A5D8-C906E2E8A95D}" type="presParOf" srcId="{25B6CF3C-3F98-42F3-943A-B41D96B270A0}" destId="{D44AACCF-B169-4DD4-B049-92832DB7B616}" srcOrd="2" destOrd="0" presId="urn:microsoft.com/office/officeart/2008/layout/VerticalCurvedList"/>
    <dgm:cxn modelId="{5F719B2C-8451-4BB2-B873-DD3B11D18D8F}" type="presParOf" srcId="{D44AACCF-B169-4DD4-B049-92832DB7B616}" destId="{A90BEC47-2B3F-4A79-8ED9-32A1D3B4D637}" srcOrd="0" destOrd="0" presId="urn:microsoft.com/office/officeart/2008/layout/VerticalCurvedList"/>
    <dgm:cxn modelId="{B7FB8995-B2FA-4781-B671-6EE7A4AE6315}" type="presParOf" srcId="{25B6CF3C-3F98-42F3-943A-B41D96B270A0}" destId="{B12B09B6-1302-4515-99E7-5EF3BE938139}" srcOrd="3" destOrd="0" presId="urn:microsoft.com/office/officeart/2008/layout/VerticalCurvedList"/>
    <dgm:cxn modelId="{655BFA36-20E5-44F7-AD5A-DD0D107C7122}" type="presParOf" srcId="{25B6CF3C-3F98-42F3-943A-B41D96B270A0}" destId="{0DB34F95-8D59-48CB-88FE-41D6DA08C177}" srcOrd="4" destOrd="0" presId="urn:microsoft.com/office/officeart/2008/layout/VerticalCurvedList"/>
    <dgm:cxn modelId="{12599C51-EF84-4103-A580-009009B3814D}" type="presParOf" srcId="{0DB34F95-8D59-48CB-88FE-41D6DA08C177}" destId="{1A565A3F-851D-4791-A358-AF5C0C2AE23A}" srcOrd="0" destOrd="0" presId="urn:microsoft.com/office/officeart/2008/layout/VerticalCurvedList"/>
    <dgm:cxn modelId="{748AE381-B230-49A1-821E-99C6825306F2}" type="presParOf" srcId="{25B6CF3C-3F98-42F3-943A-B41D96B270A0}" destId="{66EEB61F-FA46-4734-9A76-A33DB15664B4}" srcOrd="5" destOrd="0" presId="urn:microsoft.com/office/officeart/2008/layout/VerticalCurvedList"/>
    <dgm:cxn modelId="{4DA5ED1F-D027-48DF-A4C4-6EA3FF65B7A3}" type="presParOf" srcId="{25B6CF3C-3F98-42F3-943A-B41D96B270A0}" destId="{A1044182-145C-4575-A8DC-0FE17C88C662}" srcOrd="6" destOrd="0" presId="urn:microsoft.com/office/officeart/2008/layout/VerticalCurvedList"/>
    <dgm:cxn modelId="{D848D0FC-089E-43D6-8518-3C831F7BB078}" type="presParOf" srcId="{A1044182-145C-4575-A8DC-0FE17C88C662}" destId="{8C6410D0-B2EE-4D53-8A3C-AE86C7795D06}" srcOrd="0" destOrd="0" presId="urn:microsoft.com/office/officeart/2008/layout/VerticalCurvedList"/>
    <dgm:cxn modelId="{A54AE47B-F35F-4F25-9801-D9973AE86C0A}" type="presParOf" srcId="{25B6CF3C-3F98-42F3-943A-B41D96B270A0}" destId="{437F76E1-7C05-4E45-BF9C-95C88D4FB8F3}" srcOrd="7" destOrd="0" presId="urn:microsoft.com/office/officeart/2008/layout/VerticalCurvedList"/>
    <dgm:cxn modelId="{DEBDDDCA-70AB-4EE4-9561-B55D854A2D6D}" type="presParOf" srcId="{25B6CF3C-3F98-42F3-943A-B41D96B270A0}" destId="{8FEC95AA-B624-4666-8609-AD78074DFD19}" srcOrd="8" destOrd="0" presId="urn:microsoft.com/office/officeart/2008/layout/VerticalCurvedList"/>
    <dgm:cxn modelId="{8C670A00-9974-460A-A0AC-1CE939A1359D}" type="presParOf" srcId="{8FEC95AA-B624-4666-8609-AD78074DFD19}" destId="{989C7A92-84ED-44EC-8520-927FC10F1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A2FE1-183D-4AB4-9A44-0BCCAC07CF65}">
      <dsp:nvSpPr>
        <dsp:cNvPr id="0" name=""/>
        <dsp:cNvSpPr/>
      </dsp:nvSpPr>
      <dsp:spPr>
        <a:xfrm>
          <a:off x="-5116991" y="-783865"/>
          <a:ext cx="6093692" cy="609369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D363C-4DBA-48FA-BAC3-EBB2DD83E7F1}">
      <dsp:nvSpPr>
        <dsp:cNvPr id="0" name=""/>
        <dsp:cNvSpPr/>
      </dsp:nvSpPr>
      <dsp:spPr>
        <a:xfrm>
          <a:off x="511409" y="347955"/>
          <a:ext cx="7655708" cy="6962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66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Introduction: Context and Literature Review</a:t>
          </a:r>
          <a:endParaRPr lang="en-US" sz="2500" kern="1200" dirty="0"/>
        </a:p>
      </dsp:txBody>
      <dsp:txXfrm>
        <a:off x="511409" y="347955"/>
        <a:ext cx="7655708" cy="696273"/>
      </dsp:txXfrm>
    </dsp:sp>
    <dsp:sp modelId="{A90BEC47-2B3F-4A79-8ED9-32A1D3B4D637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2B09B6-1302-4515-99E7-5EF3BE938139}">
      <dsp:nvSpPr>
        <dsp:cNvPr id="0" name=""/>
        <dsp:cNvSpPr/>
      </dsp:nvSpPr>
      <dsp:spPr>
        <a:xfrm>
          <a:off x="910599" y="1392547"/>
          <a:ext cx="7256518" cy="696273"/>
        </a:xfrm>
        <a:prstGeom prst="rect">
          <a:avLst/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shade val="15000"/>
                <a:satMod val="180000"/>
              </a:schemeClr>
            </a:gs>
            <a:gs pos="50000">
              <a:schemeClr val="accent2">
                <a:hueOff val="-6721063"/>
                <a:satOff val="2923"/>
                <a:lumOff val="850"/>
                <a:alphaOff val="0"/>
                <a:shade val="45000"/>
                <a:satMod val="170000"/>
              </a:schemeClr>
            </a:gs>
            <a:gs pos="70000">
              <a:schemeClr val="accent2">
                <a:hueOff val="-6721063"/>
                <a:satOff val="2923"/>
                <a:lumOff val="8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6721063"/>
              <a:satOff val="2923"/>
              <a:lumOff val="85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66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Methods: </a:t>
          </a:r>
          <a:r>
            <a:rPr lang="en-US" sz="2500" kern="1200" dirty="0" smtClean="0"/>
            <a:t>Instruments and Procedure</a:t>
          </a:r>
          <a:endParaRPr lang="en-US" sz="2500" kern="1200" dirty="0"/>
        </a:p>
      </dsp:txBody>
      <dsp:txXfrm>
        <a:off x="910599" y="1392547"/>
        <a:ext cx="7256518" cy="696273"/>
      </dsp:txXfrm>
    </dsp:sp>
    <dsp:sp modelId="{1A565A3F-851D-4791-A358-AF5C0C2AE23A}">
      <dsp:nvSpPr>
        <dsp:cNvPr id="0" name=""/>
        <dsp:cNvSpPr/>
      </dsp:nvSpPr>
      <dsp:spPr>
        <a:xfrm>
          <a:off x="475427" y="1305513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721063"/>
              <a:satOff val="2923"/>
              <a:lumOff val="85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EB61F-FA46-4734-9A76-A33DB15664B4}">
      <dsp:nvSpPr>
        <dsp:cNvPr id="0" name=""/>
        <dsp:cNvSpPr/>
      </dsp:nvSpPr>
      <dsp:spPr>
        <a:xfrm>
          <a:off x="910599" y="2437140"/>
          <a:ext cx="7256518" cy="696273"/>
        </a:xfrm>
        <a:prstGeom prst="rect">
          <a:avLst/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shade val="15000"/>
                <a:satMod val="180000"/>
              </a:schemeClr>
            </a:gs>
            <a:gs pos="50000">
              <a:schemeClr val="accent2">
                <a:hueOff val="-13442126"/>
                <a:satOff val="5846"/>
                <a:lumOff val="1700"/>
                <a:alphaOff val="0"/>
                <a:shade val="45000"/>
                <a:satMod val="170000"/>
              </a:schemeClr>
            </a:gs>
            <a:gs pos="70000">
              <a:schemeClr val="accent2">
                <a:hueOff val="-13442126"/>
                <a:satOff val="5846"/>
                <a:lumOff val="17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13442126"/>
              <a:satOff val="5846"/>
              <a:lumOff val="170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66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Results: Statistical analyses and patterns</a:t>
          </a:r>
          <a:endParaRPr lang="en-US" sz="2500" kern="1200" dirty="0"/>
        </a:p>
      </dsp:txBody>
      <dsp:txXfrm>
        <a:off x="910599" y="2437140"/>
        <a:ext cx="7256518" cy="696273"/>
      </dsp:txXfrm>
    </dsp:sp>
    <dsp:sp modelId="{8C6410D0-B2EE-4D53-8A3C-AE86C7795D06}">
      <dsp:nvSpPr>
        <dsp:cNvPr id="0" name=""/>
        <dsp:cNvSpPr/>
      </dsp:nvSpPr>
      <dsp:spPr>
        <a:xfrm>
          <a:off x="475427" y="2350105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442126"/>
              <a:satOff val="5846"/>
              <a:lumOff val="170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7F76E1-7C05-4E45-BF9C-95C88D4FB8F3}">
      <dsp:nvSpPr>
        <dsp:cNvPr id="0" name=""/>
        <dsp:cNvSpPr/>
      </dsp:nvSpPr>
      <dsp:spPr>
        <a:xfrm>
          <a:off x="511409" y="3481732"/>
          <a:ext cx="7655708" cy="696273"/>
        </a:xfrm>
        <a:prstGeom prst="rect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20163188"/>
              <a:satOff val="8769"/>
              <a:lumOff val="255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66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Discussion: Reintegration and considerations</a:t>
          </a:r>
          <a:endParaRPr lang="en-US" sz="2500" kern="1200" dirty="0"/>
        </a:p>
      </dsp:txBody>
      <dsp:txXfrm>
        <a:off x="511409" y="3481732"/>
        <a:ext cx="7655708" cy="696273"/>
      </dsp:txXfrm>
    </dsp:sp>
    <dsp:sp modelId="{989C7A92-84ED-44EC-8520-927FC10F1133}">
      <dsp:nvSpPr>
        <dsp:cNvPr id="0" name=""/>
        <dsp:cNvSpPr/>
      </dsp:nvSpPr>
      <dsp:spPr>
        <a:xfrm>
          <a:off x="76237" y="3394697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1A9356-E774-F349-B075-E88FE738F69B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D990E1-3B75-F243-B97E-B5F43881C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1A9356-E774-F349-B075-E88FE738F69B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990E1-3B75-F243-B97E-B5F43881C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1A9356-E774-F349-B075-E88FE738F69B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990E1-3B75-F243-B97E-B5F43881C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1A9356-E774-F349-B075-E88FE738F69B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990E1-3B75-F243-B97E-B5F43881C5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1A9356-E774-F349-B075-E88FE738F69B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990E1-3B75-F243-B97E-B5F43881C5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1A9356-E774-F349-B075-E88FE738F69B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990E1-3B75-F243-B97E-B5F43881C5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1A9356-E774-F349-B075-E88FE738F69B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990E1-3B75-F243-B97E-B5F43881C5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1A9356-E774-F349-B075-E88FE738F69B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990E1-3B75-F243-B97E-B5F43881C59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1A9356-E774-F349-B075-E88FE738F69B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990E1-3B75-F243-B97E-B5F43881C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1A9356-E774-F349-B075-E88FE738F69B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990E1-3B75-F243-B97E-B5F43881C5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1A9356-E774-F349-B075-E88FE738F69B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D990E1-3B75-F243-B97E-B5F43881C5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1A9356-E774-F349-B075-E88FE738F69B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D990E1-3B75-F243-B97E-B5F43881C5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Church Member Reactions to Religious Disaffiliation: Implications of Religious 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Alexander Larson, M.A.</a:t>
            </a:r>
          </a:p>
          <a:p>
            <a:r>
              <a:rPr lang="en-US" dirty="0" smtClean="0"/>
              <a:t>Loma Linda University</a:t>
            </a:r>
          </a:p>
          <a:p>
            <a:r>
              <a:rPr lang="en-US" dirty="0" smtClean="0"/>
              <a:t>AHSRA Conference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“</a:t>
            </a:r>
            <a:r>
              <a:rPr lang="en-US" sz="2800" dirty="0" smtClean="0"/>
              <a:t>Quester” Profile:</a:t>
            </a:r>
            <a:endParaRPr lang="en-US" sz="2400" dirty="0" smtClean="0"/>
          </a:p>
          <a:p>
            <a:pPr lvl="2"/>
            <a:r>
              <a:rPr lang="en-US" sz="2000" dirty="0" smtClean="0"/>
              <a:t>Tend to reject absolutistic thinking styles</a:t>
            </a:r>
            <a:endParaRPr lang="en-US" sz="2000" dirty="0" smtClean="0"/>
          </a:p>
          <a:p>
            <a:pPr lvl="2"/>
            <a:r>
              <a:rPr lang="en-US" sz="2000" dirty="0" smtClean="0"/>
              <a:t>Open to challenging their own belief system</a:t>
            </a:r>
            <a:endParaRPr lang="en-US" sz="2000" dirty="0" smtClean="0"/>
          </a:p>
          <a:p>
            <a:pPr lvl="2"/>
            <a:r>
              <a:rPr lang="en-US" sz="2000" dirty="0" smtClean="0"/>
              <a:t>Inconsistent church attendance</a:t>
            </a:r>
            <a:endParaRPr lang="en-US" sz="2000" dirty="0" smtClean="0"/>
          </a:p>
          <a:p>
            <a:pPr lvl="2"/>
            <a:r>
              <a:rPr lang="en-US" sz="2000" dirty="0" smtClean="0"/>
              <a:t>Likely to engage in helping behaviors that require personal investment (beyond social desirability factors) </a:t>
            </a:r>
          </a:p>
          <a:p>
            <a:pPr lvl="2"/>
            <a:r>
              <a:rPr lang="en-US" sz="2000" dirty="0" smtClean="0"/>
              <a:t>Less likely to rely on authority when judging moral behavior</a:t>
            </a:r>
          </a:p>
          <a:p>
            <a:pPr lvl="2"/>
            <a:r>
              <a:rPr lang="en-US" sz="2000" dirty="0" smtClean="0"/>
              <a:t>Show willingness for purposeful exposure to opposing belief systems</a:t>
            </a:r>
          </a:p>
          <a:p>
            <a:pPr lvl="2"/>
            <a:r>
              <a:rPr lang="en-US" sz="2000" dirty="0" smtClean="0"/>
              <a:t>Tend to have more religious distress and anxiety 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Quest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9107" y="5637959"/>
            <a:ext cx="387317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Genia</a:t>
            </a:r>
            <a:r>
              <a:rPr lang="en-US" sz="1050" dirty="0" smtClean="0"/>
              <a:t> (1996)			Batson &amp; </a:t>
            </a:r>
            <a:r>
              <a:rPr lang="en-US" sz="1050" dirty="0" err="1" smtClean="0"/>
              <a:t>Schoenrade</a:t>
            </a:r>
            <a:r>
              <a:rPr lang="en-US" sz="1050" dirty="0" smtClean="0"/>
              <a:t> (1991)</a:t>
            </a:r>
          </a:p>
          <a:p>
            <a:r>
              <a:rPr lang="en-US" sz="1050" dirty="0" smtClean="0"/>
              <a:t>Batson et al. (1989)		McFarland &amp; Warren (1992)</a:t>
            </a:r>
          </a:p>
          <a:p>
            <a:r>
              <a:rPr lang="en-US" sz="1050" dirty="0" smtClean="0"/>
              <a:t>Sapp &amp; Jones (1986)		</a:t>
            </a:r>
            <a:r>
              <a:rPr lang="en-US" sz="1050" dirty="0" err="1" smtClean="0"/>
              <a:t>Messay</a:t>
            </a:r>
            <a:r>
              <a:rPr lang="en-US" sz="1050" dirty="0" smtClean="0"/>
              <a:t>, Dixon, &amp; Rye (2012)</a:t>
            </a:r>
          </a:p>
          <a:p>
            <a:r>
              <a:rPr lang="en-US" sz="1050" dirty="0" smtClean="0"/>
              <a:t>Barrett et al. (2005)</a:t>
            </a:r>
          </a:p>
        </p:txBody>
      </p:sp>
    </p:spTree>
    <p:extLst>
      <p:ext uri="{BB962C8B-B14F-4D97-AF65-F5344CB8AC3E}">
        <p14:creationId xmlns:p14="http://schemas.microsoft.com/office/powerpoint/2010/main" val="12002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677362"/>
          </a:xfrm>
        </p:spPr>
        <p:txBody>
          <a:bodyPr/>
          <a:lstStyle/>
          <a:p>
            <a:r>
              <a:rPr lang="en-US" dirty="0" smtClean="0"/>
              <a:t>Religious Disaffiliate Attribution Scale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1"/>
            <a:ext cx="7772400" cy="2209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Respondents with high scores on the Religious Disaffiliate Attribution Scale may tend to view religious disaffiliation as a spiritually dangerous action, caused by deficits in spiritual character of the disaffiliate—deficits that a “true believer” would not have</a:t>
            </a:r>
            <a:r>
              <a:rPr lang="en-US" dirty="0" smtClean="0"/>
              <a:t>. (Larson,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Disaffiliate Attribution Scale </a:t>
            </a:r>
          </a:p>
          <a:p>
            <a:r>
              <a:rPr lang="en-US" dirty="0" smtClean="0"/>
              <a:t>13 items, 7-point Likert</a:t>
            </a:r>
            <a:endParaRPr lang="en-US" dirty="0"/>
          </a:p>
          <a:p>
            <a:r>
              <a:rPr lang="en-US" dirty="0" smtClean="0"/>
              <a:t>Sample reliability</a:t>
            </a:r>
            <a:r>
              <a:rPr lang="en-US" dirty="0"/>
              <a:t>: </a:t>
            </a:r>
            <a:r>
              <a:rPr lang="el-GR" dirty="0"/>
              <a:t>α</a:t>
            </a:r>
            <a:r>
              <a:rPr lang="en-US" dirty="0"/>
              <a:t> = .901</a:t>
            </a:r>
          </a:p>
          <a:p>
            <a:pPr lvl="1"/>
            <a:r>
              <a:rPr lang="en-US" dirty="0"/>
              <a:t>Valid: 498/634 = 78.5%</a:t>
            </a:r>
          </a:p>
          <a:p>
            <a:pPr lvl="1"/>
            <a:r>
              <a:rPr lang="en-US" dirty="0" smtClean="0"/>
              <a:t>Excluded: </a:t>
            </a:r>
            <a:r>
              <a:rPr lang="en-US" dirty="0"/>
              <a:t>136/634 = 21.5%</a:t>
            </a:r>
          </a:p>
          <a:p>
            <a:r>
              <a:rPr lang="en-US" dirty="0" err="1"/>
              <a:t>Descriptives</a:t>
            </a:r>
            <a:r>
              <a:rPr lang="en-US" dirty="0"/>
              <a:t>:</a:t>
            </a:r>
          </a:p>
          <a:p>
            <a:pPr lvl="1"/>
            <a:r>
              <a:rPr lang="en-US" i="1" dirty="0"/>
              <a:t>M</a:t>
            </a:r>
            <a:r>
              <a:rPr lang="en-US" dirty="0"/>
              <a:t> = 2.311, </a:t>
            </a:r>
            <a:r>
              <a:rPr lang="en-US" i="1" dirty="0"/>
              <a:t>SD</a:t>
            </a:r>
            <a:r>
              <a:rPr lang="en-US" dirty="0"/>
              <a:t> = .957, min = 1.000, max = 5.69</a:t>
            </a:r>
          </a:p>
          <a:p>
            <a:pPr lvl="1"/>
            <a:r>
              <a:rPr lang="en-US" dirty="0"/>
              <a:t>Skewness: .962, Kurtosis: .</a:t>
            </a:r>
            <a:r>
              <a:rPr lang="en-US" dirty="0" smtClean="0"/>
              <a:t>710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Religious Disaffiliate Attributions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Qualtrics</a:t>
            </a:r>
            <a:r>
              <a:rPr lang="en-US" dirty="0" smtClean="0"/>
              <a:t> Survey Software</a:t>
            </a:r>
          </a:p>
          <a:p>
            <a:endParaRPr lang="en-US" dirty="0" smtClean="0"/>
          </a:p>
          <a:p>
            <a:r>
              <a:rPr lang="en-US" dirty="0" smtClean="0"/>
              <a:t>Advertising:</a:t>
            </a:r>
          </a:p>
          <a:p>
            <a:pPr lvl="1"/>
            <a:r>
              <a:rPr lang="en-US" dirty="0" smtClean="0"/>
              <a:t>Spectrum Magazine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Facebook (snowball)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Data collection: April 4 – April 24, 2016</a:t>
            </a:r>
          </a:p>
          <a:p>
            <a:endParaRPr lang="en-US" dirty="0"/>
          </a:p>
          <a:p>
            <a:r>
              <a:rPr lang="en-US" dirty="0" smtClean="0"/>
              <a:t>636 total respondents; 76% completed survey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24" y="2130641"/>
            <a:ext cx="4615244" cy="21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Analyze relatedness of constructs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Examine the influence of religious orientation on negative reactions towards religious disaffiliates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Examine the relatedness of religious orientation on perceived social identity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Analyze relatedness of constructs</a:t>
            </a:r>
          </a:p>
          <a:p>
            <a:pPr lvl="1"/>
            <a:r>
              <a:rPr lang="en-US" dirty="0" smtClean="0"/>
              <a:t>Pearson correlation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36044"/>
              </p:ext>
            </p:extLst>
          </p:nvPr>
        </p:nvGraphicFramePr>
        <p:xfrm>
          <a:off x="1751527" y="2395472"/>
          <a:ext cx="5554014" cy="290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1338"/>
                <a:gridCol w="1851338"/>
                <a:gridCol w="1851338"/>
              </a:tblGrid>
              <a:tr h="651968">
                <a:tc>
                  <a:txBody>
                    <a:bodyPr/>
                    <a:lstStyle/>
                    <a:p>
                      <a:pPr algn="ctr"/>
                      <a:endParaRPr lang="en-US" sz="2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/>
                        <a:t>RDAS</a:t>
                      </a:r>
                      <a:endParaRPr lang="en-US" sz="2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/>
                        <a:t>RRFS</a:t>
                      </a:r>
                      <a:endParaRPr lang="en-US" sz="2800" b="1" i="0" dirty="0"/>
                    </a:p>
                  </a:txBody>
                  <a:tcPr anchor="ctr"/>
                </a:tc>
              </a:tr>
              <a:tr h="11253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RRFS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.633</a:t>
                      </a:r>
                    </a:p>
                    <a:p>
                      <a:pPr algn="ctr"/>
                      <a:r>
                        <a:rPr lang="en-US" sz="2800" i="1" dirty="0" smtClean="0"/>
                        <a:t>N</a:t>
                      </a:r>
                      <a:r>
                        <a:rPr lang="en-US" sz="2800" dirty="0" smtClean="0"/>
                        <a:t> = 481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--</a:t>
                      </a:r>
                      <a:endParaRPr lang="en-US" sz="2800" dirty="0"/>
                    </a:p>
                  </a:txBody>
                  <a:tcPr anchor="ctr"/>
                </a:tc>
              </a:tr>
              <a:tr h="11253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RQS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-.539</a:t>
                      </a:r>
                    </a:p>
                    <a:p>
                      <a:pPr algn="ctr"/>
                      <a:r>
                        <a:rPr lang="en-US" sz="2800" i="1" dirty="0" smtClean="0"/>
                        <a:t>N</a:t>
                      </a:r>
                      <a:r>
                        <a:rPr lang="en-US" sz="2800" dirty="0" smtClean="0"/>
                        <a:t> = 475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-.524</a:t>
                      </a:r>
                    </a:p>
                    <a:p>
                      <a:pPr algn="ctr"/>
                      <a:r>
                        <a:rPr lang="en-US" sz="2800" i="1" dirty="0" smtClean="0"/>
                        <a:t>N</a:t>
                      </a:r>
                      <a:r>
                        <a:rPr lang="en-US" sz="2800" dirty="0" smtClean="0"/>
                        <a:t> = 474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0479" y="5593586"/>
            <a:ext cx="481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Note</a:t>
            </a:r>
            <a:r>
              <a:rPr lang="en-US" dirty="0" smtClean="0"/>
              <a:t>: All correlations were significant at the p &lt; .001 level (2-tailed)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the influence of religious orientation on negative reactions towards religious </a:t>
            </a:r>
            <a:r>
              <a:rPr lang="en-US" dirty="0" smtClean="0"/>
              <a:t>disaffiliates</a:t>
            </a:r>
          </a:p>
          <a:p>
            <a:pPr lvl="1"/>
            <a:r>
              <a:rPr lang="en-US" dirty="0" smtClean="0"/>
              <a:t>Average RDAS scores</a:t>
            </a:r>
          </a:p>
          <a:p>
            <a:pPr lvl="1"/>
            <a:r>
              <a:rPr lang="en-US" dirty="0" smtClean="0"/>
              <a:t>Average personal reaction scores</a:t>
            </a:r>
          </a:p>
          <a:p>
            <a:pPr lvl="1"/>
            <a:r>
              <a:rPr lang="en-US" dirty="0" smtClean="0"/>
              <a:t>Average overall disapproval of religious disaffiliation in general</a:t>
            </a:r>
          </a:p>
          <a:p>
            <a:pPr lvl="1"/>
            <a:endParaRPr lang="en-US" dirty="0"/>
          </a:p>
          <a:p>
            <a:r>
              <a:rPr lang="en-US" dirty="0" smtClean="0"/>
              <a:t>Independent samples t-test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20555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63662" y="6007099"/>
            <a:ext cx="408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(312) = 15.997, </a:t>
            </a:r>
            <a:r>
              <a:rPr lang="en-US" i="1" dirty="0"/>
              <a:t>p</a:t>
            </a:r>
            <a:r>
              <a:rPr lang="en-US" dirty="0"/>
              <a:t> &lt; .</a:t>
            </a:r>
            <a:r>
              <a:rPr lang="en-US" dirty="0" smtClean="0"/>
              <a:t>001; </a:t>
            </a:r>
            <a:r>
              <a:rPr lang="en-US" i="1" dirty="0" smtClean="0"/>
              <a:t>r</a:t>
            </a:r>
            <a:r>
              <a:rPr lang="en-US" dirty="0" smtClean="0"/>
              <a:t> = .67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52355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63662" y="6007099"/>
            <a:ext cx="408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dirty="0" smtClean="0"/>
              <a:t>(299) </a:t>
            </a:r>
            <a:r>
              <a:rPr lang="en-US" dirty="0"/>
              <a:t>= </a:t>
            </a:r>
            <a:r>
              <a:rPr lang="en-US" dirty="0" smtClean="0"/>
              <a:t>14.450, </a:t>
            </a:r>
            <a:r>
              <a:rPr lang="en-US" i="1" dirty="0"/>
              <a:t>p</a:t>
            </a:r>
            <a:r>
              <a:rPr lang="en-US" dirty="0"/>
              <a:t> &lt; .</a:t>
            </a:r>
            <a:r>
              <a:rPr lang="en-US" dirty="0" smtClean="0"/>
              <a:t>001; </a:t>
            </a:r>
            <a:r>
              <a:rPr lang="en-US" i="1" dirty="0" smtClean="0"/>
              <a:t>r</a:t>
            </a:r>
            <a:r>
              <a:rPr lang="en-US" dirty="0" smtClean="0"/>
              <a:t> = .64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07570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63662" y="6007099"/>
            <a:ext cx="408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(312) = </a:t>
            </a:r>
            <a:r>
              <a:rPr lang="en-US" dirty="0" smtClean="0"/>
              <a:t>12.219, </a:t>
            </a:r>
            <a:r>
              <a:rPr lang="en-US" i="1" dirty="0"/>
              <a:t>p</a:t>
            </a:r>
            <a:r>
              <a:rPr lang="en-US" dirty="0"/>
              <a:t> &lt; .</a:t>
            </a:r>
            <a:r>
              <a:rPr lang="en-US" dirty="0" smtClean="0"/>
              <a:t>001; </a:t>
            </a:r>
            <a:r>
              <a:rPr lang="en-US" i="1" dirty="0" smtClean="0"/>
              <a:t>r</a:t>
            </a:r>
            <a:r>
              <a:rPr lang="en-US" dirty="0" smtClean="0"/>
              <a:t> = .56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21345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the relatedness of religious orientation on perceived social identity</a:t>
            </a:r>
          </a:p>
          <a:p>
            <a:pPr lvl="1"/>
            <a:r>
              <a:rPr lang="en-US" dirty="0" smtClean="0"/>
              <a:t>Pearson Correlation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566878"/>
              </p:ext>
            </p:extLst>
          </p:nvPr>
        </p:nvGraphicFramePr>
        <p:xfrm>
          <a:off x="1992601" y="2723232"/>
          <a:ext cx="6178418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4808"/>
                <a:gridCol w="1741805"/>
                <a:gridCol w="1741805"/>
              </a:tblGrid>
              <a:tr h="35979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RRFS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RQS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6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Discrepancy with </a:t>
                      </a:r>
                      <a:r>
                        <a:rPr lang="en-US" sz="2400" b="1" dirty="0" smtClean="0"/>
                        <a:t>GC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-.709</a:t>
                      </a:r>
                    </a:p>
                    <a:p>
                      <a:pPr algn="ctr"/>
                      <a:r>
                        <a:rPr lang="en-US" sz="2400" i="1" dirty="0" smtClean="0"/>
                        <a:t>N</a:t>
                      </a:r>
                      <a:r>
                        <a:rPr lang="en-US" sz="2400" dirty="0" smtClean="0"/>
                        <a:t> = 455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.486</a:t>
                      </a:r>
                    </a:p>
                    <a:p>
                      <a:pPr algn="ctr"/>
                      <a:r>
                        <a:rPr lang="en-US" sz="2400" i="1" dirty="0" smtClean="0"/>
                        <a:t>N</a:t>
                      </a:r>
                      <a:r>
                        <a:rPr lang="en-US" sz="2400" dirty="0" smtClean="0"/>
                        <a:t> = 455</a:t>
                      </a:r>
                      <a:endParaRPr lang="en-US" sz="2400" dirty="0"/>
                    </a:p>
                  </a:txBody>
                  <a:tcPr anchor="ctr"/>
                </a:tc>
              </a:tr>
              <a:tr h="10119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Discrepancy with </a:t>
                      </a:r>
                      <a:r>
                        <a:rPr lang="en-US" sz="2400" b="1" dirty="0" smtClean="0"/>
                        <a:t>“Most Adventists”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-.636</a:t>
                      </a:r>
                    </a:p>
                    <a:p>
                      <a:pPr algn="ctr"/>
                      <a:r>
                        <a:rPr lang="en-US" sz="2400" i="1" dirty="0" smtClean="0"/>
                        <a:t>N</a:t>
                      </a:r>
                      <a:r>
                        <a:rPr lang="en-US" sz="2400" dirty="0" smtClean="0"/>
                        <a:t> = 451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.396</a:t>
                      </a:r>
                    </a:p>
                    <a:p>
                      <a:pPr algn="ctr"/>
                      <a:r>
                        <a:rPr lang="en-US" sz="2400" i="1" dirty="0" smtClean="0"/>
                        <a:t>N</a:t>
                      </a:r>
                      <a:r>
                        <a:rPr lang="en-US" sz="2400" baseline="0" dirty="0" smtClean="0"/>
                        <a:t> = 451</a:t>
                      </a:r>
                      <a:endParaRPr lang="en-US" sz="2400" dirty="0"/>
                    </a:p>
                  </a:txBody>
                  <a:tcPr anchor="ctr"/>
                </a:tc>
              </a:tr>
              <a:tr h="7524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Discrepancy with </a:t>
                      </a:r>
                      <a:r>
                        <a:rPr lang="en-US" sz="2400" b="1" dirty="0" smtClean="0"/>
                        <a:t>Ryan Bell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.568</a:t>
                      </a:r>
                    </a:p>
                    <a:p>
                      <a:pPr algn="ctr"/>
                      <a:r>
                        <a:rPr lang="en-US" sz="2400" i="1" dirty="0" smtClean="0"/>
                        <a:t>N</a:t>
                      </a:r>
                      <a:r>
                        <a:rPr lang="en-US" sz="2400" dirty="0" smtClean="0"/>
                        <a:t> = 453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-.420</a:t>
                      </a:r>
                    </a:p>
                    <a:p>
                      <a:pPr algn="ctr"/>
                      <a:r>
                        <a:rPr lang="en-US" sz="2400" i="1" dirty="0" smtClean="0"/>
                        <a:t>N</a:t>
                      </a:r>
                      <a:r>
                        <a:rPr lang="en-US" sz="2400" baseline="0" dirty="0" smtClean="0"/>
                        <a:t> = 453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1411" y="6130482"/>
            <a:ext cx="410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Note</a:t>
            </a:r>
            <a:r>
              <a:rPr lang="en-US" sz="1600" dirty="0" smtClean="0"/>
              <a:t>: All correlations were significant at the p &lt; .001 level (2-tailed)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55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 think about religion contributes to what we think about others—particularly those who have left us</a:t>
            </a:r>
          </a:p>
          <a:p>
            <a:endParaRPr lang="en-US" dirty="0"/>
          </a:p>
          <a:p>
            <a:r>
              <a:rPr lang="en-US" dirty="0" smtClean="0"/>
              <a:t>How we think about religion is often related to how we understand our relationship to others and our authority figures</a:t>
            </a:r>
          </a:p>
          <a:p>
            <a:endParaRPr lang="en-US" dirty="0"/>
          </a:p>
          <a:p>
            <a:r>
              <a:rPr lang="en-US" dirty="0" smtClean="0"/>
              <a:t>Religious disaffiliation is an important issue for us to address amongst </a:t>
            </a:r>
            <a:r>
              <a:rPr lang="en-US" i="1" dirty="0" smtClean="0"/>
              <a:t>ourselves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43162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70490" y="5545435"/>
            <a:ext cx="3645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Note</a:t>
            </a:r>
            <a:r>
              <a:rPr lang="en-US" dirty="0" smtClean="0"/>
              <a:t>: of those who responded:</a:t>
            </a:r>
          </a:p>
          <a:p>
            <a:r>
              <a:rPr lang="en-US" dirty="0" smtClean="0"/>
              <a:t>		Yes: 65%</a:t>
            </a:r>
          </a:p>
          <a:p>
            <a:r>
              <a:rPr lang="en-US" dirty="0" smtClean="0"/>
              <a:t>		No: 35%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Context: Ryan Bell’s </a:t>
            </a:r>
            <a:r>
              <a:rPr lang="en-US" i="1" dirty="0" smtClean="0"/>
              <a:t>Year without </a:t>
            </a:r>
            <a:r>
              <a:rPr lang="en-US" i="1" dirty="0" smtClean="0"/>
              <a:t>God</a:t>
            </a:r>
          </a:p>
          <a:p>
            <a:endParaRPr lang="en-US" dirty="0" smtClean="0"/>
          </a:p>
          <a:p>
            <a:r>
              <a:rPr lang="en-US" dirty="0" smtClean="0"/>
              <a:t>Christian reactions online</a:t>
            </a:r>
          </a:p>
          <a:p>
            <a:pPr lvl="1"/>
            <a:r>
              <a:rPr lang="en-US" dirty="0" smtClean="0"/>
              <a:t>Rebellious traits</a:t>
            </a:r>
          </a:p>
          <a:p>
            <a:pPr lvl="1"/>
            <a:r>
              <a:rPr lang="en-US" dirty="0" smtClean="0"/>
              <a:t>Lack of religious integrity</a:t>
            </a:r>
          </a:p>
          <a:p>
            <a:pPr lvl="1"/>
            <a:r>
              <a:rPr lang="en-US" dirty="0" smtClean="0"/>
              <a:t>Mental </a:t>
            </a:r>
            <a:r>
              <a:rPr lang="en-US" dirty="0" smtClean="0"/>
              <a:t>illness</a:t>
            </a:r>
          </a:p>
          <a:p>
            <a:pPr lvl="1"/>
            <a:endParaRPr lang="en-US" dirty="0"/>
          </a:p>
          <a:p>
            <a:r>
              <a:rPr lang="en-US" dirty="0" smtClean="0"/>
              <a:t>Atheist reactions to Christian reactions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normative experience for any public disaffiliate</a:t>
            </a:r>
          </a:p>
          <a:p>
            <a:pPr lvl="1"/>
            <a:r>
              <a:rPr lang="en-US" dirty="0" smtClean="0"/>
              <a:t>Proof of “caustic nature of religion”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2031907"/>
            <a:ext cx="330358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1045" y="4049620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www.npr.org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962031" y="5920905"/>
            <a:ext cx="197842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Bell (2013, December 28)</a:t>
            </a:r>
          </a:p>
          <a:p>
            <a:r>
              <a:rPr lang="en-US" sz="1050" dirty="0" smtClean="0"/>
              <a:t>Bell (2013, December 31</a:t>
            </a:r>
            <a:r>
              <a:rPr lang="en-US" sz="1050" dirty="0" smtClean="0"/>
              <a:t>)</a:t>
            </a:r>
          </a:p>
          <a:p>
            <a:r>
              <a:rPr lang="en-US" sz="1050" dirty="0"/>
              <a:t>Bell (2015, </a:t>
            </a:r>
            <a:r>
              <a:rPr lang="en-US" sz="1050" dirty="0" smtClean="0"/>
              <a:t>January </a:t>
            </a:r>
            <a:r>
              <a:rPr lang="en-US" sz="1050" dirty="0"/>
              <a:t>8)</a:t>
            </a:r>
          </a:p>
          <a:p>
            <a:r>
              <a:rPr lang="en-US" sz="1050" dirty="0"/>
              <a:t>Firma (2014, December 29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6107248" y="6055322"/>
            <a:ext cx="257955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Mackintosh (2015, January 1)</a:t>
            </a:r>
          </a:p>
          <a:p>
            <a:r>
              <a:rPr lang="en-US" sz="1050" dirty="0" smtClean="0"/>
              <a:t>Relevant Magazine (2015, January 4)</a:t>
            </a:r>
          </a:p>
          <a:p>
            <a:r>
              <a:rPr lang="en-US" sz="1050" dirty="0" err="1" smtClean="0"/>
              <a:t>Koonse</a:t>
            </a:r>
            <a:r>
              <a:rPr lang="en-US" sz="1050" dirty="0"/>
              <a:t> </a:t>
            </a:r>
            <a:r>
              <a:rPr lang="en-US" sz="1050" dirty="0" smtClean="0"/>
              <a:t>(2014, December 23)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859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Disengaging from religious behaviors</a:t>
            </a:r>
          </a:p>
          <a:p>
            <a:pPr lvl="1"/>
            <a:r>
              <a:rPr lang="en-US" dirty="0"/>
              <a:t>Belief</a:t>
            </a:r>
          </a:p>
          <a:p>
            <a:pPr lvl="1"/>
            <a:r>
              <a:rPr lang="en-US" dirty="0" smtClean="0"/>
              <a:t>Prayer</a:t>
            </a:r>
          </a:p>
          <a:p>
            <a:pPr lvl="1"/>
            <a:r>
              <a:rPr lang="en-US" dirty="0" smtClean="0"/>
              <a:t>Church attendance</a:t>
            </a:r>
          </a:p>
          <a:p>
            <a:pPr lvl="1"/>
            <a:r>
              <a:rPr lang="en-US" dirty="0" smtClean="0"/>
              <a:t>Studying sacred text</a:t>
            </a:r>
          </a:p>
          <a:p>
            <a:endParaRPr lang="en-US" dirty="0" smtClean="0"/>
          </a:p>
          <a:p>
            <a:r>
              <a:rPr lang="en-US" dirty="0" smtClean="0"/>
              <a:t>Disengagement from religious community</a:t>
            </a:r>
          </a:p>
          <a:p>
            <a:pPr lvl="1"/>
            <a:r>
              <a:rPr lang="en-US" dirty="0" smtClean="0"/>
              <a:t>Rejecting the communal label</a:t>
            </a:r>
          </a:p>
          <a:p>
            <a:pPr lvl="1"/>
            <a:r>
              <a:rPr lang="en-US" dirty="0" smtClean="0"/>
              <a:t>Extent of network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Disaffiliation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5394812"/>
            <a:ext cx="2255746" cy="900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Bahr &amp; Albrecht (1989)</a:t>
            </a:r>
          </a:p>
          <a:p>
            <a:r>
              <a:rPr lang="en-US" sz="1050" dirty="0" smtClean="0"/>
              <a:t>Brinkerhoff &amp; Burke (1980)</a:t>
            </a:r>
          </a:p>
          <a:p>
            <a:r>
              <a:rPr lang="en-US" sz="1050" dirty="0" err="1" smtClean="0"/>
              <a:t>Hunsberger</a:t>
            </a:r>
            <a:r>
              <a:rPr lang="en-US" sz="1050" dirty="0"/>
              <a:t> </a:t>
            </a:r>
            <a:r>
              <a:rPr lang="en-US" sz="1050" dirty="0" smtClean="0"/>
              <a:t>&amp; </a:t>
            </a:r>
            <a:r>
              <a:rPr lang="en-US" sz="1050" dirty="0" err="1" smtClean="0"/>
              <a:t>Altemeyer</a:t>
            </a:r>
            <a:r>
              <a:rPr lang="en-US" sz="1050" dirty="0"/>
              <a:t> </a:t>
            </a:r>
            <a:r>
              <a:rPr lang="en-US" sz="1050" dirty="0" smtClean="0"/>
              <a:t>(2006)</a:t>
            </a:r>
          </a:p>
          <a:p>
            <a:r>
              <a:rPr lang="en-US" sz="1050" dirty="0" smtClean="0"/>
              <a:t>Pew Forum (</a:t>
            </a:r>
            <a:r>
              <a:rPr lang="en-US" sz="1050" dirty="0" smtClean="0"/>
              <a:t>2012, 2015)</a:t>
            </a:r>
            <a:endParaRPr lang="en-US" sz="1050" dirty="0" smtClean="0"/>
          </a:p>
          <a:p>
            <a:r>
              <a:rPr lang="en-US" sz="1050" dirty="0" err="1" smtClean="0"/>
              <a:t>Roozen</a:t>
            </a:r>
            <a:r>
              <a:rPr lang="en-US" sz="1050" dirty="0"/>
              <a:t> </a:t>
            </a:r>
            <a:r>
              <a:rPr lang="en-US" sz="1050" dirty="0" smtClean="0"/>
              <a:t>(1980)</a:t>
            </a:r>
            <a:endParaRPr lang="en-US" sz="1050" dirty="0"/>
          </a:p>
        </p:txBody>
      </p:sp>
      <p:pic>
        <p:nvPicPr>
          <p:cNvPr id="2050" name="Picture 2" descr="C:\Users\Alex\AppData\Local\Microsoft\Windows\Temporary Internet Files\Content.IE5\AG27ZMV6\220px-PublicInformationSymbol_EmergencyExit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47" y="4499462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x\AppData\Local\Microsoft\Windows\Temporary Internet Files\Content.IE5\GBLT9520\stopSignClip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73" y="1981200"/>
            <a:ext cx="1483647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601162"/>
          </a:xfrm>
        </p:spPr>
        <p:txBody>
          <a:bodyPr/>
          <a:lstStyle/>
          <a:p>
            <a:r>
              <a:rPr lang="en-US" dirty="0" smtClean="0"/>
              <a:t>Religious Fundamentalism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772400" cy="2372911"/>
          </a:xfrm>
        </p:spPr>
        <p:txBody>
          <a:bodyPr/>
          <a:lstStyle/>
          <a:p>
            <a:pPr algn="l"/>
            <a:r>
              <a:rPr lang="en-US" dirty="0" smtClean="0"/>
              <a:t>“[Fundamentalism comprises] the belief that there is one set of religious teachings that contain the fundamental, unchangeable truth that must be defended from the forces of evil.” – </a:t>
            </a:r>
            <a:r>
              <a:rPr lang="en-US" dirty="0" err="1" smtClean="0"/>
              <a:t>Altemeyer</a:t>
            </a:r>
            <a:r>
              <a:rPr lang="en-US" dirty="0" smtClean="0"/>
              <a:t> &amp; </a:t>
            </a:r>
            <a:r>
              <a:rPr lang="en-US" dirty="0" err="1" smtClean="0"/>
              <a:t>Hunsberger</a:t>
            </a:r>
            <a:r>
              <a:rPr lang="en-US" dirty="0" smtClean="0"/>
              <a:t> (2004)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Revised Religious Fundamentalism Scale</a:t>
            </a:r>
          </a:p>
          <a:p>
            <a:pPr lvl="1"/>
            <a:r>
              <a:rPr lang="en-US" dirty="0" smtClean="0"/>
              <a:t>12 items, 9-point scale</a:t>
            </a:r>
          </a:p>
          <a:p>
            <a:pPr lvl="1"/>
            <a:r>
              <a:rPr lang="en-US" dirty="0" smtClean="0"/>
              <a:t>Sample reliability</a:t>
            </a:r>
            <a:r>
              <a:rPr lang="en-US" dirty="0"/>
              <a:t>: </a:t>
            </a:r>
            <a:r>
              <a:rPr lang="el-GR" dirty="0"/>
              <a:t>α</a:t>
            </a:r>
            <a:r>
              <a:rPr lang="en-US" dirty="0"/>
              <a:t> = .916</a:t>
            </a:r>
          </a:p>
          <a:p>
            <a:pPr lvl="2"/>
            <a:r>
              <a:rPr lang="en-US" dirty="0"/>
              <a:t>Valid: 472/634 = 74.4%</a:t>
            </a:r>
          </a:p>
          <a:p>
            <a:pPr lvl="2"/>
            <a:r>
              <a:rPr lang="en-US" dirty="0"/>
              <a:t>Excluded*: 162/634 = 25.6%</a:t>
            </a:r>
          </a:p>
          <a:p>
            <a:pPr lvl="1"/>
            <a:r>
              <a:rPr lang="en-US" dirty="0" err="1"/>
              <a:t>Descriptives</a:t>
            </a:r>
            <a:r>
              <a:rPr lang="en-US" dirty="0"/>
              <a:t>:</a:t>
            </a:r>
          </a:p>
          <a:p>
            <a:pPr lvl="2"/>
            <a:r>
              <a:rPr lang="en-US" i="1" dirty="0"/>
              <a:t>M</a:t>
            </a:r>
            <a:r>
              <a:rPr lang="en-US" dirty="0"/>
              <a:t> = 4.856, </a:t>
            </a:r>
            <a:r>
              <a:rPr lang="en-US" i="1" dirty="0"/>
              <a:t>SD</a:t>
            </a:r>
            <a:r>
              <a:rPr lang="en-US" dirty="0"/>
              <a:t> = 1.282, min = 2.905, max = 7.125</a:t>
            </a:r>
          </a:p>
          <a:p>
            <a:pPr lvl="2"/>
            <a:r>
              <a:rPr lang="en-US" dirty="0"/>
              <a:t>Skewness: -.162, Kurtosis: -.724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Fundamentalism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“</a:t>
            </a:r>
            <a:r>
              <a:rPr lang="en-US" sz="2800" dirty="0" smtClean="0"/>
              <a:t>Fundamentalist” Profile:</a:t>
            </a:r>
            <a:endParaRPr lang="en-US" sz="2400" dirty="0" smtClean="0"/>
          </a:p>
          <a:p>
            <a:pPr lvl="2"/>
            <a:r>
              <a:rPr lang="en-US" sz="2400" dirty="0" smtClean="0"/>
              <a:t>Moderate racial prejudice, high homosexual prejudice</a:t>
            </a:r>
          </a:p>
          <a:p>
            <a:pPr lvl="2"/>
            <a:r>
              <a:rPr lang="en-US" sz="2400" dirty="0" smtClean="0"/>
              <a:t>Tend to be e</a:t>
            </a:r>
            <a:r>
              <a:rPr lang="en-US" sz="2400" dirty="0" smtClean="0"/>
              <a:t>thnocentric and insular </a:t>
            </a:r>
          </a:p>
          <a:p>
            <a:pPr lvl="2"/>
            <a:r>
              <a:rPr lang="en-US" sz="2400" dirty="0" smtClean="0"/>
              <a:t>Help </a:t>
            </a:r>
            <a:r>
              <a:rPr lang="en-US" sz="2400" dirty="0" smtClean="0"/>
              <a:t>those who identify similarly</a:t>
            </a:r>
          </a:p>
          <a:p>
            <a:pPr lvl="2"/>
            <a:r>
              <a:rPr lang="en-US" sz="2400" dirty="0" smtClean="0"/>
              <a:t>Relation to “right-wing authoritarianism” (</a:t>
            </a:r>
            <a:r>
              <a:rPr lang="en-US" sz="2400" i="1" dirty="0" smtClean="0"/>
              <a:t>r</a:t>
            </a:r>
            <a:r>
              <a:rPr lang="en-US" sz="2400" dirty="0" smtClean="0"/>
              <a:t> = .68)</a:t>
            </a:r>
          </a:p>
          <a:p>
            <a:pPr lvl="3"/>
            <a:r>
              <a:rPr lang="en-US" sz="2000" dirty="0" smtClean="0"/>
              <a:t>Submission to authority</a:t>
            </a:r>
          </a:p>
          <a:p>
            <a:pPr lvl="3"/>
            <a:r>
              <a:rPr lang="en-US" sz="2000" dirty="0" smtClean="0"/>
              <a:t>Aggression towards disobedience/out-groups</a:t>
            </a:r>
          </a:p>
          <a:p>
            <a:pPr lvl="3"/>
            <a:r>
              <a:rPr lang="en-US" sz="2000" dirty="0" smtClean="0"/>
              <a:t>Adhering and enforcing traditional values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Fundamentalism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9400" y="5685492"/>
            <a:ext cx="5487400" cy="900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Allport</a:t>
            </a:r>
            <a:r>
              <a:rPr lang="en-US" sz="1050" dirty="0" smtClean="0"/>
              <a:t> &amp; Ross (1967)			</a:t>
            </a:r>
            <a:r>
              <a:rPr lang="en-US" sz="1050" dirty="0" smtClean="0"/>
              <a:t>	</a:t>
            </a:r>
            <a:r>
              <a:rPr lang="en-US" sz="1050" dirty="0" err="1" smtClean="0"/>
              <a:t>Altemeyer</a:t>
            </a:r>
            <a:r>
              <a:rPr lang="en-US" sz="1050" dirty="0" smtClean="0"/>
              <a:t> </a:t>
            </a:r>
            <a:r>
              <a:rPr lang="en-US" sz="1050" dirty="0" smtClean="0"/>
              <a:t>&amp; </a:t>
            </a:r>
            <a:r>
              <a:rPr lang="en-US" sz="1050" dirty="0" err="1" smtClean="0"/>
              <a:t>Hunsberger</a:t>
            </a:r>
            <a:r>
              <a:rPr lang="en-US" sz="1050" dirty="0" smtClean="0"/>
              <a:t> (2005)</a:t>
            </a:r>
          </a:p>
          <a:p>
            <a:r>
              <a:rPr lang="en-US" sz="1050" dirty="0" err="1" smtClean="0"/>
              <a:t>Altemeyer</a:t>
            </a:r>
            <a:r>
              <a:rPr lang="en-US" sz="1050" dirty="0" smtClean="0"/>
              <a:t> &amp; </a:t>
            </a:r>
            <a:r>
              <a:rPr lang="en-US" sz="1050" dirty="0" err="1" smtClean="0"/>
              <a:t>Hunsberger</a:t>
            </a:r>
            <a:r>
              <a:rPr lang="en-US" sz="1050" dirty="0" smtClean="0"/>
              <a:t> (1992)		</a:t>
            </a:r>
            <a:r>
              <a:rPr lang="en-US" sz="1050" dirty="0" smtClean="0"/>
              <a:t>	</a:t>
            </a:r>
            <a:r>
              <a:rPr lang="en-US" sz="1050" dirty="0" err="1" smtClean="0"/>
              <a:t>Gribbins</a:t>
            </a:r>
            <a:r>
              <a:rPr lang="en-US" sz="1050" dirty="0" smtClean="0"/>
              <a:t> </a:t>
            </a:r>
            <a:r>
              <a:rPr lang="en-US" sz="1050" dirty="0" smtClean="0"/>
              <a:t>&amp; Vandenberg (2011)</a:t>
            </a:r>
          </a:p>
          <a:p>
            <a:r>
              <a:rPr lang="en-US" sz="1050" dirty="0" err="1" smtClean="0"/>
              <a:t>Altemeyer</a:t>
            </a:r>
            <a:r>
              <a:rPr lang="en-US" sz="1050" dirty="0" smtClean="0"/>
              <a:t> &amp; </a:t>
            </a:r>
            <a:r>
              <a:rPr lang="en-US" sz="1050" dirty="0" err="1" smtClean="0"/>
              <a:t>Hunsberger</a:t>
            </a:r>
            <a:r>
              <a:rPr lang="en-US" sz="1050" dirty="0" smtClean="0"/>
              <a:t> (2004)		</a:t>
            </a:r>
            <a:r>
              <a:rPr lang="en-US" sz="1050" dirty="0" smtClean="0"/>
              <a:t>	</a:t>
            </a:r>
            <a:r>
              <a:rPr lang="en-US" sz="1050" dirty="0" err="1" smtClean="0"/>
              <a:t>Altemeyer</a:t>
            </a:r>
            <a:r>
              <a:rPr lang="en-US" sz="1050" dirty="0" smtClean="0"/>
              <a:t> </a:t>
            </a:r>
            <a:r>
              <a:rPr lang="en-US" sz="1050" dirty="0" smtClean="0"/>
              <a:t>(1988)</a:t>
            </a:r>
          </a:p>
          <a:p>
            <a:r>
              <a:rPr lang="en-US" sz="1050" dirty="0" err="1" smtClean="0"/>
              <a:t>Laythe</a:t>
            </a:r>
            <a:r>
              <a:rPr lang="en-US" sz="1050" dirty="0" smtClean="0"/>
              <a:t>, </a:t>
            </a:r>
            <a:r>
              <a:rPr lang="en-US" sz="1050" dirty="0" err="1" smtClean="0"/>
              <a:t>Finkel</a:t>
            </a:r>
            <a:r>
              <a:rPr lang="en-US" sz="1050" dirty="0" smtClean="0"/>
              <a:t>, </a:t>
            </a:r>
            <a:r>
              <a:rPr lang="en-US" sz="1050" dirty="0" err="1" smtClean="0"/>
              <a:t>Bringle</a:t>
            </a:r>
            <a:r>
              <a:rPr lang="en-US" sz="1050" dirty="0" smtClean="0"/>
              <a:t> &amp; Kirkpatrick (2002)	Shaffer &amp; Hastings (2007)</a:t>
            </a:r>
          </a:p>
          <a:p>
            <a:r>
              <a:rPr lang="en-US" sz="1050" dirty="0" smtClean="0"/>
              <a:t>Fulton, Maynard &amp; Gorsuch (1999)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516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839162"/>
          </a:xfrm>
        </p:spPr>
        <p:txBody>
          <a:bodyPr/>
          <a:lstStyle/>
          <a:p>
            <a:r>
              <a:rPr lang="en-US" dirty="0" smtClean="0"/>
              <a:t>Religious Quest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772400" cy="2449111"/>
          </a:xfrm>
        </p:spPr>
        <p:txBody>
          <a:bodyPr/>
          <a:lstStyle/>
          <a:p>
            <a:r>
              <a:rPr lang="en-US" dirty="0" smtClean="0"/>
              <a:t>“[Religious quest </a:t>
            </a:r>
            <a:r>
              <a:rPr lang="en-US" dirty="0" smtClean="0"/>
              <a:t>comprises] the readiness to face existential questions without reducing their complexity, self-criticism, perception of religious doubt as positive, and openness to change.” – Batson &amp; </a:t>
            </a:r>
            <a:r>
              <a:rPr lang="en-US" dirty="0" err="1" smtClean="0"/>
              <a:t>Schoenrade</a:t>
            </a:r>
            <a:r>
              <a:rPr lang="en-US" dirty="0"/>
              <a:t> </a:t>
            </a:r>
            <a:r>
              <a:rPr lang="en-US" dirty="0" smtClean="0"/>
              <a:t>(1991b)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 </a:t>
            </a:r>
            <a:r>
              <a:rPr lang="en-US" dirty="0" smtClean="0"/>
              <a:t>Scale (12 items, 9-point </a:t>
            </a:r>
            <a:r>
              <a:rPr lang="en-US" dirty="0" smtClean="0"/>
              <a:t>Likert)</a:t>
            </a:r>
          </a:p>
          <a:p>
            <a:pPr lvl="1"/>
            <a:r>
              <a:rPr lang="en-US" dirty="0" smtClean="0"/>
              <a:t>Sample reliability</a:t>
            </a:r>
            <a:r>
              <a:rPr lang="en-US" dirty="0"/>
              <a:t>: </a:t>
            </a:r>
            <a:r>
              <a:rPr lang="el-GR" dirty="0"/>
              <a:t>α</a:t>
            </a:r>
            <a:r>
              <a:rPr lang="en-US" dirty="0"/>
              <a:t> = .822</a:t>
            </a:r>
          </a:p>
          <a:p>
            <a:pPr lvl="2"/>
            <a:r>
              <a:rPr lang="en-US" dirty="0"/>
              <a:t>Valid: 464/634 = 73.2%</a:t>
            </a:r>
          </a:p>
          <a:p>
            <a:pPr lvl="2"/>
            <a:r>
              <a:rPr lang="en-US" dirty="0" smtClean="0"/>
              <a:t>Excluded: </a:t>
            </a:r>
            <a:r>
              <a:rPr lang="en-US" dirty="0"/>
              <a:t>170/634 = 26.8%</a:t>
            </a:r>
          </a:p>
          <a:p>
            <a:pPr lvl="1"/>
            <a:r>
              <a:rPr lang="en-US" dirty="0" err="1"/>
              <a:t>Descriptives</a:t>
            </a:r>
            <a:r>
              <a:rPr lang="en-US" dirty="0"/>
              <a:t>:</a:t>
            </a:r>
          </a:p>
          <a:p>
            <a:pPr lvl="2"/>
            <a:r>
              <a:rPr lang="en-US" i="1" dirty="0"/>
              <a:t>M</a:t>
            </a:r>
            <a:r>
              <a:rPr lang="en-US" dirty="0"/>
              <a:t> = 5.948, </a:t>
            </a:r>
            <a:r>
              <a:rPr lang="en-US" i="1" dirty="0"/>
              <a:t>SD</a:t>
            </a:r>
            <a:r>
              <a:rPr lang="en-US" dirty="0"/>
              <a:t> = 1.070, min = 3.933, max = 7.209</a:t>
            </a:r>
          </a:p>
          <a:p>
            <a:pPr lvl="2"/>
            <a:r>
              <a:rPr lang="en-US" dirty="0"/>
              <a:t>Skewness: -.637, Kurtosis: .477</a:t>
            </a:r>
          </a:p>
          <a:p>
            <a:pPr lvl="1"/>
            <a:endParaRPr lang="en-US" dirty="0"/>
          </a:p>
          <a:p>
            <a:r>
              <a:rPr lang="en-US" dirty="0" smtClean="0"/>
              <a:t>Research correlations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Religious fundamentalism: </a:t>
            </a:r>
            <a:r>
              <a:rPr lang="en-US" i="1" dirty="0" smtClean="0"/>
              <a:t>r</a:t>
            </a:r>
            <a:r>
              <a:rPr lang="en-US" dirty="0" smtClean="0"/>
              <a:t> = -.44</a:t>
            </a:r>
          </a:p>
          <a:p>
            <a:pPr lvl="1"/>
            <a:r>
              <a:rPr lang="en-US" dirty="0" smtClean="0"/>
              <a:t>Subjective well-being: </a:t>
            </a:r>
            <a:r>
              <a:rPr lang="en-US" i="1" dirty="0" smtClean="0"/>
              <a:t>r</a:t>
            </a:r>
            <a:r>
              <a:rPr lang="en-US" dirty="0" smtClean="0"/>
              <a:t> = -.22</a:t>
            </a:r>
          </a:p>
          <a:p>
            <a:pPr lvl="1"/>
            <a:r>
              <a:rPr lang="en-US" dirty="0" smtClean="0"/>
              <a:t>Complex thinking about religious questions: </a:t>
            </a:r>
            <a:r>
              <a:rPr lang="en-US" i="1" dirty="0" smtClean="0"/>
              <a:t>r</a:t>
            </a:r>
            <a:r>
              <a:rPr lang="en-US" dirty="0" smtClean="0"/>
              <a:t> = .36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Quest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0684" y="5966997"/>
            <a:ext cx="2178802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Batson &amp; </a:t>
            </a:r>
            <a:r>
              <a:rPr lang="en-US" sz="1050" dirty="0" err="1" smtClean="0"/>
              <a:t>Schoenrade</a:t>
            </a:r>
            <a:r>
              <a:rPr lang="en-US" sz="1050" dirty="0" smtClean="0"/>
              <a:t> (1991b)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627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204</TotalTime>
  <Words>984</Words>
  <Application>Microsoft Office PowerPoint</Application>
  <PresentationFormat>On-screen Show (4:3)</PresentationFormat>
  <Paragraphs>190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Church Member Reactions to Religious Disaffiliation: Implications of Religious Orientation</vt:lpstr>
      <vt:lpstr>Presentation Overview</vt:lpstr>
      <vt:lpstr>Introduction</vt:lpstr>
      <vt:lpstr>Religious Disaffiliation</vt:lpstr>
      <vt:lpstr>Religious Fundamentalism</vt:lpstr>
      <vt:lpstr>Religious Fundamentalism</vt:lpstr>
      <vt:lpstr>Religious Fundamentalism</vt:lpstr>
      <vt:lpstr>Religious Quest</vt:lpstr>
      <vt:lpstr>Religious Quest</vt:lpstr>
      <vt:lpstr>Religious Quest</vt:lpstr>
      <vt:lpstr>Religious Disaffiliate Attribution Scale</vt:lpstr>
      <vt:lpstr>Religious Disaffiliate Attributions</vt:lpstr>
      <vt:lpstr>Data Collection</vt:lpstr>
      <vt:lpstr>Purpose of Research</vt:lpstr>
      <vt:lpstr>Results</vt:lpstr>
      <vt:lpstr>Results</vt:lpstr>
      <vt:lpstr>Results</vt:lpstr>
      <vt:lpstr>Results</vt:lpstr>
      <vt:lpstr>Results</vt:lpstr>
      <vt:lpstr>Results</vt:lpstr>
      <vt:lpstr>Implications</vt:lpstr>
      <vt:lpstr>Implications</vt:lpstr>
    </vt:vector>
  </TitlesOfParts>
  <Company>Loma Linda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Member Reactions to Religious Disaffiliation: Implications of Religious Orientation</dc:title>
  <dc:creator>Alexander Larson</dc:creator>
  <cp:lastModifiedBy>Alex</cp:lastModifiedBy>
  <cp:revision>23</cp:revision>
  <dcterms:created xsi:type="dcterms:W3CDTF">2017-05-17T05:28:33Z</dcterms:created>
  <dcterms:modified xsi:type="dcterms:W3CDTF">2017-05-19T06:30:33Z</dcterms:modified>
</cp:coreProperties>
</file>