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75" r:id="rId3"/>
    <p:sldId id="261" r:id="rId4"/>
    <p:sldId id="262" r:id="rId5"/>
    <p:sldId id="273" r:id="rId6"/>
    <p:sldId id="290" r:id="rId7"/>
    <p:sldId id="274" r:id="rId8"/>
    <p:sldId id="277" r:id="rId9"/>
    <p:sldId id="276" r:id="rId10"/>
    <p:sldId id="264" r:id="rId11"/>
    <p:sldId id="265" r:id="rId12"/>
    <p:sldId id="266" r:id="rId13"/>
    <p:sldId id="279" r:id="rId14"/>
    <p:sldId id="267" r:id="rId15"/>
    <p:sldId id="280" r:id="rId16"/>
    <p:sldId id="269" r:id="rId17"/>
    <p:sldId id="271" r:id="rId18"/>
    <p:sldId id="281" r:id="rId19"/>
    <p:sldId id="282" r:id="rId20"/>
    <p:sldId id="270" r:id="rId21"/>
    <p:sldId id="296" r:id="rId22"/>
    <p:sldId id="297" r:id="rId23"/>
    <p:sldId id="298" r:id="rId24"/>
    <p:sldId id="291" r:id="rId25"/>
    <p:sldId id="272" r:id="rId26"/>
    <p:sldId id="285" r:id="rId27"/>
    <p:sldId id="286" r:id="rId28"/>
    <p:sldId id="287" r:id="rId29"/>
    <p:sldId id="292" r:id="rId30"/>
    <p:sldId id="293" r:id="rId31"/>
    <p:sldId id="294" r:id="rId32"/>
    <p:sldId id="295"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8DD3"/>
    <a:srgbClr val="093A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7015" autoAdjust="0"/>
  </p:normalViewPr>
  <p:slideViewPr>
    <p:cSldViewPr snapToGrid="0">
      <p:cViewPr>
        <p:scale>
          <a:sx n="79" d="100"/>
          <a:sy n="79" d="100"/>
        </p:scale>
        <p:origin x="960"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86E8B9-0529-4DA7-AE8F-AAC55B557DA0}" type="datetimeFigureOut">
              <a:rPr lang="en-US" smtClean="0"/>
              <a:t>5/19/2017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A68945-EF19-432E-B010-CC7C651E121D}" type="slidenum">
              <a:rPr lang="en-US" smtClean="0"/>
              <a:t>‹#›</a:t>
            </a:fld>
            <a:endParaRPr lang="en-US"/>
          </a:p>
        </p:txBody>
      </p:sp>
    </p:spTree>
    <p:extLst>
      <p:ext uri="{BB962C8B-B14F-4D97-AF65-F5344CB8AC3E}">
        <p14:creationId xmlns:p14="http://schemas.microsoft.com/office/powerpoint/2010/main" val="2523486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34E953-7718-4767-A882-6D20EDC3B5E7}" type="slidenum">
              <a:rPr lang="en-US" smtClean="0"/>
              <a:t>2</a:t>
            </a:fld>
            <a:endParaRPr lang="en-US"/>
          </a:p>
        </p:txBody>
      </p:sp>
    </p:spTree>
    <p:extLst>
      <p:ext uri="{BB962C8B-B14F-4D97-AF65-F5344CB8AC3E}">
        <p14:creationId xmlns:p14="http://schemas.microsoft.com/office/powerpoint/2010/main" val="1667276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Liberal inclusion criterion &gt; .3</a:t>
            </a:r>
          </a:p>
          <a:p>
            <a:r>
              <a:rPr lang="en-US" dirty="0"/>
              <a:t>Some ‘stable’ factors are made up of relatively weakly-related items.</a:t>
            </a:r>
          </a:p>
          <a:p>
            <a:endParaRPr lang="en-US" dirty="0"/>
          </a:p>
          <a:p>
            <a:r>
              <a:rPr lang="en-US" dirty="0"/>
              <a:t>SOCIAL RELIGIOUS MOTIVATION</a:t>
            </a:r>
          </a:p>
          <a:p>
            <a:r>
              <a:rPr lang="en-US" dirty="0"/>
              <a:t>IDENTIFIED RELIGIOUS MOTIVATION</a:t>
            </a:r>
          </a:p>
          <a:p>
            <a:endParaRPr lang="en-US" dirty="0"/>
          </a:p>
          <a:p>
            <a:r>
              <a:rPr lang="en-US" dirty="0"/>
              <a:t>Each node represents the number of items in that factor in that solution. River paths show how items move with the number of factors.</a:t>
            </a:r>
          </a:p>
          <a:p>
            <a:endParaRPr lang="en-US" dirty="0"/>
          </a:p>
          <a:p>
            <a:r>
              <a:rPr lang="en-US" dirty="0"/>
              <a:t>5 &amp; 7 items &gt; .4 in the 8 and 10 item factors for 2 factor solution respectively. The third factor in 3 factor solution is weak and doesn’t meet criterion.</a:t>
            </a:r>
          </a:p>
          <a:p>
            <a:endParaRPr lang="en-US" dirty="0"/>
          </a:p>
          <a:p>
            <a:r>
              <a:rPr lang="en-US" dirty="0"/>
              <a:t>Reduced to 5 + 5 items (all &gt; .5) to simplify interpretation. Alphas (SOC = .78, ID = .67). Betas (SOC = .67, ID = .60), Hierarchical omegas (SOC = .66; ID = .59). CFA fit is OK, but there is not strong factor saturation. Could mean construct is more multidimensional, but items are poor/noisy.</a:t>
            </a:r>
          </a:p>
          <a:p>
            <a:endParaRPr lang="en-US" dirty="0"/>
          </a:p>
          <a:p>
            <a:r>
              <a:rPr lang="en-US" dirty="0"/>
              <a:t>Scree, </a:t>
            </a:r>
            <a:r>
              <a:rPr lang="en-US" dirty="0" err="1"/>
              <a:t>Velicer’s</a:t>
            </a:r>
            <a:r>
              <a:rPr lang="en-US" dirty="0"/>
              <a:t> MAP, and </a:t>
            </a:r>
            <a:r>
              <a:rPr lang="en-US" dirty="0" err="1"/>
              <a:t>Revelle’s</a:t>
            </a:r>
            <a:r>
              <a:rPr lang="en-US" dirty="0"/>
              <a:t> ICLUST all agree on 2 factors for all EFA samples (1 + 3 test). The Parallel analysis still suggests 3, which is consistent with the low omega.</a:t>
            </a:r>
          </a:p>
        </p:txBody>
      </p:sp>
      <p:sp>
        <p:nvSpPr>
          <p:cNvPr id="4" name="Slide Number Placeholder 3"/>
          <p:cNvSpPr>
            <a:spLocks noGrp="1"/>
          </p:cNvSpPr>
          <p:nvPr>
            <p:ph type="sldNum" sz="quarter" idx="10"/>
          </p:nvPr>
        </p:nvSpPr>
        <p:spPr/>
        <p:txBody>
          <a:bodyPr/>
          <a:lstStyle/>
          <a:p>
            <a:fld id="{E3A68945-EF19-432E-B010-CC7C651E121D}" type="slidenum">
              <a:rPr lang="en-US" smtClean="0"/>
              <a:t>16</a:t>
            </a:fld>
            <a:endParaRPr lang="en-US"/>
          </a:p>
        </p:txBody>
      </p:sp>
    </p:spTree>
    <p:extLst>
      <p:ext uri="{BB962C8B-B14F-4D97-AF65-F5344CB8AC3E}">
        <p14:creationId xmlns:p14="http://schemas.microsoft.com/office/powerpoint/2010/main" val="221551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Calculated scale scores.</a:t>
            </a:r>
          </a:p>
          <a:p>
            <a:endParaRPr lang="en-US" dirty="0"/>
          </a:p>
          <a:p>
            <a:endParaRPr lang="en-US" dirty="0"/>
          </a:p>
        </p:txBody>
      </p:sp>
      <p:sp>
        <p:nvSpPr>
          <p:cNvPr id="4" name="Slide Number Placeholder 3"/>
          <p:cNvSpPr>
            <a:spLocks noGrp="1"/>
          </p:cNvSpPr>
          <p:nvPr>
            <p:ph type="sldNum" sz="quarter" idx="10"/>
          </p:nvPr>
        </p:nvSpPr>
        <p:spPr/>
        <p:txBody>
          <a:bodyPr/>
          <a:lstStyle/>
          <a:p>
            <a:fld id="{E3A68945-EF19-432E-B010-CC7C651E121D}" type="slidenum">
              <a:rPr lang="en-US" smtClean="0"/>
              <a:t>19</a:t>
            </a:fld>
            <a:endParaRPr lang="en-US"/>
          </a:p>
        </p:txBody>
      </p:sp>
    </p:spTree>
    <p:extLst>
      <p:ext uri="{BB962C8B-B14F-4D97-AF65-F5344CB8AC3E}">
        <p14:creationId xmlns:p14="http://schemas.microsoft.com/office/powerpoint/2010/main" val="1159675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further work to be done with last two samples, but going to combine full sample + SSD for this analysis because the small cell size for adults makes the data quite volatile.</a:t>
            </a:r>
          </a:p>
        </p:txBody>
      </p:sp>
      <p:sp>
        <p:nvSpPr>
          <p:cNvPr id="4" name="Slide Number Placeholder 3"/>
          <p:cNvSpPr>
            <a:spLocks noGrp="1"/>
          </p:cNvSpPr>
          <p:nvPr>
            <p:ph type="sldNum" sz="quarter" idx="10"/>
          </p:nvPr>
        </p:nvSpPr>
        <p:spPr/>
        <p:txBody>
          <a:bodyPr/>
          <a:lstStyle/>
          <a:p>
            <a:fld id="{E3A68945-EF19-432E-B010-CC7C651E121D}" type="slidenum">
              <a:rPr lang="en-US" smtClean="0"/>
              <a:t>20</a:t>
            </a:fld>
            <a:endParaRPr lang="en-US"/>
          </a:p>
        </p:txBody>
      </p:sp>
    </p:spTree>
    <p:extLst>
      <p:ext uri="{BB962C8B-B14F-4D97-AF65-F5344CB8AC3E}">
        <p14:creationId xmlns:p14="http://schemas.microsoft.com/office/powerpoint/2010/main" val="1662601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 = 15868 – about 1600 missing depending on analysis.</a:t>
            </a:r>
          </a:p>
          <a:p>
            <a:r>
              <a:rPr lang="en-US" dirty="0"/>
              <a:t>SSD is now the majority.</a:t>
            </a:r>
          </a:p>
        </p:txBody>
      </p:sp>
      <p:sp>
        <p:nvSpPr>
          <p:cNvPr id="4" name="Slide Number Placeholder 3"/>
          <p:cNvSpPr>
            <a:spLocks noGrp="1"/>
          </p:cNvSpPr>
          <p:nvPr>
            <p:ph type="sldNum" sz="quarter" idx="10"/>
          </p:nvPr>
        </p:nvSpPr>
        <p:spPr/>
        <p:txBody>
          <a:bodyPr/>
          <a:lstStyle/>
          <a:p>
            <a:fld id="{E3A68945-EF19-432E-B010-CC7C651E121D}" type="slidenum">
              <a:rPr lang="en-US" smtClean="0"/>
              <a:t>29</a:t>
            </a:fld>
            <a:endParaRPr lang="en-US"/>
          </a:p>
        </p:txBody>
      </p:sp>
    </p:spTree>
    <p:extLst>
      <p:ext uri="{BB962C8B-B14F-4D97-AF65-F5344CB8AC3E}">
        <p14:creationId xmlns:p14="http://schemas.microsoft.com/office/powerpoint/2010/main" val="723126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emerging and older adults are highly social motivated when they are engaging in high frequencies of family worship.</a:t>
            </a:r>
          </a:p>
        </p:txBody>
      </p:sp>
      <p:sp>
        <p:nvSpPr>
          <p:cNvPr id="4" name="Slide Number Placeholder 3"/>
          <p:cNvSpPr>
            <a:spLocks noGrp="1"/>
          </p:cNvSpPr>
          <p:nvPr>
            <p:ph type="sldNum" sz="quarter" idx="10"/>
          </p:nvPr>
        </p:nvSpPr>
        <p:spPr/>
        <p:txBody>
          <a:bodyPr/>
          <a:lstStyle/>
          <a:p>
            <a:fld id="{E3A68945-EF19-432E-B010-CC7C651E121D}" type="slidenum">
              <a:rPr lang="en-US" smtClean="0"/>
              <a:t>31</a:t>
            </a:fld>
            <a:endParaRPr lang="en-US"/>
          </a:p>
        </p:txBody>
      </p:sp>
    </p:spTree>
    <p:extLst>
      <p:ext uri="{BB962C8B-B14F-4D97-AF65-F5344CB8AC3E}">
        <p14:creationId xmlns:p14="http://schemas.microsoft.com/office/powerpoint/2010/main" val="2607856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Motivation: factors that lead people to act.</a:t>
            </a:r>
          </a:p>
          <a:p>
            <a:endParaRPr lang="en-US" dirty="0"/>
          </a:p>
          <a:p>
            <a:r>
              <a:rPr lang="en-US" dirty="0"/>
              <a:t>Ed Deci and Richard Ryan note that there are many possible different types of motivation, and that motivation involves “energy, direction, persistence, and </a:t>
            </a:r>
            <a:r>
              <a:rPr lang="en-US" dirty="0" err="1"/>
              <a:t>equifinality</a:t>
            </a:r>
            <a:r>
              <a:rPr lang="en-US" dirty="0"/>
              <a:t>--all aspects of activation and intention”</a:t>
            </a:r>
          </a:p>
        </p:txBody>
      </p:sp>
      <p:sp>
        <p:nvSpPr>
          <p:cNvPr id="4" name="Slide Number Placeholder 3"/>
          <p:cNvSpPr>
            <a:spLocks noGrp="1"/>
          </p:cNvSpPr>
          <p:nvPr>
            <p:ph type="sldNum" sz="quarter" idx="10"/>
          </p:nvPr>
        </p:nvSpPr>
        <p:spPr/>
        <p:txBody>
          <a:bodyPr/>
          <a:lstStyle/>
          <a:p>
            <a:fld id="{E3A68945-EF19-432E-B010-CC7C651E121D}" type="slidenum">
              <a:rPr lang="en-US" smtClean="0"/>
              <a:t>3</a:t>
            </a:fld>
            <a:endParaRPr lang="en-US"/>
          </a:p>
        </p:txBody>
      </p:sp>
    </p:spTree>
    <p:extLst>
      <p:ext uri="{BB962C8B-B14F-4D97-AF65-F5344CB8AC3E}">
        <p14:creationId xmlns:p14="http://schemas.microsoft.com/office/powerpoint/2010/main" val="1090112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Intrinsic Religious Orientation or Intrinsic Faith (mean = 37.2; SD = 5.8): religion is a “master motive in life, an end in itself, a religion to be lived and not just used” (Hill, 2005).</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Extrinsic Religious Orientation or Extrinsic Faith (mean (Ep + </a:t>
            </a:r>
            <a:r>
              <a:rPr lang="en-US" dirty="0" err="1">
                <a:latin typeface="Calibri" panose="020F0502020204030204" pitchFamily="34" charset="0"/>
                <a:ea typeface="Calibri" panose="020F0502020204030204" pitchFamily="34" charset="0"/>
                <a:cs typeface="Times New Roman" panose="02020603050405020304" pitchFamily="18" charset="0"/>
              </a:rPr>
              <a:t>Es</a:t>
            </a:r>
            <a:r>
              <a:rPr lang="en-US" dirty="0">
                <a:latin typeface="Calibri" panose="020F0502020204030204" pitchFamily="34" charset="0"/>
                <a:ea typeface="Calibri" panose="020F0502020204030204" pitchFamily="34" charset="0"/>
                <a:cs typeface="Times New Roman" panose="02020603050405020304" pitchFamily="18" charset="0"/>
              </a:rPr>
              <a:t>) = 25.6, SD = 5.7): religion is “for one’s own interest, a means to some other end, a religion to be used rather than lived” (Hill, 2005). Subdivided into </a:t>
            </a:r>
            <a:r>
              <a:rPr lang="en-US" i="1" dirty="0">
                <a:latin typeface="Calibri" panose="020F0502020204030204" pitchFamily="34" charset="0"/>
                <a:ea typeface="Calibri" panose="020F0502020204030204" pitchFamily="34" charset="0"/>
                <a:cs typeface="Times New Roman" panose="02020603050405020304" pitchFamily="18" charset="0"/>
              </a:rPr>
              <a:t>personally oriented </a:t>
            </a:r>
            <a:r>
              <a:rPr lang="en-US" dirty="0">
                <a:latin typeface="Calibri" panose="020F0502020204030204" pitchFamily="34" charset="0"/>
                <a:ea typeface="Calibri" panose="020F0502020204030204" pitchFamily="34" charset="0"/>
                <a:cs typeface="Times New Roman" panose="02020603050405020304" pitchFamily="18" charset="0"/>
              </a:rPr>
              <a:t> and </a:t>
            </a:r>
            <a:r>
              <a:rPr lang="en-US" i="1" dirty="0">
                <a:latin typeface="Calibri" panose="020F0502020204030204" pitchFamily="34" charset="0"/>
                <a:ea typeface="Calibri" panose="020F0502020204030204" pitchFamily="34" charset="0"/>
                <a:cs typeface="Times New Roman" panose="02020603050405020304" pitchFamily="18" charset="0"/>
              </a:rPr>
              <a:t>socially oriented</a:t>
            </a:r>
            <a:r>
              <a:rPr lang="en-US"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Originally developed to explain the minority of religious individuals who are not more prejudiced than non-religious, even though religious individual are more prejudiced overall. Found that Extrinsic were more prejudiced than Intrinsic, but that people who were both high extrinsic and high intrinsic (indiscriminately </a:t>
            </a:r>
            <a:r>
              <a:rPr lang="en-US" dirty="0" err="1">
                <a:latin typeface="Calibri" panose="020F0502020204030204" pitchFamily="34" charset="0"/>
                <a:ea typeface="Calibri" panose="020F0502020204030204" pitchFamily="34" charset="0"/>
                <a:cs typeface="Times New Roman" panose="02020603050405020304" pitchFamily="18" charset="0"/>
              </a:rPr>
              <a:t>proreligious</a:t>
            </a:r>
            <a:r>
              <a:rPr lang="en-US" dirty="0">
                <a:latin typeface="Calibri" panose="020F0502020204030204" pitchFamily="34" charset="0"/>
                <a:ea typeface="Calibri" panose="020F0502020204030204" pitchFamily="34" charset="0"/>
                <a:cs typeface="Times New Roman" panose="02020603050405020304" pitchFamily="18" charset="0"/>
              </a:rPr>
              <a:t>) were the most prejudiced of all.</a:t>
            </a:r>
          </a:p>
          <a:p>
            <a:endParaRPr lang="en-US" dirty="0"/>
          </a:p>
          <a:p>
            <a:r>
              <a:rPr lang="en-US" dirty="0"/>
              <a:t>Note that these are orthogonal</a:t>
            </a:r>
          </a:p>
          <a:p>
            <a:endParaRPr lang="en-US" dirty="0"/>
          </a:p>
          <a:p>
            <a:r>
              <a:rPr lang="en-US" dirty="0"/>
              <a:t>Extrinsic has a negative gloss.</a:t>
            </a:r>
          </a:p>
        </p:txBody>
      </p:sp>
      <p:sp>
        <p:nvSpPr>
          <p:cNvPr id="4" name="Slide Number Placeholder 3"/>
          <p:cNvSpPr>
            <a:spLocks noGrp="1"/>
          </p:cNvSpPr>
          <p:nvPr>
            <p:ph type="sldNum" sz="quarter" idx="10"/>
          </p:nvPr>
        </p:nvSpPr>
        <p:spPr/>
        <p:txBody>
          <a:bodyPr/>
          <a:lstStyle/>
          <a:p>
            <a:fld id="{E3A68945-EF19-432E-B010-CC7C651E121D}" type="slidenum">
              <a:rPr lang="en-US" smtClean="0"/>
              <a:t>4</a:t>
            </a:fld>
            <a:endParaRPr lang="en-US"/>
          </a:p>
        </p:txBody>
      </p:sp>
    </p:spTree>
    <p:extLst>
      <p:ext uri="{BB962C8B-B14F-4D97-AF65-F5344CB8AC3E}">
        <p14:creationId xmlns:p14="http://schemas.microsoft.com/office/powerpoint/2010/main" val="2400620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However, these are perfectly reasonable motivations for religion.</a:t>
            </a:r>
          </a:p>
        </p:txBody>
      </p:sp>
      <p:sp>
        <p:nvSpPr>
          <p:cNvPr id="4" name="Slide Number Placeholder 3"/>
          <p:cNvSpPr>
            <a:spLocks noGrp="1"/>
          </p:cNvSpPr>
          <p:nvPr>
            <p:ph type="sldNum" sz="quarter" idx="10"/>
          </p:nvPr>
        </p:nvSpPr>
        <p:spPr/>
        <p:txBody>
          <a:bodyPr/>
          <a:lstStyle/>
          <a:p>
            <a:fld id="{E3A68945-EF19-432E-B010-CC7C651E121D}" type="slidenum">
              <a:rPr lang="en-US" smtClean="0"/>
              <a:t>7</a:t>
            </a:fld>
            <a:endParaRPr lang="en-US"/>
          </a:p>
        </p:txBody>
      </p:sp>
    </p:spTree>
    <p:extLst>
      <p:ext uri="{BB962C8B-B14F-4D97-AF65-F5344CB8AC3E}">
        <p14:creationId xmlns:p14="http://schemas.microsoft.com/office/powerpoint/2010/main" val="3747455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it is possible for people to share a goal, but be motivated in different ways, depending</a:t>
            </a:r>
            <a:r>
              <a:rPr lang="en-US" baseline="0" dirty="0"/>
              <a:t> on the internalization of that goal.</a:t>
            </a:r>
            <a:endParaRPr lang="en-US" dirty="0"/>
          </a:p>
        </p:txBody>
      </p:sp>
      <p:sp>
        <p:nvSpPr>
          <p:cNvPr id="4" name="Slide Number Placeholder 3"/>
          <p:cNvSpPr>
            <a:spLocks noGrp="1"/>
          </p:cNvSpPr>
          <p:nvPr>
            <p:ph type="sldNum" sz="quarter" idx="10"/>
          </p:nvPr>
        </p:nvSpPr>
        <p:spPr/>
        <p:txBody>
          <a:bodyPr/>
          <a:lstStyle/>
          <a:p>
            <a:fld id="{1F6D8911-D304-43CF-91EC-43ECC199DBB5}" type="slidenum">
              <a:rPr lang="en-US" smtClean="0"/>
              <a:t>8</a:t>
            </a:fld>
            <a:endParaRPr lang="en-US"/>
          </a:p>
        </p:txBody>
      </p:sp>
    </p:spTree>
    <p:extLst>
      <p:ext uri="{BB962C8B-B14F-4D97-AF65-F5344CB8AC3E}">
        <p14:creationId xmlns:p14="http://schemas.microsoft.com/office/powerpoint/2010/main" val="2065594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Prescribed meaning and integrated Sabbath tend to co-occur among Adventists. This suggests that for Adventists, the community (social motivations) and internalization might not be entirely unrelated.</a:t>
            </a:r>
          </a:p>
        </p:txBody>
      </p:sp>
      <p:sp>
        <p:nvSpPr>
          <p:cNvPr id="4" name="Slide Number Placeholder 3"/>
          <p:cNvSpPr>
            <a:spLocks noGrp="1"/>
          </p:cNvSpPr>
          <p:nvPr>
            <p:ph type="sldNum" sz="quarter" idx="10"/>
          </p:nvPr>
        </p:nvSpPr>
        <p:spPr/>
        <p:txBody>
          <a:bodyPr/>
          <a:lstStyle/>
          <a:p>
            <a:fld id="{E3A68945-EF19-432E-B010-CC7C651E121D}" type="slidenum">
              <a:rPr lang="en-US" smtClean="0"/>
              <a:t>10</a:t>
            </a:fld>
            <a:endParaRPr lang="en-US"/>
          </a:p>
        </p:txBody>
      </p:sp>
    </p:spTree>
    <p:extLst>
      <p:ext uri="{BB962C8B-B14F-4D97-AF65-F5344CB8AC3E}">
        <p14:creationId xmlns:p14="http://schemas.microsoft.com/office/powerpoint/2010/main" val="3956156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N = 8198</a:t>
            </a:r>
          </a:p>
          <a:p>
            <a:r>
              <a:rPr lang="en-US" dirty="0"/>
              <a:t>Other N = 1639 or 1643.</a:t>
            </a:r>
          </a:p>
          <a:p>
            <a:endParaRPr lang="en-US" dirty="0"/>
          </a:p>
          <a:p>
            <a:r>
              <a:rPr lang="en-US" dirty="0"/>
              <a:t>Note age ranges for different adult categories: 18-25, 26-40, 41-55, 55+ (less responsibility for children)</a:t>
            </a:r>
          </a:p>
        </p:txBody>
      </p:sp>
      <p:sp>
        <p:nvSpPr>
          <p:cNvPr id="4" name="Slide Number Placeholder 3"/>
          <p:cNvSpPr>
            <a:spLocks noGrp="1"/>
          </p:cNvSpPr>
          <p:nvPr>
            <p:ph type="sldNum" sz="quarter" idx="10"/>
          </p:nvPr>
        </p:nvSpPr>
        <p:spPr/>
        <p:txBody>
          <a:bodyPr/>
          <a:lstStyle/>
          <a:p>
            <a:fld id="{E3A68945-EF19-432E-B010-CC7C651E121D}" type="slidenum">
              <a:rPr lang="en-US" smtClean="0"/>
              <a:t>13</a:t>
            </a:fld>
            <a:endParaRPr lang="en-US"/>
          </a:p>
        </p:txBody>
      </p:sp>
    </p:spTree>
    <p:extLst>
      <p:ext uri="{BB962C8B-B14F-4D97-AF65-F5344CB8AC3E}">
        <p14:creationId xmlns:p14="http://schemas.microsoft.com/office/powerpoint/2010/main" val="350699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CFI: Comparative Fit Index	</a:t>
            </a:r>
          </a:p>
          <a:p>
            <a:r>
              <a:rPr lang="en-US" dirty="0"/>
              <a:t>TLI/NNFI: Tucker-Lewis Index; non-normed fit index</a:t>
            </a:r>
          </a:p>
          <a:p>
            <a:r>
              <a:rPr lang="en-US" dirty="0"/>
              <a:t>RMSEA: root mean square error of approximation</a:t>
            </a:r>
          </a:p>
          <a:p>
            <a:r>
              <a:rPr lang="en-US" dirty="0"/>
              <a:t>SRMR: standardized root mean square residual</a:t>
            </a:r>
          </a:p>
        </p:txBody>
      </p:sp>
      <p:sp>
        <p:nvSpPr>
          <p:cNvPr id="4" name="Slide Number Placeholder 3"/>
          <p:cNvSpPr>
            <a:spLocks noGrp="1"/>
          </p:cNvSpPr>
          <p:nvPr>
            <p:ph type="sldNum" sz="quarter" idx="10"/>
          </p:nvPr>
        </p:nvSpPr>
        <p:spPr/>
        <p:txBody>
          <a:bodyPr/>
          <a:lstStyle/>
          <a:p>
            <a:fld id="{E3A68945-EF19-432E-B010-CC7C651E121D}" type="slidenum">
              <a:rPr lang="en-US" smtClean="0"/>
              <a:t>14</a:t>
            </a:fld>
            <a:endParaRPr lang="en-US"/>
          </a:p>
        </p:txBody>
      </p:sp>
    </p:spTree>
    <p:extLst>
      <p:ext uri="{BB962C8B-B14F-4D97-AF65-F5344CB8AC3E}">
        <p14:creationId xmlns:p14="http://schemas.microsoft.com/office/powerpoint/2010/main" val="3920358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Original range: 3-7 factors—reporting 1-5 (6 and 7 had very small factors)</a:t>
            </a:r>
          </a:p>
        </p:txBody>
      </p:sp>
      <p:sp>
        <p:nvSpPr>
          <p:cNvPr id="4" name="Slide Number Placeholder 3"/>
          <p:cNvSpPr>
            <a:spLocks noGrp="1"/>
          </p:cNvSpPr>
          <p:nvPr>
            <p:ph type="sldNum" sz="quarter" idx="10"/>
          </p:nvPr>
        </p:nvSpPr>
        <p:spPr/>
        <p:txBody>
          <a:bodyPr/>
          <a:lstStyle/>
          <a:p>
            <a:fld id="{E3A68945-EF19-432E-B010-CC7C651E121D}" type="slidenum">
              <a:rPr lang="en-US" smtClean="0"/>
              <a:t>15</a:t>
            </a:fld>
            <a:endParaRPr lang="en-US"/>
          </a:p>
        </p:txBody>
      </p:sp>
    </p:spTree>
    <p:extLst>
      <p:ext uri="{BB962C8B-B14F-4D97-AF65-F5344CB8AC3E}">
        <p14:creationId xmlns:p14="http://schemas.microsoft.com/office/powerpoint/2010/main" val="848314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B8C430-D889-4C22-8449-E3FAC3D289DC}" type="datetime1">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1500154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A340A7-CC2D-4A65-AF69-5C4666C19F36}" type="datetime1">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29204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5FD73A-C09F-4D4C-A913-56671EC59A04}" type="datetime1">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166353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34DE6-0429-4CA0-94E7-B7C99296F4B4}" type="datetime1">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176983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5B7D48-16F7-42A7-A13B-AB62780346FA}" type="datetime1">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2721657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7BCC3C-7A71-4444-8064-9F4CF6798A0E}" type="datetime1">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822590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44CF8B-D6B1-481D-8B3A-EBCCBD71933E}" type="datetime1">
              <a:rPr lang="en-US" smtClean="0"/>
              <a:t>5/19/2017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3021281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0F32A0-129F-403B-A747-24AE333AA516}" type="datetime1">
              <a:rPr lang="en-US" smtClean="0"/>
              <a:t>5/19/2017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10547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31E2A2-621F-490B-A59B-6E6E8BA1199B}" type="datetime1">
              <a:rPr lang="en-US" smtClean="0"/>
              <a:t>5/19/2017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2059424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2867C9-BF48-4DB1-80A8-308FB93677A8}" type="datetime1">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232296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ED4CC1-7ABD-44B0-8DDF-62234C07A94C}" type="datetime1">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D10FA-6B0E-4271-A0C9-6C4198707A0F}" type="slidenum">
              <a:rPr lang="en-US" smtClean="0"/>
              <a:t>‹#›</a:t>
            </a:fld>
            <a:endParaRPr lang="en-US"/>
          </a:p>
        </p:txBody>
      </p:sp>
    </p:spTree>
    <p:extLst>
      <p:ext uri="{BB962C8B-B14F-4D97-AF65-F5344CB8AC3E}">
        <p14:creationId xmlns:p14="http://schemas.microsoft.com/office/powerpoint/2010/main" val="68998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63E484-6289-4D8D-A06A-165C0759C345}" type="datetime1">
              <a:rPr lang="en-US" smtClean="0"/>
              <a:t>5/19/2017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D10FA-6B0E-4271-A0C9-6C4198707A0F}" type="slidenum">
              <a:rPr lang="en-US" smtClean="0"/>
              <a:t>‹#›</a:t>
            </a:fld>
            <a:endParaRPr lang="en-US"/>
          </a:p>
        </p:txBody>
      </p:sp>
    </p:spTree>
    <p:extLst>
      <p:ext uri="{BB962C8B-B14F-4D97-AF65-F5344CB8AC3E}">
        <p14:creationId xmlns:p14="http://schemas.microsoft.com/office/powerpoint/2010/main" val="1250226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Constantia" panose="0203060205030603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5.svg"/></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7.xml"/><Relationship Id="rId4" Type="http://schemas.openxmlformats.org/officeDocument/2006/relationships/image" Target="../media/image18.emf"/></Relationships>
</file>

<file path=ppt/slides/_rels/slide1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0.emf"/><Relationship Id="rId4" Type="http://schemas.openxmlformats.org/officeDocument/2006/relationships/image" Target="../media/image19.emf"/></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2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30.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0004"/>
            <a:ext cx="7772400" cy="2387600"/>
          </a:xfrm>
        </p:spPr>
        <p:txBody>
          <a:bodyPr>
            <a:normAutofit/>
          </a:bodyPr>
          <a:lstStyle/>
          <a:p>
            <a:r>
              <a:rPr lang="en-US" sz="4400" dirty="0">
                <a:solidFill>
                  <a:srgbClr val="0070C0"/>
                </a:solidFill>
                <a:latin typeface="Calibri Light" panose="020F0302020204030204" pitchFamily="34" charset="0"/>
                <a:cs typeface="Calibri Light" panose="020F0302020204030204" pitchFamily="34" charset="0"/>
              </a:rPr>
              <a:t>Religious Motivation Varies by Engagement and Generational Cohort</a:t>
            </a:r>
          </a:p>
        </p:txBody>
      </p:sp>
      <p:sp>
        <p:nvSpPr>
          <p:cNvPr id="3" name="Subtitle 2"/>
          <p:cNvSpPr>
            <a:spLocks noGrp="1"/>
          </p:cNvSpPr>
          <p:nvPr>
            <p:ph type="subTitle" idx="1"/>
          </p:nvPr>
        </p:nvSpPr>
        <p:spPr/>
        <p:txBody>
          <a:bodyPr/>
          <a:lstStyle/>
          <a:p>
            <a:r>
              <a:rPr lang="en-US" dirty="0"/>
              <a:t>Karl G. D. Bailey &amp; Duane C. McBride</a:t>
            </a:r>
          </a:p>
          <a:p>
            <a:r>
              <a:rPr lang="en-US" sz="1800" dirty="0"/>
              <a:t>5</a:t>
            </a:r>
            <a:r>
              <a:rPr lang="en-US" sz="1800" baseline="30000" dirty="0"/>
              <a:t>th</a:t>
            </a:r>
            <a:r>
              <a:rPr lang="en-US" sz="1800" dirty="0"/>
              <a:t> Annual AHSRA Meeting</a:t>
            </a:r>
          </a:p>
          <a:p>
            <a:r>
              <a:rPr lang="en-US" sz="1800" dirty="0"/>
              <a:t>Loma Linda, CA</a:t>
            </a:r>
          </a:p>
          <a:p>
            <a:r>
              <a:rPr lang="en-US" sz="1800" dirty="0"/>
              <a:t>May 19, 2017</a:t>
            </a:r>
          </a:p>
        </p:txBody>
      </p:sp>
      <p:sp>
        <p:nvSpPr>
          <p:cNvPr id="4" name="Slide Number Placeholder 3"/>
          <p:cNvSpPr>
            <a:spLocks noGrp="1"/>
          </p:cNvSpPr>
          <p:nvPr>
            <p:ph type="sldNum" sz="quarter" idx="12"/>
          </p:nvPr>
        </p:nvSpPr>
        <p:spPr/>
        <p:txBody>
          <a:bodyPr/>
          <a:lstStyle/>
          <a:p>
            <a:fld id="{795D10FA-6B0E-4271-A0C9-6C4198707A0F}" type="slidenum">
              <a:rPr lang="en-US" smtClean="0"/>
              <a:t>1</a:t>
            </a:fld>
            <a:endParaRPr lang="en-US"/>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98653" y="5468503"/>
            <a:ext cx="3839667" cy="523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phic 5"/>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03922" y="2629336"/>
            <a:ext cx="736156" cy="761999"/>
          </a:xfrm>
          <a:prstGeom prst="rect">
            <a:avLst/>
          </a:prstGeom>
        </p:spPr>
      </p:pic>
    </p:spTree>
    <p:extLst>
      <p:ext uri="{BB962C8B-B14F-4D97-AF65-F5344CB8AC3E}">
        <p14:creationId xmlns:p14="http://schemas.microsoft.com/office/powerpoint/2010/main" val="714763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10</a:t>
            </a:fld>
            <a:endParaRPr lang="en-US"/>
          </a:p>
        </p:txBody>
      </p:sp>
      <p:sp>
        <p:nvSpPr>
          <p:cNvPr id="5" name="TextBox 4"/>
          <p:cNvSpPr txBox="1"/>
          <p:nvPr/>
        </p:nvSpPr>
        <p:spPr>
          <a:xfrm>
            <a:off x="522949" y="636540"/>
            <a:ext cx="7973812" cy="3416320"/>
          </a:xfrm>
          <a:prstGeom prst="rect">
            <a:avLst/>
          </a:prstGeom>
          <a:noFill/>
        </p:spPr>
        <p:txBody>
          <a:bodyPr wrap="square" rtlCol="0">
            <a:spAutoFit/>
          </a:bodyPr>
          <a:lstStyle/>
          <a:p>
            <a:r>
              <a:rPr lang="en-US" sz="2400" b="1" dirty="0">
                <a:solidFill>
                  <a:srgbClr val="C00000"/>
                </a:solidFill>
              </a:rPr>
              <a:t>incomplete segmentation</a:t>
            </a:r>
            <a:r>
              <a:rPr lang="en-US" sz="2400" dirty="0"/>
              <a:t>: Sabbath-keeping because of social pressure; frequent self-interruptions of Sabbath rest by cares and concerns of the week.</a:t>
            </a:r>
          </a:p>
          <a:p>
            <a:endParaRPr lang="en-US" sz="2400" dirty="0"/>
          </a:p>
          <a:p>
            <a:r>
              <a:rPr lang="en-US" sz="2400" b="1" dirty="0">
                <a:solidFill>
                  <a:srgbClr val="0070C0"/>
                </a:solidFill>
              </a:rPr>
              <a:t>prescribed meaning</a:t>
            </a:r>
            <a:r>
              <a:rPr lang="en-US" sz="2400" dirty="0"/>
              <a:t>: Sabbath-keeping is a means for engaging in rest and community that is unavailable during the week.</a:t>
            </a:r>
          </a:p>
          <a:p>
            <a:endParaRPr lang="en-US" sz="2400" dirty="0"/>
          </a:p>
          <a:p>
            <a:r>
              <a:rPr lang="en-US" sz="2400" b="1" dirty="0">
                <a:solidFill>
                  <a:srgbClr val="0070C0"/>
                </a:solidFill>
              </a:rPr>
              <a:t>integrated Sabbath</a:t>
            </a:r>
            <a:r>
              <a:rPr lang="en-US" sz="2400" dirty="0"/>
              <a:t>: Sabbath-keeping informs all aspects of life and transforms life throughout the week.</a:t>
            </a:r>
          </a:p>
        </p:txBody>
      </p:sp>
      <p:pic>
        <p:nvPicPr>
          <p:cNvPr id="6" name="Graphic 5"/>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17060" y="4369359"/>
            <a:ext cx="736156" cy="761999"/>
          </a:xfrm>
          <a:prstGeom prst="rect">
            <a:avLst/>
          </a:prstGeom>
        </p:spPr>
      </p:pic>
      <p:sp>
        <p:nvSpPr>
          <p:cNvPr id="7" name="TextBox 6"/>
          <p:cNvSpPr txBox="1"/>
          <p:nvPr/>
        </p:nvSpPr>
        <p:spPr>
          <a:xfrm>
            <a:off x="144153" y="6033185"/>
            <a:ext cx="8731405" cy="646331"/>
          </a:xfrm>
          <a:prstGeom prst="rect">
            <a:avLst/>
          </a:prstGeom>
          <a:noFill/>
        </p:spPr>
        <p:txBody>
          <a:bodyPr wrap="square" rtlCol="0">
            <a:spAutoFit/>
          </a:bodyPr>
          <a:lstStyle/>
          <a:p>
            <a:r>
              <a:rPr lang="en-US" dirty="0"/>
              <a:t>Bailey, K. G. D., &amp; </a:t>
            </a:r>
            <a:r>
              <a:rPr lang="en-US" dirty="0" err="1"/>
              <a:t>Timoti</a:t>
            </a:r>
            <a:r>
              <a:rPr lang="en-US" dirty="0"/>
              <a:t>, A. C. B. (2015). Delight or distraction: An exploratory analysis of Sabbath-keeping internalization. </a:t>
            </a:r>
            <a:r>
              <a:rPr lang="en-US" i="1" dirty="0"/>
              <a:t>Journal of Psychology &amp; Theology, 43, </a:t>
            </a:r>
            <a:r>
              <a:rPr lang="en-US" dirty="0"/>
              <a:t>192-203.</a:t>
            </a:r>
          </a:p>
        </p:txBody>
      </p:sp>
    </p:spTree>
    <p:extLst>
      <p:ext uri="{BB962C8B-B14F-4D97-AF65-F5344CB8AC3E}">
        <p14:creationId xmlns:p14="http://schemas.microsoft.com/office/powerpoint/2010/main" val="3845533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11</a:t>
            </a:fld>
            <a:endParaRPr lang="en-US"/>
          </a:p>
        </p:txBody>
      </p:sp>
      <p:sp>
        <p:nvSpPr>
          <p:cNvPr id="6" name="TextBox 5"/>
          <p:cNvSpPr txBox="1"/>
          <p:nvPr/>
        </p:nvSpPr>
        <p:spPr>
          <a:xfrm>
            <a:off x="648070" y="716439"/>
            <a:ext cx="8114190" cy="1384995"/>
          </a:xfrm>
          <a:prstGeom prst="rect">
            <a:avLst/>
          </a:prstGeom>
          <a:noFill/>
        </p:spPr>
        <p:txBody>
          <a:bodyPr wrap="square" rtlCol="0">
            <a:spAutoFit/>
          </a:bodyPr>
          <a:lstStyle/>
          <a:p>
            <a:pPr algn="ctr"/>
            <a:r>
              <a:rPr lang="en-US" sz="2800" dirty="0">
                <a:solidFill>
                  <a:srgbClr val="0070C0"/>
                </a:solidFill>
                <a:latin typeface="+mj-lt"/>
              </a:rPr>
              <a:t>In the 2013 Church Member Survey, does the intrinsic-extrinsic framework best fit the data, or do the wholeheartedness-coercion frameworks fit better?</a:t>
            </a:r>
            <a:endParaRPr lang="en-US" sz="2800" dirty="0">
              <a:solidFill>
                <a:srgbClr val="C00000"/>
              </a:solidFill>
              <a:latin typeface="+mj-lt"/>
            </a:endParaRPr>
          </a:p>
        </p:txBody>
      </p:sp>
      <p:pic>
        <p:nvPicPr>
          <p:cNvPr id="7" name="Graphic 6"/>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3922" y="2629336"/>
            <a:ext cx="736156" cy="761999"/>
          </a:xfrm>
          <a:prstGeom prst="rect">
            <a:avLst/>
          </a:prstGeom>
        </p:spPr>
      </p:pic>
      <p:sp>
        <p:nvSpPr>
          <p:cNvPr id="8" name="TextBox 7"/>
          <p:cNvSpPr txBox="1"/>
          <p:nvPr/>
        </p:nvSpPr>
        <p:spPr>
          <a:xfrm>
            <a:off x="514905" y="3919237"/>
            <a:ext cx="8114190" cy="1384995"/>
          </a:xfrm>
          <a:prstGeom prst="rect">
            <a:avLst/>
          </a:prstGeom>
          <a:noFill/>
        </p:spPr>
        <p:txBody>
          <a:bodyPr wrap="square" rtlCol="0">
            <a:spAutoFit/>
          </a:bodyPr>
          <a:lstStyle/>
          <a:p>
            <a:pPr algn="ctr"/>
            <a:r>
              <a:rPr lang="en-US" sz="2800" dirty="0">
                <a:solidFill>
                  <a:srgbClr val="0070C0"/>
                </a:solidFill>
                <a:latin typeface="+mj-lt"/>
              </a:rPr>
              <a:t>Are there differences in the relationship between motivation and religious behaviors across adult generational cohorts?</a:t>
            </a:r>
            <a:endParaRPr lang="en-US" sz="2800" dirty="0">
              <a:solidFill>
                <a:srgbClr val="C00000"/>
              </a:solidFill>
              <a:latin typeface="+mj-lt"/>
            </a:endParaRPr>
          </a:p>
        </p:txBody>
      </p:sp>
    </p:spTree>
    <p:extLst>
      <p:ext uri="{BB962C8B-B14F-4D97-AF65-F5344CB8AC3E}">
        <p14:creationId xmlns:p14="http://schemas.microsoft.com/office/powerpoint/2010/main" val="65950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12</a:t>
            </a:fld>
            <a:endParaRPr lang="en-US"/>
          </a:p>
        </p:txBody>
      </p:sp>
      <p:pic>
        <p:nvPicPr>
          <p:cNvPr id="6" name="Picture 5"/>
          <p:cNvPicPr/>
          <p:nvPr/>
        </p:nvPicPr>
        <p:blipFill>
          <a:blip r:embed="rId2"/>
          <a:stretch>
            <a:fillRect/>
          </a:stretch>
        </p:blipFill>
        <p:spPr>
          <a:xfrm>
            <a:off x="1868170" y="976312"/>
            <a:ext cx="5407660" cy="4905375"/>
          </a:xfrm>
          <a:prstGeom prst="rect">
            <a:avLst/>
          </a:prstGeom>
        </p:spPr>
      </p:pic>
      <p:sp>
        <p:nvSpPr>
          <p:cNvPr id="7" name="Freeform: Shape 6"/>
          <p:cNvSpPr/>
          <p:nvPr/>
        </p:nvSpPr>
        <p:spPr>
          <a:xfrm rot="3332143">
            <a:off x="2545002" y="2610155"/>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p:cNvSpPr/>
          <p:nvPr/>
        </p:nvSpPr>
        <p:spPr>
          <a:xfrm rot="19816913">
            <a:off x="4886494" y="3402858"/>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p:cNvSpPr/>
          <p:nvPr/>
        </p:nvSpPr>
        <p:spPr>
          <a:xfrm rot="16555212">
            <a:off x="5262466" y="2633887"/>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p:nvPr/>
        </p:nvSpPr>
        <p:spPr>
          <a:xfrm rot="1019941">
            <a:off x="4038826" y="2752550"/>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p:cNvSpPr/>
          <p:nvPr/>
        </p:nvSpPr>
        <p:spPr>
          <a:xfrm rot="2755996">
            <a:off x="5733301" y="2896787"/>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p:cNvSpPr/>
          <p:nvPr/>
        </p:nvSpPr>
        <p:spPr>
          <a:xfrm rot="14107588">
            <a:off x="6983616" y="2771764"/>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3240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13</a:t>
            </a:fld>
            <a:endParaRPr lang="en-US"/>
          </a:p>
        </p:txBody>
      </p:sp>
      <p:pic>
        <p:nvPicPr>
          <p:cNvPr id="17" name="Picture 16"/>
          <p:cNvPicPr>
            <a:picLocks noChangeAspect="1"/>
          </p:cNvPicPr>
          <p:nvPr/>
        </p:nvPicPr>
        <p:blipFill rotWithShape="1">
          <a:blip r:embed="rId3"/>
          <a:srcRect r="47290" b="48561"/>
          <a:stretch/>
        </p:blipFill>
        <p:spPr>
          <a:xfrm>
            <a:off x="235559" y="3933641"/>
            <a:ext cx="2767965" cy="2256937"/>
          </a:xfrm>
          <a:prstGeom prst="rect">
            <a:avLst/>
          </a:prstGeom>
        </p:spPr>
      </p:pic>
      <p:grpSp>
        <p:nvGrpSpPr>
          <p:cNvPr id="23" name="Group 22"/>
          <p:cNvGrpSpPr/>
          <p:nvPr/>
        </p:nvGrpSpPr>
        <p:grpSpPr>
          <a:xfrm>
            <a:off x="154286" y="754104"/>
            <a:ext cx="3059527" cy="2328731"/>
            <a:chOff x="479133" y="362219"/>
            <a:chExt cx="3059527" cy="2328731"/>
          </a:xfrm>
        </p:grpSpPr>
        <p:sp>
          <p:nvSpPr>
            <p:cNvPr id="13" name="Right Bracket 12"/>
            <p:cNvSpPr/>
            <p:nvPr/>
          </p:nvSpPr>
          <p:spPr>
            <a:xfrm>
              <a:off x="3062796" y="568171"/>
              <a:ext cx="106532" cy="976544"/>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rot="5400000">
              <a:off x="2661535" y="870012"/>
              <a:ext cx="1384917" cy="369332"/>
            </a:xfrm>
            <a:prstGeom prst="rect">
              <a:avLst/>
            </a:prstGeom>
            <a:noFill/>
          </p:spPr>
          <p:txBody>
            <a:bodyPr wrap="square" rtlCol="0">
              <a:spAutoFit/>
            </a:bodyPr>
            <a:lstStyle/>
            <a:p>
              <a:r>
                <a:rPr lang="en-US" dirty="0"/>
                <a:t>N = 1229 x 4</a:t>
              </a:r>
            </a:p>
          </p:txBody>
        </p:sp>
        <p:pic>
          <p:nvPicPr>
            <p:cNvPr id="18" name="Picture 17"/>
            <p:cNvPicPr>
              <a:picLocks noChangeAspect="1"/>
            </p:cNvPicPr>
            <p:nvPr/>
          </p:nvPicPr>
          <p:blipFill rotWithShape="1">
            <a:blip r:embed="rId4"/>
            <a:srcRect r="48771" b="48363"/>
            <a:stretch/>
          </p:blipFill>
          <p:spPr>
            <a:xfrm>
              <a:off x="479133" y="425304"/>
              <a:ext cx="2690196" cy="2265646"/>
            </a:xfrm>
            <a:prstGeom prst="rect">
              <a:avLst/>
            </a:prstGeom>
          </p:spPr>
        </p:pic>
      </p:grpSp>
      <p:pic>
        <p:nvPicPr>
          <p:cNvPr id="20" name="Picture 19"/>
          <p:cNvPicPr>
            <a:picLocks noChangeAspect="1"/>
          </p:cNvPicPr>
          <p:nvPr/>
        </p:nvPicPr>
        <p:blipFill rotWithShape="1">
          <a:blip r:embed="rId5"/>
          <a:srcRect r="49480" b="46510"/>
          <a:stretch/>
        </p:blipFill>
        <p:spPr>
          <a:xfrm>
            <a:off x="6273341" y="817189"/>
            <a:ext cx="2652946" cy="2346925"/>
          </a:xfrm>
          <a:prstGeom prst="rect">
            <a:avLst/>
          </a:prstGeom>
        </p:spPr>
      </p:pic>
      <p:pic>
        <p:nvPicPr>
          <p:cNvPr id="21" name="Picture 20"/>
          <p:cNvPicPr>
            <a:picLocks noChangeAspect="1"/>
          </p:cNvPicPr>
          <p:nvPr/>
        </p:nvPicPr>
        <p:blipFill rotWithShape="1">
          <a:blip r:embed="rId6"/>
          <a:srcRect r="47677" b="51248"/>
          <a:stretch/>
        </p:blipFill>
        <p:spPr>
          <a:xfrm>
            <a:off x="3315412" y="3933641"/>
            <a:ext cx="2747638" cy="2139033"/>
          </a:xfrm>
          <a:prstGeom prst="rect">
            <a:avLst/>
          </a:prstGeom>
        </p:spPr>
      </p:pic>
      <p:pic>
        <p:nvPicPr>
          <p:cNvPr id="22" name="Picture 21"/>
          <p:cNvPicPr>
            <a:picLocks noChangeAspect="1"/>
          </p:cNvPicPr>
          <p:nvPr/>
        </p:nvPicPr>
        <p:blipFill rotWithShape="1">
          <a:blip r:embed="rId7"/>
          <a:srcRect r="46246" b="47953"/>
          <a:stretch/>
        </p:blipFill>
        <p:spPr>
          <a:xfrm>
            <a:off x="6321243" y="3933641"/>
            <a:ext cx="2822757" cy="2283608"/>
          </a:xfrm>
          <a:prstGeom prst="rect">
            <a:avLst/>
          </a:prstGeom>
        </p:spPr>
      </p:pic>
      <p:sp>
        <p:nvSpPr>
          <p:cNvPr id="24" name="TextBox 23"/>
          <p:cNvSpPr txBox="1"/>
          <p:nvPr/>
        </p:nvSpPr>
        <p:spPr>
          <a:xfrm>
            <a:off x="4154914" y="447857"/>
            <a:ext cx="1239122" cy="369332"/>
          </a:xfrm>
          <a:prstGeom prst="rect">
            <a:avLst/>
          </a:prstGeom>
          <a:noFill/>
        </p:spPr>
        <p:txBody>
          <a:bodyPr wrap="none" rtlCol="0">
            <a:spAutoFit/>
          </a:bodyPr>
          <a:lstStyle/>
          <a:p>
            <a:r>
              <a:rPr lang="en-US" dirty="0"/>
              <a:t>Age Cohort</a:t>
            </a:r>
          </a:p>
        </p:txBody>
      </p:sp>
      <p:sp>
        <p:nvSpPr>
          <p:cNvPr id="25" name="TextBox 24"/>
          <p:cNvSpPr txBox="1"/>
          <p:nvPr/>
        </p:nvSpPr>
        <p:spPr>
          <a:xfrm>
            <a:off x="1258564" y="433240"/>
            <a:ext cx="923651" cy="369332"/>
          </a:xfrm>
          <a:prstGeom prst="rect">
            <a:avLst/>
          </a:prstGeom>
          <a:noFill/>
        </p:spPr>
        <p:txBody>
          <a:bodyPr wrap="none" rtlCol="0">
            <a:spAutoFit/>
          </a:bodyPr>
          <a:lstStyle/>
          <a:p>
            <a:r>
              <a:rPr lang="en-US" dirty="0"/>
              <a:t>Division</a:t>
            </a:r>
          </a:p>
        </p:txBody>
      </p:sp>
      <p:sp>
        <p:nvSpPr>
          <p:cNvPr id="26" name="TextBox 25"/>
          <p:cNvSpPr txBox="1"/>
          <p:nvPr/>
        </p:nvSpPr>
        <p:spPr>
          <a:xfrm>
            <a:off x="6841840" y="447857"/>
            <a:ext cx="1981055" cy="369332"/>
          </a:xfrm>
          <a:prstGeom prst="rect">
            <a:avLst/>
          </a:prstGeom>
          <a:noFill/>
        </p:spPr>
        <p:txBody>
          <a:bodyPr wrap="none" rtlCol="0">
            <a:spAutoFit/>
          </a:bodyPr>
          <a:lstStyle/>
          <a:p>
            <a:r>
              <a:rPr lang="en-US" dirty="0"/>
              <a:t>Church Attendance</a:t>
            </a:r>
          </a:p>
        </p:txBody>
      </p:sp>
      <p:sp>
        <p:nvSpPr>
          <p:cNvPr id="27" name="TextBox 26"/>
          <p:cNvSpPr txBox="1"/>
          <p:nvPr/>
        </p:nvSpPr>
        <p:spPr>
          <a:xfrm>
            <a:off x="4122495" y="3600319"/>
            <a:ext cx="1164229" cy="369332"/>
          </a:xfrm>
          <a:prstGeom prst="rect">
            <a:avLst/>
          </a:prstGeom>
          <a:noFill/>
        </p:spPr>
        <p:txBody>
          <a:bodyPr wrap="none" rtlCol="0">
            <a:spAutoFit/>
          </a:bodyPr>
          <a:lstStyle/>
          <a:p>
            <a:pPr algn="ctr"/>
            <a:r>
              <a:rPr lang="en-US" dirty="0"/>
              <a:t>Born SDA?</a:t>
            </a:r>
          </a:p>
        </p:txBody>
      </p:sp>
      <p:sp>
        <p:nvSpPr>
          <p:cNvPr id="28" name="TextBox 27"/>
          <p:cNvSpPr txBox="1"/>
          <p:nvPr/>
        </p:nvSpPr>
        <p:spPr>
          <a:xfrm>
            <a:off x="7189183" y="3613669"/>
            <a:ext cx="1621919" cy="369332"/>
          </a:xfrm>
          <a:prstGeom prst="rect">
            <a:avLst/>
          </a:prstGeom>
          <a:noFill/>
        </p:spPr>
        <p:txBody>
          <a:bodyPr wrap="none" rtlCol="0">
            <a:spAutoFit/>
          </a:bodyPr>
          <a:lstStyle/>
          <a:p>
            <a:r>
              <a:rPr lang="en-US" dirty="0"/>
              <a:t>Family Worship</a:t>
            </a:r>
          </a:p>
        </p:txBody>
      </p:sp>
      <p:sp>
        <p:nvSpPr>
          <p:cNvPr id="29" name="TextBox 28"/>
          <p:cNvSpPr txBox="1"/>
          <p:nvPr/>
        </p:nvSpPr>
        <p:spPr>
          <a:xfrm>
            <a:off x="1366968" y="3564309"/>
            <a:ext cx="501805" cy="369332"/>
          </a:xfrm>
          <a:prstGeom prst="rect">
            <a:avLst/>
          </a:prstGeom>
          <a:noFill/>
        </p:spPr>
        <p:txBody>
          <a:bodyPr wrap="none" rtlCol="0">
            <a:spAutoFit/>
          </a:bodyPr>
          <a:lstStyle/>
          <a:p>
            <a:pPr algn="ctr"/>
            <a:r>
              <a:rPr lang="en-US" dirty="0"/>
              <a:t>Sex</a:t>
            </a:r>
          </a:p>
        </p:txBody>
      </p:sp>
      <p:pic>
        <p:nvPicPr>
          <p:cNvPr id="30" name="Picture 29"/>
          <p:cNvPicPr>
            <a:picLocks noChangeAspect="1"/>
          </p:cNvPicPr>
          <p:nvPr/>
        </p:nvPicPr>
        <p:blipFill rotWithShape="1">
          <a:blip r:embed="rId8"/>
          <a:srcRect r="47677" b="48029"/>
          <a:stretch/>
        </p:blipFill>
        <p:spPr>
          <a:xfrm>
            <a:off x="3315413" y="802572"/>
            <a:ext cx="2747638" cy="2280263"/>
          </a:xfrm>
          <a:prstGeom prst="rect">
            <a:avLst/>
          </a:prstGeom>
        </p:spPr>
      </p:pic>
    </p:spTree>
    <p:extLst>
      <p:ext uri="{BB962C8B-B14F-4D97-AF65-F5344CB8AC3E}">
        <p14:creationId xmlns:p14="http://schemas.microsoft.com/office/powerpoint/2010/main" val="339222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14</a:t>
            </a:fld>
            <a:endParaRPr lang="en-US"/>
          </a:p>
        </p:txBody>
      </p:sp>
      <p:pic>
        <p:nvPicPr>
          <p:cNvPr id="2" name="Picture 1"/>
          <p:cNvPicPr>
            <a:picLocks noChangeAspect="1"/>
          </p:cNvPicPr>
          <p:nvPr/>
        </p:nvPicPr>
        <p:blipFill rotWithShape="1">
          <a:blip r:embed="rId3"/>
          <a:srcRect r="54699" b="53887"/>
          <a:stretch/>
        </p:blipFill>
        <p:spPr>
          <a:xfrm>
            <a:off x="213262" y="857828"/>
            <a:ext cx="5318058" cy="4522984"/>
          </a:xfrm>
          <a:prstGeom prst="rect">
            <a:avLst/>
          </a:prstGeom>
        </p:spPr>
      </p:pic>
      <p:sp>
        <p:nvSpPr>
          <p:cNvPr id="6" name="TextBox 5"/>
          <p:cNvSpPr txBox="1"/>
          <p:nvPr/>
        </p:nvSpPr>
        <p:spPr>
          <a:xfrm>
            <a:off x="213262" y="6033185"/>
            <a:ext cx="8302088" cy="646331"/>
          </a:xfrm>
          <a:prstGeom prst="rect">
            <a:avLst/>
          </a:prstGeom>
          <a:noFill/>
        </p:spPr>
        <p:txBody>
          <a:bodyPr wrap="square" rtlCol="0">
            <a:spAutoFit/>
          </a:bodyPr>
          <a:lstStyle/>
          <a:p>
            <a:r>
              <a:rPr lang="en-US" dirty="0"/>
              <a:t>Schreiber, J. B., et al. (2006). Reporting structural equation modeling and confirmatory factor analysis results: A review. </a:t>
            </a:r>
            <a:r>
              <a:rPr lang="en-US" i="1" dirty="0"/>
              <a:t>Journal of Educational Research, 99, </a:t>
            </a:r>
            <a:r>
              <a:rPr lang="en-US" dirty="0"/>
              <a:t>323-337.</a:t>
            </a:r>
          </a:p>
        </p:txBody>
      </p:sp>
      <p:sp>
        <p:nvSpPr>
          <p:cNvPr id="3" name="TextBox 2"/>
          <p:cNvSpPr txBox="1"/>
          <p:nvPr/>
        </p:nvSpPr>
        <p:spPr>
          <a:xfrm>
            <a:off x="5733144" y="2169886"/>
            <a:ext cx="2960914" cy="1754326"/>
          </a:xfrm>
          <a:prstGeom prst="rect">
            <a:avLst/>
          </a:prstGeom>
          <a:noFill/>
        </p:spPr>
        <p:txBody>
          <a:bodyPr wrap="square" rtlCol="0">
            <a:spAutoFit/>
          </a:bodyPr>
          <a:lstStyle/>
          <a:p>
            <a:r>
              <a:rPr lang="en-US" dirty="0"/>
              <a:t>Fit Indices</a:t>
            </a:r>
          </a:p>
          <a:p>
            <a:endParaRPr lang="en-US" dirty="0"/>
          </a:p>
          <a:p>
            <a:r>
              <a:rPr lang="en-US" dirty="0"/>
              <a:t>CFI = .699 </a:t>
            </a:r>
            <a:r>
              <a:rPr lang="en-US" sz="1600" dirty="0"/>
              <a:t>(threshold: &gt; .95)</a:t>
            </a:r>
          </a:p>
          <a:p>
            <a:r>
              <a:rPr lang="en-US" dirty="0"/>
              <a:t>TLI = .630 </a:t>
            </a:r>
            <a:r>
              <a:rPr lang="en-US" sz="1600" dirty="0"/>
              <a:t>(threshold: &gt; .95)</a:t>
            </a:r>
            <a:endParaRPr lang="en-US" dirty="0"/>
          </a:p>
          <a:p>
            <a:r>
              <a:rPr lang="en-US" dirty="0"/>
              <a:t>RMSEA = .108 </a:t>
            </a:r>
            <a:r>
              <a:rPr lang="en-US" sz="1600" dirty="0"/>
              <a:t>(threshold: &lt; .05)</a:t>
            </a:r>
            <a:endParaRPr lang="en-US" dirty="0"/>
          </a:p>
          <a:p>
            <a:r>
              <a:rPr lang="en-US" dirty="0"/>
              <a:t>SRMR = .125 </a:t>
            </a:r>
            <a:r>
              <a:rPr lang="en-US" sz="1600" dirty="0"/>
              <a:t>(threshold: &lt; .08)</a:t>
            </a:r>
            <a:endParaRPr lang="en-US" dirty="0"/>
          </a:p>
        </p:txBody>
      </p:sp>
      <p:sp>
        <p:nvSpPr>
          <p:cNvPr id="7" name="TextBox 6"/>
          <p:cNvSpPr txBox="1"/>
          <p:nvPr/>
        </p:nvSpPr>
        <p:spPr>
          <a:xfrm>
            <a:off x="362856" y="434635"/>
            <a:ext cx="6183087" cy="523220"/>
          </a:xfrm>
          <a:prstGeom prst="rect">
            <a:avLst/>
          </a:prstGeom>
          <a:noFill/>
        </p:spPr>
        <p:txBody>
          <a:bodyPr wrap="square" rtlCol="0">
            <a:spAutoFit/>
          </a:bodyPr>
          <a:lstStyle/>
          <a:p>
            <a:r>
              <a:rPr lang="en-US" sz="2800" dirty="0">
                <a:solidFill>
                  <a:srgbClr val="C00000"/>
                </a:solidFill>
              </a:rPr>
              <a:t>Gorsuch &amp; McPherson, 1989 model</a:t>
            </a:r>
          </a:p>
        </p:txBody>
      </p:sp>
    </p:spTree>
    <p:extLst>
      <p:ext uri="{BB962C8B-B14F-4D97-AF65-F5344CB8AC3E}">
        <p14:creationId xmlns:p14="http://schemas.microsoft.com/office/powerpoint/2010/main" val="2423230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15</a:t>
            </a:fld>
            <a:endParaRPr lang="en-US"/>
          </a:p>
        </p:txBody>
      </p:sp>
      <p:sp>
        <p:nvSpPr>
          <p:cNvPr id="3" name="CustomShape 1"/>
          <p:cNvSpPr/>
          <p:nvPr/>
        </p:nvSpPr>
        <p:spPr>
          <a:xfrm>
            <a:off x="673920" y="533520"/>
            <a:ext cx="8287200" cy="1126440"/>
          </a:xfrm>
          <a:prstGeom prst="rect">
            <a:avLst/>
          </a:prstGeom>
        </p:spPr>
        <p:txBody>
          <a:bodyPr wrap="none" lIns="90000" tIns="45000" rIns="90000" bIns="45000"/>
          <a:lstStyle/>
          <a:p>
            <a:pPr>
              <a:lnSpc>
                <a:spcPct val="100000"/>
              </a:lnSpc>
            </a:pPr>
            <a:r>
              <a:rPr lang="en-US" sz="4000" dirty="0">
                <a:solidFill>
                  <a:srgbClr val="0070C0"/>
                </a:solidFill>
                <a:latin typeface="+mj-lt"/>
              </a:rPr>
              <a:t>factor analysis best practices</a:t>
            </a:r>
            <a:endParaRPr dirty="0">
              <a:solidFill>
                <a:srgbClr val="0070C0"/>
              </a:solidFill>
              <a:latin typeface="+mj-lt"/>
            </a:endParaRPr>
          </a:p>
          <a:p>
            <a:pPr algn="r">
              <a:lnSpc>
                <a:spcPct val="100000"/>
              </a:lnSpc>
            </a:pPr>
            <a:r>
              <a:rPr lang="en-US" sz="1600" dirty="0">
                <a:solidFill>
                  <a:srgbClr val="0070C0"/>
                </a:solidFill>
                <a:latin typeface="+mj-lt"/>
              </a:rPr>
              <a:t>(</a:t>
            </a:r>
            <a:r>
              <a:rPr lang="en-US" sz="1600" dirty="0" err="1">
                <a:solidFill>
                  <a:srgbClr val="0070C0"/>
                </a:solidFill>
                <a:latin typeface="+mj-lt"/>
              </a:rPr>
              <a:t>Bandalos</a:t>
            </a:r>
            <a:r>
              <a:rPr lang="en-US" sz="1600" dirty="0">
                <a:solidFill>
                  <a:srgbClr val="0070C0"/>
                </a:solidFill>
                <a:latin typeface="+mj-lt"/>
              </a:rPr>
              <a:t> &amp; Boehm-Kaufman, 2009; Costello &amp; Osborne, 2005)</a:t>
            </a:r>
            <a:endParaRPr dirty="0">
              <a:solidFill>
                <a:srgbClr val="0070C0"/>
              </a:solidFill>
              <a:latin typeface="+mj-lt"/>
            </a:endParaRPr>
          </a:p>
        </p:txBody>
      </p:sp>
      <p:sp>
        <p:nvSpPr>
          <p:cNvPr id="4" name="CustomShape 2"/>
          <p:cNvSpPr/>
          <p:nvPr/>
        </p:nvSpPr>
        <p:spPr>
          <a:xfrm>
            <a:off x="736600" y="2519470"/>
            <a:ext cx="7543440" cy="4202006"/>
          </a:xfrm>
          <a:prstGeom prst="rect">
            <a:avLst/>
          </a:prstGeom>
        </p:spPr>
        <p:txBody>
          <a:bodyPr lIns="90000" tIns="45000" rIns="90000" bIns="45000"/>
          <a:lstStyle/>
          <a:p>
            <a:r>
              <a:rPr lang="en-US" sz="1600" dirty="0">
                <a:solidFill>
                  <a:srgbClr val="0070C0"/>
                </a:solidFill>
              </a:rPr>
              <a:t>CFA conducted using the </a:t>
            </a:r>
            <a:r>
              <a:rPr lang="en-US" sz="1600" i="1" dirty="0" err="1">
                <a:solidFill>
                  <a:srgbClr val="0070C0"/>
                </a:solidFill>
              </a:rPr>
              <a:t>cfa</a:t>
            </a:r>
            <a:r>
              <a:rPr lang="en-US" sz="1600" dirty="0">
                <a:solidFill>
                  <a:srgbClr val="0070C0"/>
                </a:solidFill>
              </a:rPr>
              <a:t> function using the </a:t>
            </a:r>
            <a:r>
              <a:rPr lang="en-US" sz="1600" i="1" dirty="0" err="1">
                <a:solidFill>
                  <a:srgbClr val="0070C0"/>
                </a:solidFill>
              </a:rPr>
              <a:t>lavaan</a:t>
            </a:r>
            <a:r>
              <a:rPr lang="en-US" sz="1600" i="1" dirty="0">
                <a:solidFill>
                  <a:srgbClr val="0070C0"/>
                </a:solidFill>
              </a:rPr>
              <a:t> </a:t>
            </a:r>
            <a:r>
              <a:rPr lang="en-US" sz="1600" dirty="0">
                <a:solidFill>
                  <a:srgbClr val="0070C0"/>
                </a:solidFill>
              </a:rPr>
              <a:t>package (v. 0.5-23.1097) in R 3.3.4</a:t>
            </a:r>
            <a:endParaRPr lang="en-US" sz="2000" dirty="0">
              <a:solidFill>
                <a:srgbClr val="0070C0"/>
              </a:solidFill>
            </a:endParaRPr>
          </a:p>
          <a:p>
            <a:pPr>
              <a:lnSpc>
                <a:spcPct val="100000"/>
              </a:lnSpc>
            </a:pPr>
            <a:r>
              <a:rPr lang="en-US" sz="1600" dirty="0">
                <a:solidFill>
                  <a:srgbClr val="0070C0"/>
                </a:solidFill>
              </a:rPr>
              <a:t>EFA conducted using the </a:t>
            </a:r>
            <a:r>
              <a:rPr lang="en-US" sz="1600" i="1" dirty="0">
                <a:solidFill>
                  <a:srgbClr val="0070C0"/>
                </a:solidFill>
              </a:rPr>
              <a:t>fa</a:t>
            </a:r>
            <a:r>
              <a:rPr lang="en-US" sz="1600" dirty="0">
                <a:solidFill>
                  <a:srgbClr val="0070C0"/>
                </a:solidFill>
              </a:rPr>
              <a:t> function using the </a:t>
            </a:r>
            <a:r>
              <a:rPr lang="en-US" sz="1600" i="1" dirty="0">
                <a:solidFill>
                  <a:srgbClr val="0070C0"/>
                </a:solidFill>
              </a:rPr>
              <a:t>psych</a:t>
            </a:r>
            <a:r>
              <a:rPr lang="en-US" sz="1600" dirty="0">
                <a:solidFill>
                  <a:srgbClr val="0070C0"/>
                </a:solidFill>
              </a:rPr>
              <a:t> package (v. 1.7.5) in R 3.3.4</a:t>
            </a:r>
            <a:endParaRPr sz="2000" dirty="0">
              <a:solidFill>
                <a:srgbClr val="0070C0"/>
              </a:solidFill>
            </a:endParaRPr>
          </a:p>
          <a:p>
            <a:pPr>
              <a:lnSpc>
                <a:spcPct val="100000"/>
              </a:lnSpc>
              <a:buFont typeface="Arial"/>
              <a:buChar char="•"/>
            </a:pPr>
            <a:r>
              <a:rPr lang="en-US" sz="2400" dirty="0"/>
              <a:t> principal axis factoring</a:t>
            </a:r>
            <a:endParaRPr sz="2000" dirty="0"/>
          </a:p>
          <a:p>
            <a:pPr>
              <a:lnSpc>
                <a:spcPct val="100000"/>
              </a:lnSpc>
              <a:buFont typeface="Arial"/>
              <a:buChar char="•"/>
            </a:pPr>
            <a:r>
              <a:rPr lang="en-US" sz="2400" dirty="0"/>
              <a:t> direct </a:t>
            </a:r>
            <a:r>
              <a:rPr lang="en-US" sz="2400" dirty="0" err="1"/>
              <a:t>oblimin</a:t>
            </a:r>
            <a:r>
              <a:rPr lang="en-US" sz="2400" dirty="0"/>
              <a:t> rotation</a:t>
            </a:r>
            <a:endParaRPr sz="2000" dirty="0"/>
          </a:p>
          <a:p>
            <a:pPr>
              <a:lnSpc>
                <a:spcPct val="100000"/>
              </a:lnSpc>
              <a:buFont typeface="Arial"/>
              <a:buChar char="•"/>
            </a:pPr>
            <a:r>
              <a:rPr lang="en-US" sz="2400" dirty="0"/>
              <a:t> </a:t>
            </a:r>
            <a:r>
              <a:rPr lang="en-US" sz="2400" dirty="0">
                <a:solidFill>
                  <a:srgbClr val="0070C0"/>
                </a:solidFill>
              </a:rPr>
              <a:t>multiple robust heuristics for number of factors</a:t>
            </a:r>
            <a:endParaRPr sz="2000" dirty="0">
              <a:solidFill>
                <a:srgbClr val="0070C0"/>
              </a:solidFill>
            </a:endParaRPr>
          </a:p>
          <a:p>
            <a:pPr>
              <a:lnSpc>
                <a:spcPct val="100000"/>
              </a:lnSpc>
            </a:pPr>
            <a:r>
              <a:rPr lang="en-US" sz="1600" dirty="0"/>
              <a:t>(scree plot; parallel analysis; MAP test; ICLUST)</a:t>
            </a:r>
            <a:endParaRPr sz="2000" dirty="0"/>
          </a:p>
          <a:p>
            <a:pPr>
              <a:lnSpc>
                <a:spcPct val="100000"/>
              </a:lnSpc>
              <a:buFont typeface="Arial"/>
              <a:buChar char="•"/>
            </a:pPr>
            <a:r>
              <a:rPr lang="en-US" sz="2400" dirty="0">
                <a:solidFill>
                  <a:srgbClr val="0070C0"/>
                </a:solidFill>
              </a:rPr>
              <a:t> test a range of solutions; identify the best solution</a:t>
            </a:r>
            <a:endParaRPr sz="2000" dirty="0">
              <a:solidFill>
                <a:srgbClr val="0070C0"/>
              </a:solidFill>
            </a:endParaRPr>
          </a:p>
          <a:p>
            <a:pPr lvl="1">
              <a:lnSpc>
                <a:spcPct val="100000"/>
              </a:lnSpc>
              <a:buSzPct val="25000"/>
              <a:buFont typeface="StarSymbol"/>
              <a:buChar char=""/>
            </a:pPr>
            <a:r>
              <a:rPr lang="en-US" sz="2400" dirty="0"/>
              <a:t> 5 items loading greater than 0.5 on each factor</a:t>
            </a:r>
            <a:endParaRPr sz="2000" dirty="0"/>
          </a:p>
          <a:p>
            <a:pPr lvl="1">
              <a:lnSpc>
                <a:spcPct val="100000"/>
              </a:lnSpc>
              <a:buSzPct val="25000"/>
              <a:buFont typeface="StarSymbol"/>
              <a:buChar char=""/>
            </a:pPr>
            <a:r>
              <a:rPr lang="en-US" sz="2400" dirty="0"/>
              <a:t> minimize cross-loading</a:t>
            </a:r>
            <a:endParaRPr sz="2000" dirty="0"/>
          </a:p>
          <a:p>
            <a:pPr lvl="1">
              <a:lnSpc>
                <a:spcPct val="100000"/>
              </a:lnSpc>
              <a:buSzPct val="25000"/>
              <a:buFont typeface="StarSymbol"/>
              <a:buChar char=""/>
            </a:pPr>
            <a:r>
              <a:rPr lang="en-US" sz="2400" dirty="0"/>
              <a:t> remove low- and non-loading items</a:t>
            </a:r>
            <a:endParaRPr sz="2000" dirty="0"/>
          </a:p>
          <a:p>
            <a:pPr lvl="2">
              <a:lnSpc>
                <a:spcPct val="100000"/>
              </a:lnSpc>
              <a:buSzPct val="25000"/>
              <a:buFont typeface="StarSymbol"/>
              <a:buChar char=""/>
            </a:pPr>
            <a:r>
              <a:rPr lang="en-US" sz="2400" dirty="0"/>
              <a:t> multiple measures of internal consistency
      </a:t>
            </a:r>
            <a:r>
              <a:rPr lang="en-US" sz="1600" dirty="0"/>
              <a:t>(Cronbach’s α, </a:t>
            </a:r>
            <a:r>
              <a:rPr lang="en-US" sz="1600" dirty="0" err="1"/>
              <a:t>Revelle’s</a:t>
            </a:r>
            <a:r>
              <a:rPr lang="en-US" sz="1600" dirty="0"/>
              <a:t> β, and McDonald’s </a:t>
            </a:r>
            <a:r>
              <a:rPr lang="en-US" sz="1600" dirty="0" err="1"/>
              <a:t>ωh</a:t>
            </a:r>
            <a:r>
              <a:rPr lang="en-US" sz="1600" dirty="0"/>
              <a:t>)</a:t>
            </a:r>
            <a:endParaRPr sz="2000" dirty="0"/>
          </a:p>
          <a:p>
            <a:pPr>
              <a:lnSpc>
                <a:spcPct val="100000"/>
              </a:lnSpc>
            </a:pPr>
            <a:endParaRPr sz="2000" dirty="0"/>
          </a:p>
        </p:txBody>
      </p:sp>
      <p:pic>
        <p:nvPicPr>
          <p:cNvPr id="5" name="Graphic 4"/>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140242" y="1577050"/>
            <a:ext cx="736156" cy="761999"/>
          </a:xfrm>
          <a:prstGeom prst="rect">
            <a:avLst/>
          </a:prstGeom>
        </p:spPr>
      </p:pic>
    </p:spTree>
    <p:extLst>
      <p:ext uri="{BB962C8B-B14F-4D97-AF65-F5344CB8AC3E}">
        <p14:creationId xmlns:p14="http://schemas.microsoft.com/office/powerpoint/2010/main" val="272006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16</a:t>
            </a:fld>
            <a:endParaRPr lang="en-US"/>
          </a:p>
        </p:txBody>
      </p:sp>
      <p:pic>
        <p:nvPicPr>
          <p:cNvPr id="6" name="Graphic 5"/>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3283" y="2921680"/>
            <a:ext cx="5362575" cy="2219325"/>
          </a:xfrm>
          <a:prstGeom prst="rect">
            <a:avLst/>
          </a:prstGeom>
        </p:spPr>
      </p:pic>
      <p:sp>
        <p:nvSpPr>
          <p:cNvPr id="2" name="TextBox 1"/>
          <p:cNvSpPr txBox="1"/>
          <p:nvPr/>
        </p:nvSpPr>
        <p:spPr>
          <a:xfrm rot="16200000">
            <a:off x="1208509" y="1909830"/>
            <a:ext cx="1755839" cy="461665"/>
          </a:xfrm>
          <a:prstGeom prst="rect">
            <a:avLst/>
          </a:prstGeom>
          <a:noFill/>
        </p:spPr>
        <p:txBody>
          <a:bodyPr wrap="square" rtlCol="0">
            <a:spAutoFit/>
          </a:bodyPr>
          <a:lstStyle/>
          <a:p>
            <a:pPr algn="ctr"/>
            <a:r>
              <a:rPr lang="en-US" sz="2400" dirty="0"/>
              <a:t>5 Factors</a:t>
            </a:r>
          </a:p>
        </p:txBody>
      </p:sp>
      <p:sp>
        <p:nvSpPr>
          <p:cNvPr id="7" name="TextBox 6"/>
          <p:cNvSpPr txBox="1"/>
          <p:nvPr/>
        </p:nvSpPr>
        <p:spPr>
          <a:xfrm rot="16200000">
            <a:off x="2493024" y="1909829"/>
            <a:ext cx="1755839" cy="461665"/>
          </a:xfrm>
          <a:prstGeom prst="rect">
            <a:avLst/>
          </a:prstGeom>
          <a:noFill/>
        </p:spPr>
        <p:txBody>
          <a:bodyPr wrap="square" rtlCol="0">
            <a:spAutoFit/>
          </a:bodyPr>
          <a:lstStyle/>
          <a:p>
            <a:pPr algn="ctr"/>
            <a:r>
              <a:rPr lang="en-US" sz="2400" dirty="0"/>
              <a:t>4 Factors</a:t>
            </a:r>
          </a:p>
        </p:txBody>
      </p:sp>
      <p:sp>
        <p:nvSpPr>
          <p:cNvPr id="8" name="TextBox 7"/>
          <p:cNvSpPr txBox="1"/>
          <p:nvPr/>
        </p:nvSpPr>
        <p:spPr>
          <a:xfrm rot="16200000">
            <a:off x="3749572" y="1909829"/>
            <a:ext cx="1755839" cy="461665"/>
          </a:xfrm>
          <a:prstGeom prst="rect">
            <a:avLst/>
          </a:prstGeom>
          <a:noFill/>
        </p:spPr>
        <p:txBody>
          <a:bodyPr wrap="square" rtlCol="0">
            <a:spAutoFit/>
          </a:bodyPr>
          <a:lstStyle/>
          <a:p>
            <a:pPr algn="ctr"/>
            <a:r>
              <a:rPr lang="en-US" sz="2400" dirty="0"/>
              <a:t>3 Factors</a:t>
            </a:r>
          </a:p>
        </p:txBody>
      </p:sp>
      <p:sp>
        <p:nvSpPr>
          <p:cNvPr id="9" name="TextBox 8"/>
          <p:cNvSpPr txBox="1"/>
          <p:nvPr/>
        </p:nvSpPr>
        <p:spPr>
          <a:xfrm rot="16200000">
            <a:off x="5077629" y="1909829"/>
            <a:ext cx="1755839" cy="461665"/>
          </a:xfrm>
          <a:prstGeom prst="rect">
            <a:avLst/>
          </a:prstGeom>
          <a:noFill/>
        </p:spPr>
        <p:txBody>
          <a:bodyPr wrap="square" rtlCol="0">
            <a:spAutoFit/>
          </a:bodyPr>
          <a:lstStyle/>
          <a:p>
            <a:pPr algn="ctr"/>
            <a:r>
              <a:rPr lang="en-US" sz="2400" dirty="0"/>
              <a:t>2 Factors</a:t>
            </a:r>
          </a:p>
        </p:txBody>
      </p:sp>
      <p:sp>
        <p:nvSpPr>
          <p:cNvPr id="10" name="TextBox 9"/>
          <p:cNvSpPr txBox="1"/>
          <p:nvPr/>
        </p:nvSpPr>
        <p:spPr>
          <a:xfrm rot="16200000">
            <a:off x="6297890" y="1909828"/>
            <a:ext cx="1755839" cy="461665"/>
          </a:xfrm>
          <a:prstGeom prst="rect">
            <a:avLst/>
          </a:prstGeom>
          <a:noFill/>
        </p:spPr>
        <p:txBody>
          <a:bodyPr wrap="square" rtlCol="0">
            <a:spAutoFit/>
          </a:bodyPr>
          <a:lstStyle/>
          <a:p>
            <a:pPr algn="ctr"/>
            <a:r>
              <a:rPr lang="en-US" sz="2400" dirty="0"/>
              <a:t>1 Factors</a:t>
            </a:r>
          </a:p>
        </p:txBody>
      </p:sp>
      <p:sp>
        <p:nvSpPr>
          <p:cNvPr id="3" name="TextBox 2"/>
          <p:cNvSpPr txBox="1"/>
          <p:nvPr/>
        </p:nvSpPr>
        <p:spPr>
          <a:xfrm>
            <a:off x="823806" y="5551714"/>
            <a:ext cx="7296935" cy="523220"/>
          </a:xfrm>
          <a:prstGeom prst="rect">
            <a:avLst/>
          </a:prstGeom>
          <a:noFill/>
        </p:spPr>
        <p:txBody>
          <a:bodyPr wrap="square" rtlCol="0">
            <a:spAutoFit/>
          </a:bodyPr>
          <a:lstStyle/>
          <a:p>
            <a:pPr algn="ctr"/>
            <a:r>
              <a:rPr lang="en-US" sz="2800" dirty="0">
                <a:solidFill>
                  <a:srgbClr val="0070C0"/>
                </a:solidFill>
              </a:rPr>
              <a:t>How are different factor solutions related?</a:t>
            </a:r>
          </a:p>
        </p:txBody>
      </p:sp>
      <p:sp>
        <p:nvSpPr>
          <p:cNvPr id="12" name="Rectangle 11"/>
          <p:cNvSpPr/>
          <p:nvPr/>
        </p:nvSpPr>
        <p:spPr>
          <a:xfrm>
            <a:off x="5457371" y="3018580"/>
            <a:ext cx="1000579" cy="2061420"/>
          </a:xfrm>
          <a:prstGeom prst="rect">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9623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17</a:t>
            </a:fld>
            <a:endParaRPr lang="en-US"/>
          </a:p>
        </p:txBody>
      </p:sp>
      <p:sp>
        <p:nvSpPr>
          <p:cNvPr id="2" name="Rectangle 1"/>
          <p:cNvSpPr/>
          <p:nvPr/>
        </p:nvSpPr>
        <p:spPr>
          <a:xfrm>
            <a:off x="475367" y="924280"/>
            <a:ext cx="3715128" cy="4458015"/>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FACTOR 1: </a:t>
            </a:r>
            <a:r>
              <a:rPr lang="en-US" dirty="0">
                <a:solidFill>
                  <a:srgbClr val="0070C0"/>
                </a:solidFill>
                <a:latin typeface="Calibri" panose="020F0502020204030204" pitchFamily="34" charset="0"/>
                <a:ea typeface="Calibri" panose="020F0502020204030204" pitchFamily="34" charset="0"/>
                <a:cs typeface="Times New Roman" panose="02020603050405020304" pitchFamily="18" charset="0"/>
              </a:rPr>
              <a:t>Social Religious Motivations</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go to church mostly to spend time with my friends. (</a:t>
            </a:r>
            <a:r>
              <a:rPr lang="en-US" dirty="0" err="1">
                <a:latin typeface="Calibri" panose="020F0502020204030204" pitchFamily="34" charset="0"/>
                <a:ea typeface="Calibri" panose="020F0502020204030204" pitchFamily="34" charset="0"/>
                <a:cs typeface="Times New Roman" panose="02020603050405020304" pitchFamily="18" charset="0"/>
              </a:rPr>
              <a:t>Es</a:t>
            </a:r>
            <a:r>
              <a:rPr lang="en-US"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go to church mainly because I enjoy seeing people I know there. (</a:t>
            </a:r>
            <a:r>
              <a:rPr lang="en-US" dirty="0" err="1">
                <a:latin typeface="Calibri" panose="020F0502020204030204" pitchFamily="34" charset="0"/>
                <a:ea typeface="Calibri" panose="020F0502020204030204" pitchFamily="34" charset="0"/>
                <a:cs typeface="Times New Roman" panose="02020603050405020304" pitchFamily="18" charset="0"/>
              </a:rPr>
              <a:t>Es</a:t>
            </a:r>
            <a:r>
              <a:rPr lang="en-US"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Sometimes I have to disregard my religious beliefs because of what people might think of me. (-/</a:t>
            </a:r>
            <a:r>
              <a:rPr lang="en-US" dirty="0" err="1">
                <a:latin typeface="Calibri" panose="020F0502020204030204" pitchFamily="34" charset="0"/>
                <a:ea typeface="Calibri" panose="020F0502020204030204" pitchFamily="34" charset="0"/>
                <a:cs typeface="Times New Roman" panose="02020603050405020304" pitchFamily="18" charset="0"/>
              </a:rPr>
              <a:t>Es</a:t>
            </a:r>
            <a:r>
              <a:rPr lang="en-US"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 doesn’t much matter what I believe so long as I am good. (I*)</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pray mainly because I have been taught to pray. (-)</a:t>
            </a:r>
          </a:p>
        </p:txBody>
      </p:sp>
      <p:sp>
        <p:nvSpPr>
          <p:cNvPr id="3" name="Rectangle 2"/>
          <p:cNvSpPr/>
          <p:nvPr/>
        </p:nvSpPr>
        <p:spPr>
          <a:xfrm>
            <a:off x="5171507" y="924279"/>
            <a:ext cx="3921021" cy="4458015"/>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FACTOR 2: </a:t>
            </a:r>
            <a:r>
              <a:rPr lang="en-US" dirty="0">
                <a:solidFill>
                  <a:srgbClr val="0070C0"/>
                </a:solidFill>
                <a:latin typeface="Calibri" panose="020F0502020204030204" pitchFamily="34" charset="0"/>
                <a:ea typeface="Calibri" panose="020F0502020204030204" pitchFamily="34" charset="0"/>
                <a:cs typeface="Times New Roman" panose="02020603050405020304" pitchFamily="18" charset="0"/>
              </a:rPr>
              <a:t>Identified Religious Motivations</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My religion is important because it answers many questions about the meaning of life. (-/I)</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try hard to live according to my religious beliefs. (I)</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 is important to me to spend time in private thought and prayer. (I)</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enjoy reading about Seventh-day Adventism. (I)</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have often had a strong sense of God’s presence. (I)</a:t>
            </a:r>
          </a:p>
        </p:txBody>
      </p:sp>
      <p:pic>
        <p:nvPicPr>
          <p:cNvPr id="6" name="Graphic 5"/>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20198" y="82547"/>
            <a:ext cx="736156" cy="761999"/>
          </a:xfrm>
          <a:prstGeom prst="rect">
            <a:avLst/>
          </a:prstGeom>
        </p:spPr>
      </p:pic>
      <p:sp>
        <p:nvSpPr>
          <p:cNvPr id="7" name="Freeform: Shape 6"/>
          <p:cNvSpPr/>
          <p:nvPr/>
        </p:nvSpPr>
        <p:spPr>
          <a:xfrm>
            <a:off x="6371303" y="271485"/>
            <a:ext cx="565508" cy="573061"/>
          </a:xfrm>
          <a:custGeom>
            <a:avLst/>
            <a:gdLst/>
            <a:ahLst/>
            <a:cxnLst/>
            <a:rect l="l" t="t" r="r" b="b"/>
            <a:pathLst>
              <a:path w="228600" h="228600">
                <a:moveTo>
                  <a:pt x="54435" y="142875"/>
                </a:moveTo>
                <a:cubicBezTo>
                  <a:pt x="62532" y="151733"/>
                  <a:pt x="71747" y="158710"/>
                  <a:pt x="82082" y="163806"/>
                </a:cubicBezTo>
                <a:cubicBezTo>
                  <a:pt x="92416" y="168902"/>
                  <a:pt x="103156" y="171450"/>
                  <a:pt x="114300" y="171450"/>
                </a:cubicBezTo>
                <a:cubicBezTo>
                  <a:pt x="125444" y="171450"/>
                  <a:pt x="136184" y="168902"/>
                  <a:pt x="146518" y="163806"/>
                </a:cubicBezTo>
                <a:cubicBezTo>
                  <a:pt x="156853" y="158710"/>
                  <a:pt x="166068" y="151733"/>
                  <a:pt x="174165" y="142875"/>
                </a:cubicBezTo>
                <a:cubicBezTo>
                  <a:pt x="189119" y="143542"/>
                  <a:pt x="201930" y="149471"/>
                  <a:pt x="212598" y="160663"/>
                </a:cubicBezTo>
                <a:cubicBezTo>
                  <a:pt x="223266" y="171855"/>
                  <a:pt x="228600" y="184976"/>
                  <a:pt x="228600" y="200025"/>
                </a:cubicBezTo>
                <a:lnTo>
                  <a:pt x="228600" y="228600"/>
                </a:lnTo>
                <a:lnTo>
                  <a:pt x="0" y="228600"/>
                </a:lnTo>
                <a:lnTo>
                  <a:pt x="0" y="200025"/>
                </a:lnTo>
                <a:cubicBezTo>
                  <a:pt x="0" y="184976"/>
                  <a:pt x="5334" y="171855"/>
                  <a:pt x="16002" y="160663"/>
                </a:cubicBezTo>
                <a:cubicBezTo>
                  <a:pt x="26670" y="149471"/>
                  <a:pt x="39481" y="143542"/>
                  <a:pt x="54435" y="142875"/>
                </a:cubicBezTo>
                <a:close/>
                <a:moveTo>
                  <a:pt x="114300" y="0"/>
                </a:moveTo>
                <a:cubicBezTo>
                  <a:pt x="124682" y="0"/>
                  <a:pt x="134255" y="3191"/>
                  <a:pt x="143018" y="9573"/>
                </a:cubicBezTo>
                <a:cubicBezTo>
                  <a:pt x="151781" y="15954"/>
                  <a:pt x="158710" y="24622"/>
                  <a:pt x="163806" y="35576"/>
                </a:cubicBezTo>
                <a:cubicBezTo>
                  <a:pt x="168902" y="46530"/>
                  <a:pt x="171450" y="58484"/>
                  <a:pt x="171450" y="71438"/>
                </a:cubicBezTo>
                <a:cubicBezTo>
                  <a:pt x="171450" y="84392"/>
                  <a:pt x="168902" y="96346"/>
                  <a:pt x="163806" y="107299"/>
                </a:cubicBezTo>
                <a:cubicBezTo>
                  <a:pt x="158710" y="118253"/>
                  <a:pt x="151781" y="126921"/>
                  <a:pt x="143018" y="133303"/>
                </a:cubicBezTo>
                <a:cubicBezTo>
                  <a:pt x="134255" y="139684"/>
                  <a:pt x="124682" y="142875"/>
                  <a:pt x="114300" y="142875"/>
                </a:cubicBezTo>
                <a:cubicBezTo>
                  <a:pt x="103918" y="142875"/>
                  <a:pt x="94345" y="139684"/>
                  <a:pt x="85582" y="133303"/>
                </a:cubicBezTo>
                <a:cubicBezTo>
                  <a:pt x="76819" y="126921"/>
                  <a:pt x="69890" y="118253"/>
                  <a:pt x="64794" y="107299"/>
                </a:cubicBezTo>
                <a:cubicBezTo>
                  <a:pt x="59698" y="96346"/>
                  <a:pt x="57150" y="84392"/>
                  <a:pt x="57150" y="71438"/>
                </a:cubicBezTo>
                <a:cubicBezTo>
                  <a:pt x="57150" y="58484"/>
                  <a:pt x="59698" y="46530"/>
                  <a:pt x="64794" y="35576"/>
                </a:cubicBezTo>
                <a:cubicBezTo>
                  <a:pt x="69890" y="24622"/>
                  <a:pt x="76819" y="15954"/>
                  <a:pt x="85582" y="9573"/>
                </a:cubicBezTo>
                <a:cubicBezTo>
                  <a:pt x="94345" y="3191"/>
                  <a:pt x="103918" y="0"/>
                  <a:pt x="114300" y="0"/>
                </a:cubicBezTo>
                <a:close/>
              </a:path>
            </a:pathLst>
          </a:custGeom>
          <a:solidFill>
            <a:srgbClr val="5F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5688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18</a:t>
            </a:fld>
            <a:endParaRPr lang="en-US"/>
          </a:p>
        </p:txBody>
      </p:sp>
      <p:pic>
        <p:nvPicPr>
          <p:cNvPr id="3" name="Picture 2"/>
          <p:cNvPicPr>
            <a:picLocks noChangeAspect="1"/>
          </p:cNvPicPr>
          <p:nvPr/>
        </p:nvPicPr>
        <p:blipFill rotWithShape="1">
          <a:blip r:embed="rId2"/>
          <a:srcRect r="53869" b="51406"/>
          <a:stretch/>
        </p:blipFill>
        <p:spPr>
          <a:xfrm>
            <a:off x="262684" y="1583544"/>
            <a:ext cx="4285919" cy="3772228"/>
          </a:xfrm>
          <a:prstGeom prst="rect">
            <a:avLst/>
          </a:prstGeom>
        </p:spPr>
      </p:pic>
      <p:pic>
        <p:nvPicPr>
          <p:cNvPr id="4" name="Picture 3"/>
          <p:cNvPicPr>
            <a:picLocks noChangeAspect="1"/>
          </p:cNvPicPr>
          <p:nvPr/>
        </p:nvPicPr>
        <p:blipFill rotWithShape="1">
          <a:blip r:embed="rId3"/>
          <a:srcRect t="21357" r="47057" b="47866"/>
          <a:stretch/>
        </p:blipFill>
        <p:spPr>
          <a:xfrm>
            <a:off x="4837776" y="1341782"/>
            <a:ext cx="4160888" cy="2021032"/>
          </a:xfrm>
          <a:prstGeom prst="rect">
            <a:avLst/>
          </a:prstGeom>
        </p:spPr>
      </p:pic>
      <p:pic>
        <p:nvPicPr>
          <p:cNvPr id="5" name="Picture 4"/>
          <p:cNvPicPr>
            <a:picLocks noChangeAspect="1"/>
          </p:cNvPicPr>
          <p:nvPr/>
        </p:nvPicPr>
        <p:blipFill rotWithShape="1">
          <a:blip r:embed="rId4"/>
          <a:srcRect t="21810" r="47694" b="50449"/>
          <a:stretch/>
        </p:blipFill>
        <p:spPr>
          <a:xfrm>
            <a:off x="4837776" y="3049470"/>
            <a:ext cx="4181654" cy="1853022"/>
          </a:xfrm>
          <a:prstGeom prst="rect">
            <a:avLst/>
          </a:prstGeom>
        </p:spPr>
      </p:pic>
      <p:sp>
        <p:nvSpPr>
          <p:cNvPr id="8" name="TextBox 7"/>
          <p:cNvSpPr txBox="1"/>
          <p:nvPr/>
        </p:nvSpPr>
        <p:spPr>
          <a:xfrm>
            <a:off x="882575" y="252647"/>
            <a:ext cx="7539258" cy="954107"/>
          </a:xfrm>
          <a:prstGeom prst="rect">
            <a:avLst/>
          </a:prstGeom>
          <a:noFill/>
        </p:spPr>
        <p:txBody>
          <a:bodyPr wrap="square" rtlCol="0">
            <a:spAutoFit/>
          </a:bodyPr>
          <a:lstStyle/>
          <a:p>
            <a:pPr algn="ctr"/>
            <a:r>
              <a:rPr lang="en-US" sz="2800" dirty="0">
                <a:solidFill>
                  <a:srgbClr val="0070C0"/>
                </a:solidFill>
                <a:latin typeface="+mj-lt"/>
              </a:rPr>
              <a:t>Fit indices show good or adequate fit, depending on the sample.</a:t>
            </a:r>
          </a:p>
        </p:txBody>
      </p:sp>
    </p:spTree>
    <p:extLst>
      <p:ext uri="{BB962C8B-B14F-4D97-AF65-F5344CB8AC3E}">
        <p14:creationId xmlns:p14="http://schemas.microsoft.com/office/powerpoint/2010/main" val="4000524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19</a:t>
            </a:fld>
            <a:endParaRPr lang="en-US"/>
          </a:p>
        </p:txBody>
      </p:sp>
      <p:pic>
        <p:nvPicPr>
          <p:cNvPr id="3" name="Picture 2"/>
          <p:cNvPicPr>
            <a:picLocks noChangeAspect="1"/>
          </p:cNvPicPr>
          <p:nvPr/>
        </p:nvPicPr>
        <p:blipFill rotWithShape="1">
          <a:blip r:embed="rId3"/>
          <a:srcRect r="53869" b="51406"/>
          <a:stretch/>
        </p:blipFill>
        <p:spPr>
          <a:xfrm>
            <a:off x="4452028" y="1414579"/>
            <a:ext cx="4285919" cy="3772228"/>
          </a:xfrm>
          <a:prstGeom prst="rect">
            <a:avLst/>
          </a:prstGeom>
        </p:spPr>
      </p:pic>
      <p:pic>
        <p:nvPicPr>
          <p:cNvPr id="7" name="Picture 6"/>
          <p:cNvPicPr>
            <a:picLocks noChangeAspect="1"/>
          </p:cNvPicPr>
          <p:nvPr/>
        </p:nvPicPr>
        <p:blipFill rotWithShape="1">
          <a:blip r:embed="rId4"/>
          <a:srcRect t="22930" r="50415" b="49321"/>
          <a:stretch/>
        </p:blipFill>
        <p:spPr>
          <a:xfrm>
            <a:off x="458549" y="1325127"/>
            <a:ext cx="4030887" cy="1756642"/>
          </a:xfrm>
          <a:prstGeom prst="rect">
            <a:avLst/>
          </a:prstGeom>
        </p:spPr>
      </p:pic>
      <p:pic>
        <p:nvPicPr>
          <p:cNvPr id="6" name="Picture 5"/>
          <p:cNvPicPr>
            <a:picLocks noChangeAspect="1"/>
          </p:cNvPicPr>
          <p:nvPr/>
        </p:nvPicPr>
        <p:blipFill rotWithShape="1">
          <a:blip r:embed="rId5"/>
          <a:srcRect t="24742" r="50741" b="48641"/>
          <a:stretch/>
        </p:blipFill>
        <p:spPr>
          <a:xfrm>
            <a:off x="458549" y="3588027"/>
            <a:ext cx="3952683" cy="1663190"/>
          </a:xfrm>
          <a:prstGeom prst="rect">
            <a:avLst/>
          </a:prstGeom>
        </p:spPr>
      </p:pic>
      <p:sp>
        <p:nvSpPr>
          <p:cNvPr id="8" name="TextBox 7"/>
          <p:cNvSpPr txBox="1"/>
          <p:nvPr/>
        </p:nvSpPr>
        <p:spPr>
          <a:xfrm>
            <a:off x="882575" y="252647"/>
            <a:ext cx="7539258" cy="954107"/>
          </a:xfrm>
          <a:prstGeom prst="rect">
            <a:avLst/>
          </a:prstGeom>
          <a:noFill/>
        </p:spPr>
        <p:txBody>
          <a:bodyPr wrap="square" rtlCol="0">
            <a:spAutoFit/>
          </a:bodyPr>
          <a:lstStyle/>
          <a:p>
            <a:pPr algn="ctr"/>
            <a:r>
              <a:rPr lang="en-US" sz="2800" dirty="0">
                <a:solidFill>
                  <a:srgbClr val="0070C0"/>
                </a:solidFill>
                <a:latin typeface="+mj-lt"/>
              </a:rPr>
              <a:t>Goodness of fit is stable across multiple fit indices and samples—a sign of a stable model.</a:t>
            </a:r>
          </a:p>
        </p:txBody>
      </p:sp>
    </p:spTree>
    <p:extLst>
      <p:ext uri="{BB962C8B-B14F-4D97-AF65-F5344CB8AC3E}">
        <p14:creationId xmlns:p14="http://schemas.microsoft.com/office/powerpoint/2010/main" val="1227780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1" y="228600"/>
            <a:ext cx="3700346" cy="6001643"/>
          </a:xfrm>
          <a:prstGeom prst="rect">
            <a:avLst/>
          </a:prstGeom>
          <a:noFill/>
        </p:spPr>
        <p:txBody>
          <a:bodyPr wrap="square" rtlCol="0">
            <a:spAutoFit/>
          </a:bodyPr>
          <a:lstStyle/>
          <a:p>
            <a:r>
              <a:rPr lang="en-US" sz="2800" dirty="0">
                <a:solidFill>
                  <a:srgbClr val="0070C0"/>
                </a:solidFill>
              </a:rPr>
              <a:t>Student Researchers</a:t>
            </a:r>
          </a:p>
          <a:p>
            <a:endParaRPr lang="en-US" sz="2000" dirty="0">
              <a:solidFill>
                <a:srgbClr val="0070C0"/>
              </a:solidFill>
            </a:endParaRPr>
          </a:p>
          <a:p>
            <a:r>
              <a:rPr lang="en-US" sz="2000" dirty="0">
                <a:solidFill>
                  <a:srgbClr val="0070C0"/>
                </a:solidFill>
              </a:rPr>
              <a:t>*</a:t>
            </a:r>
            <a:r>
              <a:rPr lang="en-US" sz="2000" dirty="0" err="1">
                <a:solidFill>
                  <a:srgbClr val="0070C0"/>
                </a:solidFill>
              </a:rPr>
              <a:t>Chinyere</a:t>
            </a:r>
            <a:r>
              <a:rPr lang="en-US" sz="2000" dirty="0">
                <a:solidFill>
                  <a:srgbClr val="0070C0"/>
                </a:solidFill>
              </a:rPr>
              <a:t> Sampson</a:t>
            </a:r>
          </a:p>
          <a:p>
            <a:r>
              <a:rPr lang="en-US" sz="2000" dirty="0">
                <a:solidFill>
                  <a:srgbClr val="0070C0"/>
                </a:solidFill>
              </a:rPr>
              <a:t>Arian C. B. Emanuel</a:t>
            </a:r>
          </a:p>
          <a:p>
            <a:r>
              <a:rPr lang="en-US" sz="2000" dirty="0">
                <a:solidFill>
                  <a:srgbClr val="0070C0"/>
                </a:solidFill>
              </a:rPr>
              <a:t>*Cheryl B. Simpson </a:t>
            </a:r>
            <a:r>
              <a:rPr lang="en-US" sz="2000" dirty="0" err="1">
                <a:solidFill>
                  <a:srgbClr val="0070C0"/>
                </a:solidFill>
              </a:rPr>
              <a:t>Collatz</a:t>
            </a:r>
            <a:endParaRPr lang="en-US" sz="2000" dirty="0">
              <a:solidFill>
                <a:srgbClr val="0070C0"/>
              </a:solidFill>
            </a:endParaRPr>
          </a:p>
          <a:p>
            <a:r>
              <a:rPr lang="en-US" sz="2000" dirty="0">
                <a:solidFill>
                  <a:srgbClr val="0070C0"/>
                </a:solidFill>
              </a:rPr>
              <a:t>*Paola Caceres</a:t>
            </a:r>
          </a:p>
          <a:p>
            <a:r>
              <a:rPr lang="en-US" sz="2000" dirty="0">
                <a:solidFill>
                  <a:srgbClr val="0070C0"/>
                </a:solidFill>
              </a:rPr>
              <a:t>*Kayla Schenkelberg</a:t>
            </a:r>
          </a:p>
          <a:p>
            <a:r>
              <a:rPr lang="en-US" sz="2000" dirty="0">
                <a:solidFill>
                  <a:srgbClr val="0070C0"/>
                </a:solidFill>
              </a:rPr>
              <a:t>*Holly Wilkerson</a:t>
            </a:r>
          </a:p>
          <a:p>
            <a:r>
              <a:rPr lang="en-US" sz="2000" dirty="0">
                <a:solidFill>
                  <a:srgbClr val="0070C0"/>
                </a:solidFill>
              </a:rPr>
              <a:t>*Aleksey Korenichenko</a:t>
            </a:r>
          </a:p>
          <a:p>
            <a:r>
              <a:rPr lang="en-US" sz="2000" dirty="0">
                <a:solidFill>
                  <a:srgbClr val="0070C0"/>
                </a:solidFill>
              </a:rPr>
              <a:t>*Heather Moore</a:t>
            </a:r>
          </a:p>
          <a:p>
            <a:r>
              <a:rPr lang="en-US" sz="2000" dirty="0">
                <a:solidFill>
                  <a:srgbClr val="0070C0"/>
                </a:solidFill>
              </a:rPr>
              <a:t>*Charles Abreu</a:t>
            </a:r>
            <a:br>
              <a:rPr lang="en-US" sz="2000" dirty="0">
                <a:solidFill>
                  <a:srgbClr val="0070C0"/>
                </a:solidFill>
              </a:rPr>
            </a:br>
            <a:endParaRPr lang="en-US" sz="2000" dirty="0">
              <a:solidFill>
                <a:srgbClr val="0070C0"/>
              </a:solidFill>
            </a:endParaRPr>
          </a:p>
          <a:p>
            <a:r>
              <a:rPr lang="en-US" sz="2800" dirty="0">
                <a:solidFill>
                  <a:srgbClr val="C00000"/>
                </a:solidFill>
              </a:rPr>
              <a:t>Research</a:t>
            </a:r>
            <a:br>
              <a:rPr lang="en-US" sz="2800" dirty="0">
                <a:solidFill>
                  <a:srgbClr val="C00000"/>
                </a:solidFill>
              </a:rPr>
            </a:br>
            <a:r>
              <a:rPr lang="en-US" sz="2800" dirty="0">
                <a:solidFill>
                  <a:srgbClr val="C00000"/>
                </a:solidFill>
              </a:rPr>
              <a:t>Colloquium:</a:t>
            </a:r>
          </a:p>
          <a:p>
            <a:endParaRPr lang="en-US" sz="2000" dirty="0">
              <a:solidFill>
                <a:srgbClr val="C00000"/>
              </a:solidFill>
            </a:endParaRPr>
          </a:p>
          <a:p>
            <a:r>
              <a:rPr lang="en-US" sz="2000" dirty="0">
                <a:solidFill>
                  <a:srgbClr val="C00000"/>
                </a:solidFill>
              </a:rPr>
              <a:t>L. Monique Pittman</a:t>
            </a:r>
          </a:p>
          <a:p>
            <a:r>
              <a:rPr lang="en-US" sz="2000" dirty="0">
                <a:solidFill>
                  <a:srgbClr val="C00000"/>
                </a:solidFill>
              </a:rPr>
              <a:t>Vanessa Corredera</a:t>
            </a:r>
          </a:p>
          <a:p>
            <a:r>
              <a:rPr lang="en-US" sz="2000" dirty="0">
                <a:solidFill>
                  <a:srgbClr val="C00000"/>
                </a:solidFill>
              </a:rPr>
              <a:t>Ante </a:t>
            </a:r>
            <a:r>
              <a:rPr lang="en-US" sz="2000" dirty="0" err="1">
                <a:solidFill>
                  <a:srgbClr val="C00000"/>
                </a:solidFill>
              </a:rPr>
              <a:t>Jerončić</a:t>
            </a:r>
            <a:endParaRPr lang="en-US" sz="2000" dirty="0">
              <a:solidFill>
                <a:srgbClr val="C00000"/>
              </a:solidFill>
            </a:endParaRPr>
          </a:p>
        </p:txBody>
      </p:sp>
      <p:grpSp>
        <p:nvGrpSpPr>
          <p:cNvPr id="3" name="Group 2"/>
          <p:cNvGrpSpPr/>
          <p:nvPr/>
        </p:nvGrpSpPr>
        <p:grpSpPr>
          <a:xfrm>
            <a:off x="3523157" y="1390288"/>
            <a:ext cx="2028923" cy="4027620"/>
            <a:chOff x="6875938" y="204980"/>
            <a:chExt cx="2028923" cy="4027620"/>
          </a:xfrm>
        </p:grpSpPr>
        <p:pic>
          <p:nvPicPr>
            <p:cNvPr id="11" name="Picture 10"/>
            <p:cNvPicPr>
              <a:picLocks noChangeAspect="1"/>
            </p:cNvPicPr>
            <p:nvPr/>
          </p:nvPicPr>
          <p:blipFill>
            <a:blip r:embed="rId3">
              <a:duotone>
                <a:prstClr val="black"/>
                <a:srgbClr val="0070C0">
                  <a:tint val="45000"/>
                  <a:satMod val="400000"/>
                </a:srgbClr>
              </a:duotone>
            </a:blip>
            <a:stretch>
              <a:fillRect/>
            </a:stretch>
          </p:blipFill>
          <p:spPr>
            <a:xfrm>
              <a:off x="6875938" y="204980"/>
              <a:ext cx="2028923" cy="4027620"/>
            </a:xfrm>
            <a:prstGeom prst="rect">
              <a:avLst/>
            </a:prstGeom>
          </p:spPr>
        </p:pic>
        <p:pic>
          <p:nvPicPr>
            <p:cNvPr id="13" name="Picture 12"/>
            <p:cNvPicPr>
              <a:picLocks noChangeAspect="1"/>
            </p:cNvPicPr>
            <p:nvPr/>
          </p:nvPicPr>
          <p:blipFill>
            <a:blip r:embed="rId3">
              <a:duotone>
                <a:prstClr val="black"/>
                <a:srgbClr val="0070C0">
                  <a:tint val="45000"/>
                  <a:satMod val="400000"/>
                </a:srgbClr>
              </a:duotone>
            </a:blip>
            <a:stretch>
              <a:fillRect/>
            </a:stretch>
          </p:blipFill>
          <p:spPr>
            <a:xfrm>
              <a:off x="7721411" y="1915747"/>
              <a:ext cx="337978" cy="670921"/>
            </a:xfrm>
            <a:prstGeom prst="rect">
              <a:avLst/>
            </a:prstGeom>
          </p:spPr>
        </p:pic>
        <p:sp>
          <p:nvSpPr>
            <p:cNvPr id="14" name="Heart 13"/>
            <p:cNvSpPr/>
            <p:nvPr/>
          </p:nvSpPr>
          <p:spPr>
            <a:xfrm>
              <a:off x="7943335" y="1523872"/>
              <a:ext cx="269966" cy="269966"/>
            </a:xfrm>
            <a:prstGeom prst="hear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7703821" y="782699"/>
              <a:ext cx="348343" cy="96144"/>
            </a:xfrm>
            <a:custGeom>
              <a:avLst/>
              <a:gdLst>
                <a:gd name="connsiteX0" fmla="*/ 0 w 348343"/>
                <a:gd name="connsiteY0" fmla="*/ 0 h 96144"/>
                <a:gd name="connsiteX1" fmla="*/ 174171 w 348343"/>
                <a:gd name="connsiteY1" fmla="*/ 95794 h 96144"/>
                <a:gd name="connsiteX2" fmla="*/ 348343 w 348343"/>
                <a:gd name="connsiteY2" fmla="*/ 26126 h 96144"/>
              </a:gdLst>
              <a:ahLst/>
              <a:cxnLst>
                <a:cxn ang="0">
                  <a:pos x="connsiteX0" y="connsiteY0"/>
                </a:cxn>
                <a:cxn ang="0">
                  <a:pos x="connsiteX1" y="connsiteY1"/>
                </a:cxn>
                <a:cxn ang="0">
                  <a:pos x="connsiteX2" y="connsiteY2"/>
                </a:cxn>
              </a:cxnLst>
              <a:rect l="l" t="t" r="r" b="b"/>
              <a:pathLst>
                <a:path w="348343" h="96144">
                  <a:moveTo>
                    <a:pt x="0" y="0"/>
                  </a:moveTo>
                  <a:cubicBezTo>
                    <a:pt x="58057" y="45720"/>
                    <a:pt x="116114" y="91440"/>
                    <a:pt x="174171" y="95794"/>
                  </a:cubicBezTo>
                  <a:cubicBezTo>
                    <a:pt x="232228" y="100148"/>
                    <a:pt x="290285" y="63137"/>
                    <a:pt x="348343" y="26126"/>
                  </a:cubicBez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4993889" y="234176"/>
            <a:ext cx="3700346" cy="6186309"/>
          </a:xfrm>
          <a:prstGeom prst="rect">
            <a:avLst/>
          </a:prstGeom>
          <a:noFill/>
        </p:spPr>
        <p:txBody>
          <a:bodyPr wrap="square" rtlCol="0">
            <a:spAutoFit/>
          </a:bodyPr>
          <a:lstStyle/>
          <a:p>
            <a:pPr algn="r"/>
            <a:r>
              <a:rPr lang="en-US" sz="2800" dirty="0">
                <a:solidFill>
                  <a:srgbClr val="0070C0"/>
                </a:solidFill>
              </a:rPr>
              <a:t>Research Colleagues</a:t>
            </a:r>
          </a:p>
          <a:p>
            <a:pPr algn="r"/>
            <a:endParaRPr lang="en-US" sz="2000" dirty="0">
              <a:solidFill>
                <a:srgbClr val="0070C0"/>
              </a:solidFill>
            </a:endParaRPr>
          </a:p>
          <a:p>
            <a:pPr algn="r"/>
            <a:r>
              <a:rPr lang="en-US" sz="2000" dirty="0">
                <a:solidFill>
                  <a:srgbClr val="0070C0"/>
                </a:solidFill>
              </a:rPr>
              <a:t>Duane McBride</a:t>
            </a:r>
          </a:p>
          <a:p>
            <a:pPr algn="r"/>
            <a:r>
              <a:rPr lang="en-US" sz="2000" dirty="0">
                <a:solidFill>
                  <a:srgbClr val="0070C0"/>
                </a:solidFill>
              </a:rPr>
              <a:t>Cooper Hodges*</a:t>
            </a:r>
          </a:p>
          <a:p>
            <a:pPr algn="r"/>
            <a:r>
              <a:rPr lang="en-US" sz="2000" dirty="0">
                <a:solidFill>
                  <a:srgbClr val="0070C0"/>
                </a:solidFill>
              </a:rPr>
              <a:t>Petr Cincala</a:t>
            </a:r>
          </a:p>
          <a:p>
            <a:pPr algn="r"/>
            <a:r>
              <a:rPr lang="en-US" sz="2000" dirty="0">
                <a:solidFill>
                  <a:srgbClr val="0070C0"/>
                </a:solidFill>
              </a:rPr>
              <a:t>Alina Baltazar</a:t>
            </a:r>
          </a:p>
          <a:p>
            <a:pPr algn="r"/>
            <a:r>
              <a:rPr lang="en-US" sz="2000" dirty="0">
                <a:solidFill>
                  <a:srgbClr val="0070C0"/>
                </a:solidFill>
              </a:rPr>
              <a:t>René Drumm</a:t>
            </a:r>
          </a:p>
          <a:p>
            <a:pPr algn="r"/>
            <a:r>
              <a:rPr lang="en-US" sz="2000" dirty="0">
                <a:solidFill>
                  <a:srgbClr val="0070C0"/>
                </a:solidFill>
              </a:rPr>
              <a:t>Shannon Trecartin</a:t>
            </a:r>
          </a:p>
          <a:p>
            <a:pPr algn="r"/>
            <a:r>
              <a:rPr lang="en-US" sz="2000" dirty="0">
                <a:solidFill>
                  <a:srgbClr val="0070C0"/>
                </a:solidFill>
              </a:rPr>
              <a:t>Harvey Burnett </a:t>
            </a:r>
          </a:p>
          <a:p>
            <a:pPr algn="r"/>
            <a:r>
              <a:rPr lang="en-US" sz="2000" dirty="0">
                <a:solidFill>
                  <a:srgbClr val="0070C0"/>
                </a:solidFill>
              </a:rPr>
              <a:t>The ASTR Office</a:t>
            </a:r>
          </a:p>
          <a:p>
            <a:pPr algn="r"/>
            <a:endParaRPr lang="en-US" sz="2000" dirty="0">
              <a:solidFill>
                <a:srgbClr val="FFC000"/>
              </a:solidFill>
            </a:endParaRPr>
          </a:p>
          <a:p>
            <a:pPr algn="r"/>
            <a:endParaRPr lang="en-US" sz="2000" dirty="0">
              <a:solidFill>
                <a:srgbClr val="FFC000"/>
              </a:solidFill>
            </a:endParaRPr>
          </a:p>
          <a:p>
            <a:pPr algn="r"/>
            <a:endParaRPr lang="en-US" sz="2000" dirty="0">
              <a:solidFill>
                <a:srgbClr val="FFC000"/>
              </a:solidFill>
            </a:endParaRPr>
          </a:p>
          <a:p>
            <a:pPr algn="r"/>
            <a:endParaRPr lang="en-US" sz="2000" dirty="0">
              <a:solidFill>
                <a:srgbClr val="FFC000"/>
              </a:solidFill>
            </a:endParaRPr>
          </a:p>
          <a:p>
            <a:pPr algn="r"/>
            <a:endParaRPr lang="en-US" sz="2000" dirty="0">
              <a:solidFill>
                <a:srgbClr val="C00000"/>
              </a:solidFill>
            </a:endParaRPr>
          </a:p>
          <a:p>
            <a:pPr algn="r"/>
            <a:r>
              <a:rPr lang="en-US" sz="2800" dirty="0">
                <a:solidFill>
                  <a:srgbClr val="C00000"/>
                </a:solidFill>
              </a:rPr>
              <a:t>Family</a:t>
            </a:r>
            <a:endParaRPr lang="en-US" sz="2000" dirty="0">
              <a:solidFill>
                <a:srgbClr val="C00000"/>
              </a:solidFill>
            </a:endParaRPr>
          </a:p>
          <a:p>
            <a:pPr algn="r"/>
            <a:endParaRPr lang="en-US" sz="2000" dirty="0">
              <a:solidFill>
                <a:srgbClr val="C00000"/>
              </a:solidFill>
            </a:endParaRPr>
          </a:p>
          <a:p>
            <a:pPr algn="r"/>
            <a:r>
              <a:rPr lang="en-US" sz="2000" dirty="0">
                <a:solidFill>
                  <a:srgbClr val="C00000"/>
                </a:solidFill>
              </a:rPr>
              <a:t>Rudolph, Arlene, &amp; </a:t>
            </a:r>
            <a:r>
              <a:rPr lang="en-US" sz="2000" dirty="0" err="1">
                <a:solidFill>
                  <a:srgbClr val="C00000"/>
                </a:solidFill>
              </a:rPr>
              <a:t>Kieren</a:t>
            </a:r>
            <a:endParaRPr lang="en-US" sz="2000" dirty="0">
              <a:solidFill>
                <a:srgbClr val="C00000"/>
              </a:solidFill>
            </a:endParaRPr>
          </a:p>
          <a:p>
            <a:pPr algn="r"/>
            <a:r>
              <a:rPr lang="en-US" sz="2000" dirty="0">
                <a:solidFill>
                  <a:srgbClr val="C00000"/>
                </a:solidFill>
              </a:rPr>
              <a:t>Rosemary, </a:t>
            </a:r>
            <a:r>
              <a:rPr lang="en-US" sz="2000" dirty="0" err="1">
                <a:solidFill>
                  <a:srgbClr val="C00000"/>
                </a:solidFill>
              </a:rPr>
              <a:t>Lilianora</a:t>
            </a:r>
            <a:r>
              <a:rPr lang="en-US" sz="2000" dirty="0">
                <a:solidFill>
                  <a:srgbClr val="C00000"/>
                </a:solidFill>
              </a:rPr>
              <a:t> &amp; Annalise</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8039" y="3490832"/>
            <a:ext cx="1418497" cy="1099335"/>
          </a:xfrm>
          <a:prstGeom prst="rect">
            <a:avLst/>
          </a:prstGeom>
          <a:solidFill>
            <a:srgbClr val="5F8DD3"/>
          </a:solidFill>
        </p:spPr>
      </p:pic>
    </p:spTree>
    <p:extLst>
      <p:ext uri="{BB962C8B-B14F-4D97-AF65-F5344CB8AC3E}">
        <p14:creationId xmlns:p14="http://schemas.microsoft.com/office/powerpoint/2010/main" val="849835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20</a:t>
            </a:fld>
            <a:endParaRPr lang="en-US"/>
          </a:p>
        </p:txBody>
      </p:sp>
      <p:sp>
        <p:nvSpPr>
          <p:cNvPr id="6" name="TextBox 5"/>
          <p:cNvSpPr txBox="1"/>
          <p:nvPr/>
        </p:nvSpPr>
        <p:spPr>
          <a:xfrm>
            <a:off x="847788" y="713381"/>
            <a:ext cx="7539258" cy="1384995"/>
          </a:xfrm>
          <a:prstGeom prst="rect">
            <a:avLst/>
          </a:prstGeom>
          <a:noFill/>
        </p:spPr>
        <p:txBody>
          <a:bodyPr wrap="square" rtlCol="0">
            <a:spAutoFit/>
          </a:bodyPr>
          <a:lstStyle/>
          <a:p>
            <a:pPr algn="ctr"/>
            <a:r>
              <a:rPr lang="en-US" sz="2800" dirty="0">
                <a:solidFill>
                  <a:srgbClr val="0070C0"/>
                </a:solidFill>
                <a:latin typeface="+mj-lt"/>
              </a:rPr>
              <a:t>Is the frequency of family worship related to motivation, life-long Adventist status, or adult age cohort? </a:t>
            </a:r>
          </a:p>
        </p:txBody>
      </p:sp>
      <p:pic>
        <p:nvPicPr>
          <p:cNvPr id="7" name="Graphic 6"/>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03922" y="2629336"/>
            <a:ext cx="736156" cy="761999"/>
          </a:xfrm>
          <a:prstGeom prst="rect">
            <a:avLst/>
          </a:prstGeom>
        </p:spPr>
      </p:pic>
    </p:spTree>
    <p:extLst>
      <p:ext uri="{BB962C8B-B14F-4D97-AF65-F5344CB8AC3E}">
        <p14:creationId xmlns:p14="http://schemas.microsoft.com/office/powerpoint/2010/main" val="2121183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21</a:t>
            </a:fld>
            <a:endParaRPr lang="en-US"/>
          </a:p>
        </p:txBody>
      </p:sp>
      <p:sp>
        <p:nvSpPr>
          <p:cNvPr id="3" name="TextBox 2"/>
          <p:cNvSpPr txBox="1"/>
          <p:nvPr/>
        </p:nvSpPr>
        <p:spPr>
          <a:xfrm>
            <a:off x="1299410" y="2169577"/>
            <a:ext cx="2886344" cy="646331"/>
          </a:xfrm>
          <a:prstGeom prst="rect">
            <a:avLst/>
          </a:prstGeom>
          <a:noFill/>
        </p:spPr>
        <p:txBody>
          <a:bodyPr wrap="square" rtlCol="0">
            <a:spAutoFit/>
          </a:bodyPr>
          <a:lstStyle/>
          <a:p>
            <a:r>
              <a:rPr lang="en-US" dirty="0">
                <a:solidFill>
                  <a:srgbClr val="0070C0"/>
                </a:solidFill>
              </a:rPr>
              <a:t>Change in odds of high frequency of family worship:</a:t>
            </a:r>
          </a:p>
        </p:txBody>
      </p:sp>
      <p:graphicFrame>
        <p:nvGraphicFramePr>
          <p:cNvPr id="4" name="Table 3"/>
          <p:cNvGraphicFramePr>
            <a:graphicFrameLocks noGrp="1"/>
          </p:cNvGraphicFramePr>
          <p:nvPr>
            <p:extLst>
              <p:ext uri="{D42A27DB-BD31-4B8C-83A1-F6EECF244321}">
                <p14:modId xmlns:p14="http://schemas.microsoft.com/office/powerpoint/2010/main" val="3688595897"/>
              </p:ext>
            </p:extLst>
          </p:nvPr>
        </p:nvGraphicFramePr>
        <p:xfrm>
          <a:off x="1341651" y="3359193"/>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x1.04</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x0.80*</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x0.48*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rgbClr val="0070C0"/>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rgbClr val="0070C0"/>
                          </a:solidFill>
                        </a:rPr>
                        <a:t>x1.23*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11347734"/>
                  </a:ext>
                </a:extLst>
              </a:tr>
              <a:tr h="370840">
                <a:tc>
                  <a:txBody>
                    <a:bodyPr/>
                    <a:lstStyle/>
                    <a:p>
                      <a:r>
                        <a:rPr lang="en-US" sz="1400" b="0" dirty="0">
                          <a:solidFill>
                            <a:srgbClr val="0070C0"/>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rgbClr val="0070C0"/>
                          </a:solidFill>
                        </a:rPr>
                        <a:t>x1.83*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x1.32*</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sp>
        <p:nvSpPr>
          <p:cNvPr id="5" name="TextBox 4"/>
          <p:cNvSpPr txBox="1"/>
          <p:nvPr/>
        </p:nvSpPr>
        <p:spPr>
          <a:xfrm>
            <a:off x="5271902" y="2169577"/>
            <a:ext cx="2886344" cy="923330"/>
          </a:xfrm>
          <a:prstGeom prst="rect">
            <a:avLst/>
          </a:prstGeom>
          <a:noFill/>
        </p:spPr>
        <p:txBody>
          <a:bodyPr wrap="square" rtlCol="0">
            <a:spAutoFit/>
          </a:bodyPr>
          <a:lstStyle/>
          <a:p>
            <a:r>
              <a:rPr lang="en-US" dirty="0">
                <a:solidFill>
                  <a:srgbClr val="0070C0"/>
                </a:solidFill>
              </a:rPr>
              <a:t>Change in odds of high frequency of church attendance:</a:t>
            </a:r>
          </a:p>
        </p:txBody>
      </p:sp>
      <p:graphicFrame>
        <p:nvGraphicFramePr>
          <p:cNvPr id="6" name="Table 5"/>
          <p:cNvGraphicFramePr>
            <a:graphicFrameLocks noGrp="1"/>
          </p:cNvGraphicFramePr>
          <p:nvPr>
            <p:extLst>
              <p:ext uri="{D42A27DB-BD31-4B8C-83A1-F6EECF244321}">
                <p14:modId xmlns:p14="http://schemas.microsoft.com/office/powerpoint/2010/main" val="954605155"/>
              </p:ext>
            </p:extLst>
          </p:nvPr>
        </p:nvGraphicFramePr>
        <p:xfrm>
          <a:off x="5314143" y="3359193"/>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x0.98</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x0.75*</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x0.61*</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rgbClr val="0070C0"/>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rgbClr val="0070C0"/>
                          </a:solidFill>
                        </a:rPr>
                        <a:t>x0.84*</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11347734"/>
                  </a:ext>
                </a:extLst>
              </a:tr>
              <a:tr h="370840">
                <a:tc>
                  <a:txBody>
                    <a:bodyPr/>
                    <a:lstStyle/>
                    <a:p>
                      <a:r>
                        <a:rPr lang="en-US" sz="1400" b="0" dirty="0">
                          <a:solidFill>
                            <a:srgbClr val="0070C0"/>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rgbClr val="0070C0"/>
                          </a:solidFill>
                        </a:rPr>
                        <a:t>x1.63*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x1.18*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pic>
        <p:nvPicPr>
          <p:cNvPr id="7" name="Graphic 6"/>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00038" y="1206280"/>
            <a:ext cx="736156" cy="761999"/>
          </a:xfrm>
          <a:prstGeom prst="rect">
            <a:avLst/>
          </a:prstGeom>
        </p:spPr>
      </p:pic>
      <p:sp>
        <p:nvSpPr>
          <p:cNvPr id="8" name="Freeform: Shape 7"/>
          <p:cNvSpPr/>
          <p:nvPr/>
        </p:nvSpPr>
        <p:spPr>
          <a:xfrm>
            <a:off x="2083741" y="1394876"/>
            <a:ext cx="953123" cy="595702"/>
          </a:xfrm>
          <a:custGeom>
            <a:avLst/>
            <a:gdLst/>
            <a:ahLst/>
            <a:cxnLst/>
            <a:rect l="l" t="t" r="r" b="b"/>
            <a:pathLst>
              <a:path w="228600" h="142875">
                <a:moveTo>
                  <a:pt x="84439" y="85725"/>
                </a:moveTo>
                <a:cubicBezTo>
                  <a:pt x="92917" y="95250"/>
                  <a:pt x="102870" y="100012"/>
                  <a:pt x="114300" y="100012"/>
                </a:cubicBezTo>
                <a:cubicBezTo>
                  <a:pt x="125825" y="100012"/>
                  <a:pt x="135827" y="95250"/>
                  <a:pt x="144304" y="85725"/>
                </a:cubicBezTo>
                <a:cubicBezTo>
                  <a:pt x="151924" y="86106"/>
                  <a:pt x="158353" y="89035"/>
                  <a:pt x="163592" y="94512"/>
                </a:cubicBezTo>
                <a:cubicBezTo>
                  <a:pt x="168831" y="99988"/>
                  <a:pt x="171450" y="106584"/>
                  <a:pt x="171450" y="114300"/>
                </a:cubicBezTo>
                <a:lnTo>
                  <a:pt x="171450" y="142875"/>
                </a:lnTo>
                <a:lnTo>
                  <a:pt x="57150" y="142875"/>
                </a:lnTo>
                <a:lnTo>
                  <a:pt x="57150" y="114300"/>
                </a:lnTo>
                <a:cubicBezTo>
                  <a:pt x="57150" y="106584"/>
                  <a:pt x="59793" y="99965"/>
                  <a:pt x="65080" y="94440"/>
                </a:cubicBezTo>
                <a:cubicBezTo>
                  <a:pt x="70366" y="88916"/>
                  <a:pt x="76819" y="86010"/>
                  <a:pt x="84439" y="85725"/>
                </a:cubicBezTo>
                <a:close/>
                <a:moveTo>
                  <a:pt x="201454" y="71437"/>
                </a:moveTo>
                <a:cubicBezTo>
                  <a:pt x="209074" y="71818"/>
                  <a:pt x="215503" y="74747"/>
                  <a:pt x="220742" y="80224"/>
                </a:cubicBezTo>
                <a:cubicBezTo>
                  <a:pt x="225981" y="85701"/>
                  <a:pt x="228600" y="92297"/>
                  <a:pt x="228600" y="100012"/>
                </a:cubicBezTo>
                <a:lnTo>
                  <a:pt x="228600" y="128587"/>
                </a:lnTo>
                <a:lnTo>
                  <a:pt x="185738" y="128587"/>
                </a:lnTo>
                <a:lnTo>
                  <a:pt x="185738" y="114300"/>
                </a:lnTo>
                <a:cubicBezTo>
                  <a:pt x="185738" y="103441"/>
                  <a:pt x="181880" y="93773"/>
                  <a:pt x="174165" y="85296"/>
                </a:cubicBezTo>
                <a:cubicBezTo>
                  <a:pt x="184928" y="84439"/>
                  <a:pt x="194024" y="79819"/>
                  <a:pt x="201454" y="71437"/>
                </a:cubicBezTo>
                <a:close/>
                <a:moveTo>
                  <a:pt x="27289" y="71437"/>
                </a:moveTo>
                <a:cubicBezTo>
                  <a:pt x="34719" y="79819"/>
                  <a:pt x="43768" y="84439"/>
                  <a:pt x="54436" y="85296"/>
                </a:cubicBezTo>
                <a:cubicBezTo>
                  <a:pt x="46720" y="93678"/>
                  <a:pt x="42863" y="103346"/>
                  <a:pt x="42863" y="114300"/>
                </a:cubicBezTo>
                <a:lnTo>
                  <a:pt x="42863" y="128587"/>
                </a:lnTo>
                <a:lnTo>
                  <a:pt x="0" y="128587"/>
                </a:lnTo>
                <a:lnTo>
                  <a:pt x="0" y="100012"/>
                </a:lnTo>
                <a:cubicBezTo>
                  <a:pt x="0" y="92297"/>
                  <a:pt x="2643" y="85677"/>
                  <a:pt x="7930" y="80153"/>
                </a:cubicBezTo>
                <a:cubicBezTo>
                  <a:pt x="13216" y="74628"/>
                  <a:pt x="19669" y="71723"/>
                  <a:pt x="27289" y="71437"/>
                </a:cubicBezTo>
                <a:close/>
                <a:moveTo>
                  <a:pt x="114300" y="14287"/>
                </a:moveTo>
                <a:cubicBezTo>
                  <a:pt x="122206" y="14287"/>
                  <a:pt x="128945" y="17788"/>
                  <a:pt x="134517" y="24789"/>
                </a:cubicBezTo>
                <a:cubicBezTo>
                  <a:pt x="140089" y="31789"/>
                  <a:pt x="142875" y="40195"/>
                  <a:pt x="142875" y="50006"/>
                </a:cubicBezTo>
                <a:cubicBezTo>
                  <a:pt x="142875" y="59817"/>
                  <a:pt x="140089" y="68223"/>
                  <a:pt x="134517" y="75223"/>
                </a:cubicBezTo>
                <a:cubicBezTo>
                  <a:pt x="128945" y="82224"/>
                  <a:pt x="122206" y="85725"/>
                  <a:pt x="114300" y="85725"/>
                </a:cubicBezTo>
                <a:cubicBezTo>
                  <a:pt x="106394" y="85725"/>
                  <a:pt x="99655" y="82224"/>
                  <a:pt x="94083" y="75223"/>
                </a:cubicBezTo>
                <a:cubicBezTo>
                  <a:pt x="88511" y="68223"/>
                  <a:pt x="85725" y="59817"/>
                  <a:pt x="85725" y="50006"/>
                </a:cubicBezTo>
                <a:cubicBezTo>
                  <a:pt x="85725" y="40195"/>
                  <a:pt x="88511" y="31789"/>
                  <a:pt x="94083" y="24789"/>
                </a:cubicBezTo>
                <a:cubicBezTo>
                  <a:pt x="99655" y="17788"/>
                  <a:pt x="106394" y="14287"/>
                  <a:pt x="114300" y="14287"/>
                </a:cubicBezTo>
                <a:close/>
                <a:moveTo>
                  <a:pt x="171450" y="0"/>
                </a:moveTo>
                <a:cubicBezTo>
                  <a:pt x="179356" y="0"/>
                  <a:pt x="186095" y="3500"/>
                  <a:pt x="191667" y="10501"/>
                </a:cubicBezTo>
                <a:cubicBezTo>
                  <a:pt x="197239" y="17502"/>
                  <a:pt x="200025" y="25908"/>
                  <a:pt x="200025" y="35718"/>
                </a:cubicBezTo>
                <a:cubicBezTo>
                  <a:pt x="200025" y="45529"/>
                  <a:pt x="197239" y="53935"/>
                  <a:pt x="191667" y="60936"/>
                </a:cubicBezTo>
                <a:cubicBezTo>
                  <a:pt x="186095" y="67937"/>
                  <a:pt x="179356" y="71437"/>
                  <a:pt x="171450" y="71437"/>
                </a:cubicBezTo>
                <a:cubicBezTo>
                  <a:pt x="165449" y="71437"/>
                  <a:pt x="159925" y="69199"/>
                  <a:pt x="154877" y="64722"/>
                </a:cubicBezTo>
                <a:cubicBezTo>
                  <a:pt x="156401" y="59102"/>
                  <a:pt x="157163" y="54197"/>
                  <a:pt x="157163" y="50006"/>
                </a:cubicBezTo>
                <a:cubicBezTo>
                  <a:pt x="157163" y="38100"/>
                  <a:pt x="153734" y="27384"/>
                  <a:pt x="146876" y="17859"/>
                </a:cubicBezTo>
                <a:cubicBezTo>
                  <a:pt x="149447" y="12430"/>
                  <a:pt x="152900" y="8096"/>
                  <a:pt x="157234" y="4858"/>
                </a:cubicBezTo>
                <a:cubicBezTo>
                  <a:pt x="161568" y="1619"/>
                  <a:pt x="166307" y="0"/>
                  <a:pt x="171450" y="0"/>
                </a:cubicBezTo>
                <a:close/>
                <a:moveTo>
                  <a:pt x="57150" y="0"/>
                </a:moveTo>
                <a:cubicBezTo>
                  <a:pt x="62294" y="0"/>
                  <a:pt x="67032" y="1619"/>
                  <a:pt x="71366" y="4858"/>
                </a:cubicBezTo>
                <a:cubicBezTo>
                  <a:pt x="75700" y="8096"/>
                  <a:pt x="79153" y="12430"/>
                  <a:pt x="81725" y="17859"/>
                </a:cubicBezTo>
                <a:cubicBezTo>
                  <a:pt x="74867" y="27384"/>
                  <a:pt x="71438" y="38100"/>
                  <a:pt x="71438" y="50006"/>
                </a:cubicBezTo>
                <a:cubicBezTo>
                  <a:pt x="71438" y="54197"/>
                  <a:pt x="72200" y="59102"/>
                  <a:pt x="73724" y="64722"/>
                </a:cubicBezTo>
                <a:cubicBezTo>
                  <a:pt x="68675" y="69199"/>
                  <a:pt x="63151" y="71437"/>
                  <a:pt x="57150" y="71437"/>
                </a:cubicBezTo>
                <a:cubicBezTo>
                  <a:pt x="49244" y="71437"/>
                  <a:pt x="42505" y="67937"/>
                  <a:pt x="36933" y="60936"/>
                </a:cubicBezTo>
                <a:cubicBezTo>
                  <a:pt x="31361" y="53935"/>
                  <a:pt x="28575" y="45529"/>
                  <a:pt x="28575" y="35718"/>
                </a:cubicBezTo>
                <a:cubicBezTo>
                  <a:pt x="28575" y="25908"/>
                  <a:pt x="31361" y="17502"/>
                  <a:pt x="36933" y="10501"/>
                </a:cubicBezTo>
                <a:cubicBezTo>
                  <a:pt x="42505" y="3500"/>
                  <a:pt x="49244" y="0"/>
                  <a:pt x="57150" y="0"/>
                </a:cubicBezTo>
                <a:close/>
              </a:path>
            </a:pathLst>
          </a:custGeom>
          <a:solidFill>
            <a:srgbClr val="5F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4196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22</a:t>
            </a:fld>
            <a:endParaRPr lang="en-US"/>
          </a:p>
        </p:txBody>
      </p:sp>
      <p:sp>
        <p:nvSpPr>
          <p:cNvPr id="3" name="TextBox 2"/>
          <p:cNvSpPr txBox="1"/>
          <p:nvPr/>
        </p:nvSpPr>
        <p:spPr>
          <a:xfrm>
            <a:off x="1299410" y="2169577"/>
            <a:ext cx="2886344" cy="646331"/>
          </a:xfrm>
          <a:prstGeom prst="rect">
            <a:avLst/>
          </a:prstGeom>
          <a:noFill/>
        </p:spPr>
        <p:txBody>
          <a:bodyPr wrap="square" rtlCol="0">
            <a:spAutoFit/>
          </a:bodyPr>
          <a:lstStyle/>
          <a:p>
            <a:r>
              <a:rPr lang="en-US" dirty="0">
                <a:solidFill>
                  <a:srgbClr val="0070C0"/>
                </a:solidFill>
              </a:rPr>
              <a:t>Change in odds of high frequency of family worship:</a:t>
            </a:r>
          </a:p>
        </p:txBody>
      </p:sp>
      <p:graphicFrame>
        <p:nvGraphicFramePr>
          <p:cNvPr id="4" name="Table 3"/>
          <p:cNvGraphicFramePr>
            <a:graphicFrameLocks noGrp="1"/>
          </p:cNvGraphicFramePr>
          <p:nvPr>
            <p:extLst>
              <p:ext uri="{D42A27DB-BD31-4B8C-83A1-F6EECF244321}">
                <p14:modId xmlns:p14="http://schemas.microsoft.com/office/powerpoint/2010/main" val="3078618187"/>
              </p:ext>
            </p:extLst>
          </p:nvPr>
        </p:nvGraphicFramePr>
        <p:xfrm>
          <a:off x="1341651" y="3359193"/>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x1.04</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x0.80*</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x0.48*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rgbClr val="0070C0"/>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rgbClr val="0070C0"/>
                          </a:solidFill>
                        </a:rPr>
                        <a:t>x1.23*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11347734"/>
                  </a:ext>
                </a:extLst>
              </a:tr>
              <a:tr h="370840">
                <a:tc>
                  <a:txBody>
                    <a:bodyPr/>
                    <a:lstStyle/>
                    <a:p>
                      <a:r>
                        <a:rPr lang="en-US" sz="1400" b="0" dirty="0">
                          <a:solidFill>
                            <a:srgbClr val="0070C0"/>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US" sz="1400" b="0" dirty="0">
                          <a:solidFill>
                            <a:srgbClr val="0070C0"/>
                          </a:solidFill>
                        </a:rPr>
                        <a:t>x1.83*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x1.32*</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sp>
        <p:nvSpPr>
          <p:cNvPr id="5" name="TextBox 4"/>
          <p:cNvSpPr txBox="1"/>
          <p:nvPr/>
        </p:nvSpPr>
        <p:spPr>
          <a:xfrm>
            <a:off x="5271902" y="2169577"/>
            <a:ext cx="2886344" cy="923330"/>
          </a:xfrm>
          <a:prstGeom prst="rect">
            <a:avLst/>
          </a:prstGeom>
          <a:noFill/>
        </p:spPr>
        <p:txBody>
          <a:bodyPr wrap="square" rtlCol="0">
            <a:spAutoFit/>
          </a:bodyPr>
          <a:lstStyle/>
          <a:p>
            <a:r>
              <a:rPr lang="en-US" dirty="0">
                <a:solidFill>
                  <a:srgbClr val="0070C0"/>
                </a:solidFill>
              </a:rPr>
              <a:t>Change in odds of high frequency of church attendance:</a:t>
            </a:r>
          </a:p>
        </p:txBody>
      </p:sp>
      <p:graphicFrame>
        <p:nvGraphicFramePr>
          <p:cNvPr id="6" name="Table 5"/>
          <p:cNvGraphicFramePr>
            <a:graphicFrameLocks noGrp="1"/>
          </p:cNvGraphicFramePr>
          <p:nvPr>
            <p:extLst>
              <p:ext uri="{D42A27DB-BD31-4B8C-83A1-F6EECF244321}">
                <p14:modId xmlns:p14="http://schemas.microsoft.com/office/powerpoint/2010/main" val="168874555"/>
              </p:ext>
            </p:extLst>
          </p:nvPr>
        </p:nvGraphicFramePr>
        <p:xfrm>
          <a:off x="5314143" y="3359193"/>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x0.98</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x0.75*</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x0.61*</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rgbClr val="0070C0"/>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rgbClr val="0070C0"/>
                          </a:solidFill>
                        </a:rPr>
                        <a:t>x0.84*</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11347734"/>
                  </a:ext>
                </a:extLst>
              </a:tr>
              <a:tr h="370840">
                <a:tc>
                  <a:txBody>
                    <a:bodyPr/>
                    <a:lstStyle/>
                    <a:p>
                      <a:r>
                        <a:rPr lang="en-US" sz="1400" b="0" dirty="0">
                          <a:solidFill>
                            <a:srgbClr val="0070C0"/>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US" sz="1400" b="0" dirty="0">
                          <a:solidFill>
                            <a:srgbClr val="0070C0"/>
                          </a:solidFill>
                        </a:rPr>
                        <a:t>x1.63*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x1.18*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pic>
        <p:nvPicPr>
          <p:cNvPr id="7" name="Graphic 6"/>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00038" y="1206280"/>
            <a:ext cx="736156" cy="761999"/>
          </a:xfrm>
          <a:prstGeom prst="rect">
            <a:avLst/>
          </a:prstGeom>
        </p:spPr>
      </p:pic>
      <p:sp>
        <p:nvSpPr>
          <p:cNvPr id="8" name="Freeform: Shape 7"/>
          <p:cNvSpPr/>
          <p:nvPr/>
        </p:nvSpPr>
        <p:spPr>
          <a:xfrm>
            <a:off x="2083741" y="1394876"/>
            <a:ext cx="953123" cy="595702"/>
          </a:xfrm>
          <a:custGeom>
            <a:avLst/>
            <a:gdLst/>
            <a:ahLst/>
            <a:cxnLst/>
            <a:rect l="l" t="t" r="r" b="b"/>
            <a:pathLst>
              <a:path w="228600" h="142875">
                <a:moveTo>
                  <a:pt x="84439" y="85725"/>
                </a:moveTo>
                <a:cubicBezTo>
                  <a:pt x="92917" y="95250"/>
                  <a:pt x="102870" y="100012"/>
                  <a:pt x="114300" y="100012"/>
                </a:cubicBezTo>
                <a:cubicBezTo>
                  <a:pt x="125825" y="100012"/>
                  <a:pt x="135827" y="95250"/>
                  <a:pt x="144304" y="85725"/>
                </a:cubicBezTo>
                <a:cubicBezTo>
                  <a:pt x="151924" y="86106"/>
                  <a:pt x="158353" y="89035"/>
                  <a:pt x="163592" y="94512"/>
                </a:cubicBezTo>
                <a:cubicBezTo>
                  <a:pt x="168831" y="99988"/>
                  <a:pt x="171450" y="106584"/>
                  <a:pt x="171450" y="114300"/>
                </a:cubicBezTo>
                <a:lnTo>
                  <a:pt x="171450" y="142875"/>
                </a:lnTo>
                <a:lnTo>
                  <a:pt x="57150" y="142875"/>
                </a:lnTo>
                <a:lnTo>
                  <a:pt x="57150" y="114300"/>
                </a:lnTo>
                <a:cubicBezTo>
                  <a:pt x="57150" y="106584"/>
                  <a:pt x="59793" y="99965"/>
                  <a:pt x="65080" y="94440"/>
                </a:cubicBezTo>
                <a:cubicBezTo>
                  <a:pt x="70366" y="88916"/>
                  <a:pt x="76819" y="86010"/>
                  <a:pt x="84439" y="85725"/>
                </a:cubicBezTo>
                <a:close/>
                <a:moveTo>
                  <a:pt x="201454" y="71437"/>
                </a:moveTo>
                <a:cubicBezTo>
                  <a:pt x="209074" y="71818"/>
                  <a:pt x="215503" y="74747"/>
                  <a:pt x="220742" y="80224"/>
                </a:cubicBezTo>
                <a:cubicBezTo>
                  <a:pt x="225981" y="85701"/>
                  <a:pt x="228600" y="92297"/>
                  <a:pt x="228600" y="100012"/>
                </a:cubicBezTo>
                <a:lnTo>
                  <a:pt x="228600" y="128587"/>
                </a:lnTo>
                <a:lnTo>
                  <a:pt x="185738" y="128587"/>
                </a:lnTo>
                <a:lnTo>
                  <a:pt x="185738" y="114300"/>
                </a:lnTo>
                <a:cubicBezTo>
                  <a:pt x="185738" y="103441"/>
                  <a:pt x="181880" y="93773"/>
                  <a:pt x="174165" y="85296"/>
                </a:cubicBezTo>
                <a:cubicBezTo>
                  <a:pt x="184928" y="84439"/>
                  <a:pt x="194024" y="79819"/>
                  <a:pt x="201454" y="71437"/>
                </a:cubicBezTo>
                <a:close/>
                <a:moveTo>
                  <a:pt x="27289" y="71437"/>
                </a:moveTo>
                <a:cubicBezTo>
                  <a:pt x="34719" y="79819"/>
                  <a:pt x="43768" y="84439"/>
                  <a:pt x="54436" y="85296"/>
                </a:cubicBezTo>
                <a:cubicBezTo>
                  <a:pt x="46720" y="93678"/>
                  <a:pt x="42863" y="103346"/>
                  <a:pt x="42863" y="114300"/>
                </a:cubicBezTo>
                <a:lnTo>
                  <a:pt x="42863" y="128587"/>
                </a:lnTo>
                <a:lnTo>
                  <a:pt x="0" y="128587"/>
                </a:lnTo>
                <a:lnTo>
                  <a:pt x="0" y="100012"/>
                </a:lnTo>
                <a:cubicBezTo>
                  <a:pt x="0" y="92297"/>
                  <a:pt x="2643" y="85677"/>
                  <a:pt x="7930" y="80153"/>
                </a:cubicBezTo>
                <a:cubicBezTo>
                  <a:pt x="13216" y="74628"/>
                  <a:pt x="19669" y="71723"/>
                  <a:pt x="27289" y="71437"/>
                </a:cubicBezTo>
                <a:close/>
                <a:moveTo>
                  <a:pt x="114300" y="14287"/>
                </a:moveTo>
                <a:cubicBezTo>
                  <a:pt x="122206" y="14287"/>
                  <a:pt x="128945" y="17788"/>
                  <a:pt x="134517" y="24789"/>
                </a:cubicBezTo>
                <a:cubicBezTo>
                  <a:pt x="140089" y="31789"/>
                  <a:pt x="142875" y="40195"/>
                  <a:pt x="142875" y="50006"/>
                </a:cubicBezTo>
                <a:cubicBezTo>
                  <a:pt x="142875" y="59817"/>
                  <a:pt x="140089" y="68223"/>
                  <a:pt x="134517" y="75223"/>
                </a:cubicBezTo>
                <a:cubicBezTo>
                  <a:pt x="128945" y="82224"/>
                  <a:pt x="122206" y="85725"/>
                  <a:pt x="114300" y="85725"/>
                </a:cubicBezTo>
                <a:cubicBezTo>
                  <a:pt x="106394" y="85725"/>
                  <a:pt x="99655" y="82224"/>
                  <a:pt x="94083" y="75223"/>
                </a:cubicBezTo>
                <a:cubicBezTo>
                  <a:pt x="88511" y="68223"/>
                  <a:pt x="85725" y="59817"/>
                  <a:pt x="85725" y="50006"/>
                </a:cubicBezTo>
                <a:cubicBezTo>
                  <a:pt x="85725" y="40195"/>
                  <a:pt x="88511" y="31789"/>
                  <a:pt x="94083" y="24789"/>
                </a:cubicBezTo>
                <a:cubicBezTo>
                  <a:pt x="99655" y="17788"/>
                  <a:pt x="106394" y="14287"/>
                  <a:pt x="114300" y="14287"/>
                </a:cubicBezTo>
                <a:close/>
                <a:moveTo>
                  <a:pt x="171450" y="0"/>
                </a:moveTo>
                <a:cubicBezTo>
                  <a:pt x="179356" y="0"/>
                  <a:pt x="186095" y="3500"/>
                  <a:pt x="191667" y="10501"/>
                </a:cubicBezTo>
                <a:cubicBezTo>
                  <a:pt x="197239" y="17502"/>
                  <a:pt x="200025" y="25908"/>
                  <a:pt x="200025" y="35718"/>
                </a:cubicBezTo>
                <a:cubicBezTo>
                  <a:pt x="200025" y="45529"/>
                  <a:pt x="197239" y="53935"/>
                  <a:pt x="191667" y="60936"/>
                </a:cubicBezTo>
                <a:cubicBezTo>
                  <a:pt x="186095" y="67937"/>
                  <a:pt x="179356" y="71437"/>
                  <a:pt x="171450" y="71437"/>
                </a:cubicBezTo>
                <a:cubicBezTo>
                  <a:pt x="165449" y="71437"/>
                  <a:pt x="159925" y="69199"/>
                  <a:pt x="154877" y="64722"/>
                </a:cubicBezTo>
                <a:cubicBezTo>
                  <a:pt x="156401" y="59102"/>
                  <a:pt x="157163" y="54197"/>
                  <a:pt x="157163" y="50006"/>
                </a:cubicBezTo>
                <a:cubicBezTo>
                  <a:pt x="157163" y="38100"/>
                  <a:pt x="153734" y="27384"/>
                  <a:pt x="146876" y="17859"/>
                </a:cubicBezTo>
                <a:cubicBezTo>
                  <a:pt x="149447" y="12430"/>
                  <a:pt x="152900" y="8096"/>
                  <a:pt x="157234" y="4858"/>
                </a:cubicBezTo>
                <a:cubicBezTo>
                  <a:pt x="161568" y="1619"/>
                  <a:pt x="166307" y="0"/>
                  <a:pt x="171450" y="0"/>
                </a:cubicBezTo>
                <a:close/>
                <a:moveTo>
                  <a:pt x="57150" y="0"/>
                </a:moveTo>
                <a:cubicBezTo>
                  <a:pt x="62294" y="0"/>
                  <a:pt x="67032" y="1619"/>
                  <a:pt x="71366" y="4858"/>
                </a:cubicBezTo>
                <a:cubicBezTo>
                  <a:pt x="75700" y="8096"/>
                  <a:pt x="79153" y="12430"/>
                  <a:pt x="81725" y="17859"/>
                </a:cubicBezTo>
                <a:cubicBezTo>
                  <a:pt x="74867" y="27384"/>
                  <a:pt x="71438" y="38100"/>
                  <a:pt x="71438" y="50006"/>
                </a:cubicBezTo>
                <a:cubicBezTo>
                  <a:pt x="71438" y="54197"/>
                  <a:pt x="72200" y="59102"/>
                  <a:pt x="73724" y="64722"/>
                </a:cubicBezTo>
                <a:cubicBezTo>
                  <a:pt x="68675" y="69199"/>
                  <a:pt x="63151" y="71437"/>
                  <a:pt x="57150" y="71437"/>
                </a:cubicBezTo>
                <a:cubicBezTo>
                  <a:pt x="49244" y="71437"/>
                  <a:pt x="42505" y="67937"/>
                  <a:pt x="36933" y="60936"/>
                </a:cubicBezTo>
                <a:cubicBezTo>
                  <a:pt x="31361" y="53935"/>
                  <a:pt x="28575" y="45529"/>
                  <a:pt x="28575" y="35718"/>
                </a:cubicBezTo>
                <a:cubicBezTo>
                  <a:pt x="28575" y="25908"/>
                  <a:pt x="31361" y="17502"/>
                  <a:pt x="36933" y="10501"/>
                </a:cubicBezTo>
                <a:cubicBezTo>
                  <a:pt x="42505" y="3500"/>
                  <a:pt x="49244" y="0"/>
                  <a:pt x="57150" y="0"/>
                </a:cubicBezTo>
                <a:close/>
              </a:path>
            </a:pathLst>
          </a:custGeom>
          <a:solidFill>
            <a:srgbClr val="5F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0203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23</a:t>
            </a:fld>
            <a:endParaRPr lang="en-US"/>
          </a:p>
        </p:txBody>
      </p:sp>
      <p:sp>
        <p:nvSpPr>
          <p:cNvPr id="3" name="TextBox 2"/>
          <p:cNvSpPr txBox="1"/>
          <p:nvPr/>
        </p:nvSpPr>
        <p:spPr>
          <a:xfrm>
            <a:off x="1299410" y="2169577"/>
            <a:ext cx="2886344" cy="646331"/>
          </a:xfrm>
          <a:prstGeom prst="rect">
            <a:avLst/>
          </a:prstGeom>
          <a:noFill/>
        </p:spPr>
        <p:txBody>
          <a:bodyPr wrap="square" rtlCol="0">
            <a:spAutoFit/>
          </a:bodyPr>
          <a:lstStyle/>
          <a:p>
            <a:r>
              <a:rPr lang="en-US" dirty="0">
                <a:solidFill>
                  <a:srgbClr val="0070C0"/>
                </a:solidFill>
              </a:rPr>
              <a:t>Change in odds of high frequency of family worship:</a:t>
            </a:r>
          </a:p>
        </p:txBody>
      </p:sp>
      <p:graphicFrame>
        <p:nvGraphicFramePr>
          <p:cNvPr id="4" name="Table 3"/>
          <p:cNvGraphicFramePr>
            <a:graphicFrameLocks noGrp="1"/>
          </p:cNvGraphicFramePr>
          <p:nvPr>
            <p:extLst>
              <p:ext uri="{D42A27DB-BD31-4B8C-83A1-F6EECF244321}">
                <p14:modId xmlns:p14="http://schemas.microsoft.com/office/powerpoint/2010/main" val="3241936292"/>
              </p:ext>
            </p:extLst>
          </p:nvPr>
        </p:nvGraphicFramePr>
        <p:xfrm>
          <a:off x="1341651" y="3359193"/>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x1.04</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x0.80*</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x0.48*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rgbClr val="0070C0"/>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US" sz="1400" b="0" dirty="0">
                          <a:solidFill>
                            <a:srgbClr val="0070C0"/>
                          </a:solidFill>
                        </a:rPr>
                        <a:t>x1.23*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1347734"/>
                  </a:ext>
                </a:extLst>
              </a:tr>
              <a:tr h="370840">
                <a:tc>
                  <a:txBody>
                    <a:bodyPr/>
                    <a:lstStyle/>
                    <a:p>
                      <a:r>
                        <a:rPr lang="en-US" sz="1400" b="0" dirty="0">
                          <a:solidFill>
                            <a:schemeClr val="bg1"/>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solidFill>
                        </a:rPr>
                        <a:t>x1.83*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x1.32*</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sp>
        <p:nvSpPr>
          <p:cNvPr id="5" name="TextBox 4"/>
          <p:cNvSpPr txBox="1"/>
          <p:nvPr/>
        </p:nvSpPr>
        <p:spPr>
          <a:xfrm>
            <a:off x="5271902" y="2169577"/>
            <a:ext cx="2886344" cy="923330"/>
          </a:xfrm>
          <a:prstGeom prst="rect">
            <a:avLst/>
          </a:prstGeom>
          <a:noFill/>
        </p:spPr>
        <p:txBody>
          <a:bodyPr wrap="square" rtlCol="0">
            <a:spAutoFit/>
          </a:bodyPr>
          <a:lstStyle/>
          <a:p>
            <a:r>
              <a:rPr lang="en-US" dirty="0">
                <a:solidFill>
                  <a:srgbClr val="0070C0"/>
                </a:solidFill>
              </a:rPr>
              <a:t>Change in odds of high frequency of church attendance:</a:t>
            </a:r>
          </a:p>
        </p:txBody>
      </p:sp>
      <p:graphicFrame>
        <p:nvGraphicFramePr>
          <p:cNvPr id="6" name="Table 5"/>
          <p:cNvGraphicFramePr>
            <a:graphicFrameLocks noGrp="1"/>
          </p:cNvGraphicFramePr>
          <p:nvPr>
            <p:extLst>
              <p:ext uri="{D42A27DB-BD31-4B8C-83A1-F6EECF244321}">
                <p14:modId xmlns:p14="http://schemas.microsoft.com/office/powerpoint/2010/main" val="1248989101"/>
              </p:ext>
            </p:extLst>
          </p:nvPr>
        </p:nvGraphicFramePr>
        <p:xfrm>
          <a:off x="5314143" y="3359193"/>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x0.98</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x0.75*</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x0.61*</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rgbClr val="0070C0"/>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US" sz="1400" b="0" dirty="0">
                          <a:solidFill>
                            <a:srgbClr val="0070C0"/>
                          </a:solidFill>
                        </a:rPr>
                        <a:t>x0.84*</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1347734"/>
                  </a:ext>
                </a:extLst>
              </a:tr>
              <a:tr h="370840">
                <a:tc>
                  <a:txBody>
                    <a:bodyPr/>
                    <a:lstStyle/>
                    <a:p>
                      <a:r>
                        <a:rPr lang="en-US" sz="1400" b="0" dirty="0">
                          <a:solidFill>
                            <a:schemeClr val="bg1"/>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solidFill>
                        </a:rPr>
                        <a:t>x1.63*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x1.18*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pic>
        <p:nvPicPr>
          <p:cNvPr id="7" name="Graphic 6"/>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00038" y="1206280"/>
            <a:ext cx="736156" cy="761999"/>
          </a:xfrm>
          <a:prstGeom prst="rect">
            <a:avLst/>
          </a:prstGeom>
        </p:spPr>
      </p:pic>
      <p:sp>
        <p:nvSpPr>
          <p:cNvPr id="8" name="Freeform: Shape 7"/>
          <p:cNvSpPr/>
          <p:nvPr/>
        </p:nvSpPr>
        <p:spPr>
          <a:xfrm>
            <a:off x="2083741" y="1394876"/>
            <a:ext cx="953123" cy="595702"/>
          </a:xfrm>
          <a:custGeom>
            <a:avLst/>
            <a:gdLst/>
            <a:ahLst/>
            <a:cxnLst/>
            <a:rect l="l" t="t" r="r" b="b"/>
            <a:pathLst>
              <a:path w="228600" h="142875">
                <a:moveTo>
                  <a:pt x="84439" y="85725"/>
                </a:moveTo>
                <a:cubicBezTo>
                  <a:pt x="92917" y="95250"/>
                  <a:pt x="102870" y="100012"/>
                  <a:pt x="114300" y="100012"/>
                </a:cubicBezTo>
                <a:cubicBezTo>
                  <a:pt x="125825" y="100012"/>
                  <a:pt x="135827" y="95250"/>
                  <a:pt x="144304" y="85725"/>
                </a:cubicBezTo>
                <a:cubicBezTo>
                  <a:pt x="151924" y="86106"/>
                  <a:pt x="158353" y="89035"/>
                  <a:pt x="163592" y="94512"/>
                </a:cubicBezTo>
                <a:cubicBezTo>
                  <a:pt x="168831" y="99988"/>
                  <a:pt x="171450" y="106584"/>
                  <a:pt x="171450" y="114300"/>
                </a:cubicBezTo>
                <a:lnTo>
                  <a:pt x="171450" y="142875"/>
                </a:lnTo>
                <a:lnTo>
                  <a:pt x="57150" y="142875"/>
                </a:lnTo>
                <a:lnTo>
                  <a:pt x="57150" y="114300"/>
                </a:lnTo>
                <a:cubicBezTo>
                  <a:pt x="57150" y="106584"/>
                  <a:pt x="59793" y="99965"/>
                  <a:pt x="65080" y="94440"/>
                </a:cubicBezTo>
                <a:cubicBezTo>
                  <a:pt x="70366" y="88916"/>
                  <a:pt x="76819" y="86010"/>
                  <a:pt x="84439" y="85725"/>
                </a:cubicBezTo>
                <a:close/>
                <a:moveTo>
                  <a:pt x="201454" y="71437"/>
                </a:moveTo>
                <a:cubicBezTo>
                  <a:pt x="209074" y="71818"/>
                  <a:pt x="215503" y="74747"/>
                  <a:pt x="220742" y="80224"/>
                </a:cubicBezTo>
                <a:cubicBezTo>
                  <a:pt x="225981" y="85701"/>
                  <a:pt x="228600" y="92297"/>
                  <a:pt x="228600" y="100012"/>
                </a:cubicBezTo>
                <a:lnTo>
                  <a:pt x="228600" y="128587"/>
                </a:lnTo>
                <a:lnTo>
                  <a:pt x="185738" y="128587"/>
                </a:lnTo>
                <a:lnTo>
                  <a:pt x="185738" y="114300"/>
                </a:lnTo>
                <a:cubicBezTo>
                  <a:pt x="185738" y="103441"/>
                  <a:pt x="181880" y="93773"/>
                  <a:pt x="174165" y="85296"/>
                </a:cubicBezTo>
                <a:cubicBezTo>
                  <a:pt x="184928" y="84439"/>
                  <a:pt x="194024" y="79819"/>
                  <a:pt x="201454" y="71437"/>
                </a:cubicBezTo>
                <a:close/>
                <a:moveTo>
                  <a:pt x="27289" y="71437"/>
                </a:moveTo>
                <a:cubicBezTo>
                  <a:pt x="34719" y="79819"/>
                  <a:pt x="43768" y="84439"/>
                  <a:pt x="54436" y="85296"/>
                </a:cubicBezTo>
                <a:cubicBezTo>
                  <a:pt x="46720" y="93678"/>
                  <a:pt x="42863" y="103346"/>
                  <a:pt x="42863" y="114300"/>
                </a:cubicBezTo>
                <a:lnTo>
                  <a:pt x="42863" y="128587"/>
                </a:lnTo>
                <a:lnTo>
                  <a:pt x="0" y="128587"/>
                </a:lnTo>
                <a:lnTo>
                  <a:pt x="0" y="100012"/>
                </a:lnTo>
                <a:cubicBezTo>
                  <a:pt x="0" y="92297"/>
                  <a:pt x="2643" y="85677"/>
                  <a:pt x="7930" y="80153"/>
                </a:cubicBezTo>
                <a:cubicBezTo>
                  <a:pt x="13216" y="74628"/>
                  <a:pt x="19669" y="71723"/>
                  <a:pt x="27289" y="71437"/>
                </a:cubicBezTo>
                <a:close/>
                <a:moveTo>
                  <a:pt x="114300" y="14287"/>
                </a:moveTo>
                <a:cubicBezTo>
                  <a:pt x="122206" y="14287"/>
                  <a:pt x="128945" y="17788"/>
                  <a:pt x="134517" y="24789"/>
                </a:cubicBezTo>
                <a:cubicBezTo>
                  <a:pt x="140089" y="31789"/>
                  <a:pt x="142875" y="40195"/>
                  <a:pt x="142875" y="50006"/>
                </a:cubicBezTo>
                <a:cubicBezTo>
                  <a:pt x="142875" y="59817"/>
                  <a:pt x="140089" y="68223"/>
                  <a:pt x="134517" y="75223"/>
                </a:cubicBezTo>
                <a:cubicBezTo>
                  <a:pt x="128945" y="82224"/>
                  <a:pt x="122206" y="85725"/>
                  <a:pt x="114300" y="85725"/>
                </a:cubicBezTo>
                <a:cubicBezTo>
                  <a:pt x="106394" y="85725"/>
                  <a:pt x="99655" y="82224"/>
                  <a:pt x="94083" y="75223"/>
                </a:cubicBezTo>
                <a:cubicBezTo>
                  <a:pt x="88511" y="68223"/>
                  <a:pt x="85725" y="59817"/>
                  <a:pt x="85725" y="50006"/>
                </a:cubicBezTo>
                <a:cubicBezTo>
                  <a:pt x="85725" y="40195"/>
                  <a:pt x="88511" y="31789"/>
                  <a:pt x="94083" y="24789"/>
                </a:cubicBezTo>
                <a:cubicBezTo>
                  <a:pt x="99655" y="17788"/>
                  <a:pt x="106394" y="14287"/>
                  <a:pt x="114300" y="14287"/>
                </a:cubicBezTo>
                <a:close/>
                <a:moveTo>
                  <a:pt x="171450" y="0"/>
                </a:moveTo>
                <a:cubicBezTo>
                  <a:pt x="179356" y="0"/>
                  <a:pt x="186095" y="3500"/>
                  <a:pt x="191667" y="10501"/>
                </a:cubicBezTo>
                <a:cubicBezTo>
                  <a:pt x="197239" y="17502"/>
                  <a:pt x="200025" y="25908"/>
                  <a:pt x="200025" y="35718"/>
                </a:cubicBezTo>
                <a:cubicBezTo>
                  <a:pt x="200025" y="45529"/>
                  <a:pt x="197239" y="53935"/>
                  <a:pt x="191667" y="60936"/>
                </a:cubicBezTo>
                <a:cubicBezTo>
                  <a:pt x="186095" y="67937"/>
                  <a:pt x="179356" y="71437"/>
                  <a:pt x="171450" y="71437"/>
                </a:cubicBezTo>
                <a:cubicBezTo>
                  <a:pt x="165449" y="71437"/>
                  <a:pt x="159925" y="69199"/>
                  <a:pt x="154877" y="64722"/>
                </a:cubicBezTo>
                <a:cubicBezTo>
                  <a:pt x="156401" y="59102"/>
                  <a:pt x="157163" y="54197"/>
                  <a:pt x="157163" y="50006"/>
                </a:cubicBezTo>
                <a:cubicBezTo>
                  <a:pt x="157163" y="38100"/>
                  <a:pt x="153734" y="27384"/>
                  <a:pt x="146876" y="17859"/>
                </a:cubicBezTo>
                <a:cubicBezTo>
                  <a:pt x="149447" y="12430"/>
                  <a:pt x="152900" y="8096"/>
                  <a:pt x="157234" y="4858"/>
                </a:cubicBezTo>
                <a:cubicBezTo>
                  <a:pt x="161568" y="1619"/>
                  <a:pt x="166307" y="0"/>
                  <a:pt x="171450" y="0"/>
                </a:cubicBezTo>
                <a:close/>
                <a:moveTo>
                  <a:pt x="57150" y="0"/>
                </a:moveTo>
                <a:cubicBezTo>
                  <a:pt x="62294" y="0"/>
                  <a:pt x="67032" y="1619"/>
                  <a:pt x="71366" y="4858"/>
                </a:cubicBezTo>
                <a:cubicBezTo>
                  <a:pt x="75700" y="8096"/>
                  <a:pt x="79153" y="12430"/>
                  <a:pt x="81725" y="17859"/>
                </a:cubicBezTo>
                <a:cubicBezTo>
                  <a:pt x="74867" y="27384"/>
                  <a:pt x="71438" y="38100"/>
                  <a:pt x="71438" y="50006"/>
                </a:cubicBezTo>
                <a:cubicBezTo>
                  <a:pt x="71438" y="54197"/>
                  <a:pt x="72200" y="59102"/>
                  <a:pt x="73724" y="64722"/>
                </a:cubicBezTo>
                <a:cubicBezTo>
                  <a:pt x="68675" y="69199"/>
                  <a:pt x="63151" y="71437"/>
                  <a:pt x="57150" y="71437"/>
                </a:cubicBezTo>
                <a:cubicBezTo>
                  <a:pt x="49244" y="71437"/>
                  <a:pt x="42505" y="67937"/>
                  <a:pt x="36933" y="60936"/>
                </a:cubicBezTo>
                <a:cubicBezTo>
                  <a:pt x="31361" y="53935"/>
                  <a:pt x="28575" y="45529"/>
                  <a:pt x="28575" y="35718"/>
                </a:cubicBezTo>
                <a:cubicBezTo>
                  <a:pt x="28575" y="25908"/>
                  <a:pt x="31361" y="17502"/>
                  <a:pt x="36933" y="10501"/>
                </a:cubicBezTo>
                <a:cubicBezTo>
                  <a:pt x="42505" y="3500"/>
                  <a:pt x="49244" y="0"/>
                  <a:pt x="57150" y="0"/>
                </a:cubicBezTo>
                <a:close/>
              </a:path>
            </a:pathLst>
          </a:custGeom>
          <a:solidFill>
            <a:srgbClr val="5F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1713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457950" y="6356351"/>
            <a:ext cx="2057400" cy="365125"/>
          </a:xfrm>
        </p:spPr>
        <p:txBody>
          <a:bodyPr/>
          <a:lstStyle/>
          <a:p>
            <a:fld id="{795D10FA-6B0E-4271-A0C9-6C4198707A0F}" type="slidenum">
              <a:rPr lang="en-US" sz="1400" smtClean="0"/>
              <a:t>24</a:t>
            </a:fld>
            <a:endParaRPr lang="en-US" sz="1400"/>
          </a:p>
        </p:txBody>
      </p:sp>
      <p:sp>
        <p:nvSpPr>
          <p:cNvPr id="3" name="Rectangle 2"/>
          <p:cNvSpPr/>
          <p:nvPr/>
        </p:nvSpPr>
        <p:spPr>
          <a:xfrm>
            <a:off x="442062" y="291712"/>
            <a:ext cx="8271988" cy="4401205"/>
          </a:xfrm>
          <a:prstGeom prst="rect">
            <a:avLst/>
          </a:prstGeom>
        </p:spPr>
        <p:txBody>
          <a:bodyPr wrap="square">
            <a:spAutoFit/>
          </a:bodyPr>
          <a:lstStyle/>
          <a:p>
            <a:r>
              <a:rPr lang="en-US" sz="2800" baseline="30000" dirty="0">
                <a:solidFill>
                  <a:srgbClr val="0070C0"/>
                </a:solidFill>
                <a:latin typeface="+mj-lt"/>
              </a:rPr>
              <a:t>6</a:t>
            </a:r>
            <a:r>
              <a:rPr lang="en-US" sz="2800" dirty="0">
                <a:solidFill>
                  <a:srgbClr val="0070C0"/>
                </a:solidFill>
                <a:latin typeface="+mj-lt"/>
              </a:rPr>
              <a:t> “And these words which I command you today shall be in your heart. </a:t>
            </a:r>
            <a:r>
              <a:rPr lang="en-US" sz="2800" baseline="30000" dirty="0">
                <a:solidFill>
                  <a:srgbClr val="0070C0"/>
                </a:solidFill>
                <a:latin typeface="+mj-lt"/>
              </a:rPr>
              <a:t>7</a:t>
            </a:r>
            <a:r>
              <a:rPr lang="en-US" sz="2800" dirty="0">
                <a:solidFill>
                  <a:srgbClr val="0070C0"/>
                </a:solidFill>
                <a:latin typeface="+mj-lt"/>
              </a:rPr>
              <a:t> You shall teach them diligently to your children, and shall talk of them when you sit in your house, when you walk by the way, when you lie down, and when you rise up. </a:t>
            </a:r>
            <a:r>
              <a:rPr lang="en-US" sz="2800" baseline="30000" dirty="0">
                <a:solidFill>
                  <a:srgbClr val="0070C0"/>
                </a:solidFill>
                <a:latin typeface="+mj-lt"/>
              </a:rPr>
              <a:t>8</a:t>
            </a:r>
            <a:r>
              <a:rPr lang="en-US" sz="2800" dirty="0">
                <a:solidFill>
                  <a:srgbClr val="0070C0"/>
                </a:solidFill>
                <a:latin typeface="+mj-lt"/>
              </a:rPr>
              <a:t> You shall bind them as a sign on your hand, and they shall be as frontlets between your eyes. </a:t>
            </a:r>
            <a:r>
              <a:rPr lang="en-US" sz="2800" baseline="30000" dirty="0">
                <a:solidFill>
                  <a:srgbClr val="0070C0"/>
                </a:solidFill>
                <a:latin typeface="+mj-lt"/>
              </a:rPr>
              <a:t>9</a:t>
            </a:r>
            <a:r>
              <a:rPr lang="en-US" sz="2800" dirty="0">
                <a:solidFill>
                  <a:srgbClr val="0070C0"/>
                </a:solidFill>
                <a:latin typeface="+mj-lt"/>
              </a:rPr>
              <a:t> You shall write them on the doorposts of your house and on your gates.</a:t>
            </a:r>
          </a:p>
          <a:p>
            <a:endParaRPr lang="en-US" sz="2800" i="1" dirty="0">
              <a:solidFill>
                <a:srgbClr val="0070C0"/>
              </a:solidFill>
              <a:latin typeface="+mj-lt"/>
            </a:endParaRPr>
          </a:p>
          <a:p>
            <a:r>
              <a:rPr lang="en-US" sz="2800" i="1" dirty="0">
                <a:solidFill>
                  <a:srgbClr val="0070C0"/>
                </a:solidFill>
                <a:latin typeface="+mj-lt"/>
              </a:rPr>
              <a:t>(Deuteronomy 6:6-9)</a:t>
            </a:r>
          </a:p>
        </p:txBody>
      </p:sp>
      <p:pic>
        <p:nvPicPr>
          <p:cNvPr id="4" name="Graphic 3"/>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9978" y="5143634"/>
            <a:ext cx="736156" cy="761999"/>
          </a:xfrm>
          <a:prstGeom prst="rect">
            <a:avLst/>
          </a:prstGeom>
        </p:spPr>
      </p:pic>
    </p:spTree>
    <p:extLst>
      <p:ext uri="{BB962C8B-B14F-4D97-AF65-F5344CB8AC3E}">
        <p14:creationId xmlns:p14="http://schemas.microsoft.com/office/powerpoint/2010/main" val="3784561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25</a:t>
            </a:fld>
            <a:endParaRPr lang="en-US"/>
          </a:p>
        </p:txBody>
      </p:sp>
      <p:pic>
        <p:nvPicPr>
          <p:cNvPr id="6" name="Graphic 5"/>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3922" y="2004392"/>
            <a:ext cx="736156" cy="761999"/>
          </a:xfrm>
          <a:prstGeom prst="rect">
            <a:avLst/>
          </a:prstGeom>
        </p:spPr>
      </p:pic>
      <p:sp>
        <p:nvSpPr>
          <p:cNvPr id="2" name="TextBox 1"/>
          <p:cNvSpPr txBox="1"/>
          <p:nvPr/>
        </p:nvSpPr>
        <p:spPr>
          <a:xfrm>
            <a:off x="447261" y="750403"/>
            <a:ext cx="8204752" cy="830997"/>
          </a:xfrm>
          <a:prstGeom prst="rect">
            <a:avLst/>
          </a:prstGeom>
          <a:noFill/>
        </p:spPr>
        <p:txBody>
          <a:bodyPr wrap="square" rtlCol="0">
            <a:spAutoFit/>
          </a:bodyPr>
          <a:lstStyle/>
          <a:p>
            <a:pPr algn="ctr"/>
            <a:r>
              <a:rPr lang="en-US" sz="2400" dirty="0">
                <a:solidFill>
                  <a:srgbClr val="0070C0"/>
                </a:solidFill>
                <a:latin typeface="+mj-lt"/>
              </a:rPr>
              <a:t>Being born into the SDA church increases the odds of higher rates of family worship.</a:t>
            </a:r>
          </a:p>
        </p:txBody>
      </p:sp>
      <p:sp>
        <p:nvSpPr>
          <p:cNvPr id="7" name="TextBox 6"/>
          <p:cNvSpPr txBox="1"/>
          <p:nvPr/>
        </p:nvSpPr>
        <p:spPr>
          <a:xfrm>
            <a:off x="700709" y="3374049"/>
            <a:ext cx="7814641" cy="830997"/>
          </a:xfrm>
          <a:prstGeom prst="rect">
            <a:avLst/>
          </a:prstGeom>
          <a:noFill/>
        </p:spPr>
        <p:txBody>
          <a:bodyPr wrap="square" rtlCol="0">
            <a:spAutoFit/>
          </a:bodyPr>
          <a:lstStyle/>
          <a:p>
            <a:pPr algn="ctr"/>
            <a:r>
              <a:rPr lang="en-US" sz="2400" dirty="0">
                <a:solidFill>
                  <a:srgbClr val="0070C0"/>
                </a:solidFill>
                <a:latin typeface="+mj-lt"/>
              </a:rPr>
              <a:t>However, family worship is drastically reduced overall in younger adult cohorts.</a:t>
            </a:r>
          </a:p>
        </p:txBody>
      </p:sp>
    </p:spTree>
    <p:extLst>
      <p:ext uri="{BB962C8B-B14F-4D97-AF65-F5344CB8AC3E}">
        <p14:creationId xmlns:p14="http://schemas.microsoft.com/office/powerpoint/2010/main" val="664861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26</a:t>
            </a:fld>
            <a:endParaRPr lang="en-US"/>
          </a:p>
        </p:txBody>
      </p:sp>
      <p:pic>
        <p:nvPicPr>
          <p:cNvPr id="6" name="Graphic 5"/>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3922" y="2004392"/>
            <a:ext cx="736156" cy="761999"/>
          </a:xfrm>
          <a:prstGeom prst="rect">
            <a:avLst/>
          </a:prstGeom>
        </p:spPr>
      </p:pic>
      <p:sp>
        <p:nvSpPr>
          <p:cNvPr id="2" name="TextBox 1"/>
          <p:cNvSpPr txBox="1"/>
          <p:nvPr/>
        </p:nvSpPr>
        <p:spPr>
          <a:xfrm>
            <a:off x="664679" y="750403"/>
            <a:ext cx="7814641" cy="1200329"/>
          </a:xfrm>
          <a:prstGeom prst="rect">
            <a:avLst/>
          </a:prstGeom>
          <a:noFill/>
        </p:spPr>
        <p:txBody>
          <a:bodyPr wrap="square" rtlCol="0">
            <a:spAutoFit/>
          </a:bodyPr>
          <a:lstStyle/>
          <a:p>
            <a:pPr algn="ctr"/>
            <a:r>
              <a:rPr lang="en-US" sz="2400" dirty="0">
                <a:solidFill>
                  <a:srgbClr val="0070C0"/>
                </a:solidFill>
                <a:latin typeface="+mj-lt"/>
              </a:rPr>
              <a:t>On the other hand, both social and identified motivation have a positive relationship with frequency of family worship—even in the youngest adult cohort.</a:t>
            </a:r>
          </a:p>
        </p:txBody>
      </p:sp>
      <p:sp>
        <p:nvSpPr>
          <p:cNvPr id="7" name="TextBox 6"/>
          <p:cNvSpPr txBox="1"/>
          <p:nvPr/>
        </p:nvSpPr>
        <p:spPr>
          <a:xfrm>
            <a:off x="700709" y="3374049"/>
            <a:ext cx="7814641" cy="1200329"/>
          </a:xfrm>
          <a:prstGeom prst="rect">
            <a:avLst/>
          </a:prstGeom>
          <a:noFill/>
        </p:spPr>
        <p:txBody>
          <a:bodyPr wrap="square" rtlCol="0">
            <a:spAutoFit/>
          </a:bodyPr>
          <a:lstStyle/>
          <a:p>
            <a:pPr algn="ctr"/>
            <a:r>
              <a:rPr lang="en-US" sz="2400" dirty="0">
                <a:solidFill>
                  <a:srgbClr val="0070C0"/>
                </a:solidFill>
                <a:latin typeface="+mj-lt"/>
              </a:rPr>
              <a:t>Notably, both the youngest adults and the oldest adults are highly socially motivated when they are highly engaged in family worship.</a:t>
            </a:r>
          </a:p>
        </p:txBody>
      </p:sp>
    </p:spTree>
    <p:extLst>
      <p:ext uri="{BB962C8B-B14F-4D97-AF65-F5344CB8AC3E}">
        <p14:creationId xmlns:p14="http://schemas.microsoft.com/office/powerpoint/2010/main" val="2000175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27</a:t>
            </a:fld>
            <a:endParaRPr lang="en-US"/>
          </a:p>
        </p:txBody>
      </p:sp>
      <p:pic>
        <p:nvPicPr>
          <p:cNvPr id="6" name="Graphic 5"/>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3922" y="2004392"/>
            <a:ext cx="736156" cy="761999"/>
          </a:xfrm>
          <a:prstGeom prst="rect">
            <a:avLst/>
          </a:prstGeom>
        </p:spPr>
      </p:pic>
      <p:sp>
        <p:nvSpPr>
          <p:cNvPr id="2" name="TextBox 1"/>
          <p:cNvSpPr txBox="1"/>
          <p:nvPr/>
        </p:nvSpPr>
        <p:spPr>
          <a:xfrm>
            <a:off x="764071" y="397563"/>
            <a:ext cx="7814641" cy="1569660"/>
          </a:xfrm>
          <a:prstGeom prst="rect">
            <a:avLst/>
          </a:prstGeom>
          <a:noFill/>
        </p:spPr>
        <p:txBody>
          <a:bodyPr wrap="square" rtlCol="0">
            <a:spAutoFit/>
          </a:bodyPr>
          <a:lstStyle/>
          <a:p>
            <a:pPr algn="ctr"/>
            <a:r>
              <a:rPr lang="en-US" sz="2400" dirty="0">
                <a:solidFill>
                  <a:srgbClr val="0070C0"/>
                </a:solidFill>
                <a:latin typeface="+mj-lt"/>
              </a:rPr>
              <a:t>The Seventh-day Adventist Church might consider designing inter-generational programs to build relationships that meet the social needs of the oldest and youngest adult church members. </a:t>
            </a:r>
          </a:p>
        </p:txBody>
      </p:sp>
      <p:sp>
        <p:nvSpPr>
          <p:cNvPr id="7" name="TextBox 6"/>
          <p:cNvSpPr txBox="1"/>
          <p:nvPr/>
        </p:nvSpPr>
        <p:spPr>
          <a:xfrm>
            <a:off x="700709" y="3374049"/>
            <a:ext cx="7814641" cy="1200329"/>
          </a:xfrm>
          <a:prstGeom prst="rect">
            <a:avLst/>
          </a:prstGeom>
          <a:noFill/>
        </p:spPr>
        <p:txBody>
          <a:bodyPr wrap="square" rtlCol="0">
            <a:spAutoFit/>
          </a:bodyPr>
          <a:lstStyle/>
          <a:p>
            <a:pPr algn="ctr"/>
            <a:r>
              <a:rPr lang="en-US" sz="2400" dirty="0">
                <a:solidFill>
                  <a:srgbClr val="0070C0"/>
                </a:solidFill>
                <a:latin typeface="+mj-lt"/>
              </a:rPr>
              <a:t>Discipling—the process of teaching the internalization of the Gospel—has a profound effect on the practices that sustain and transmit faith within the family.</a:t>
            </a:r>
          </a:p>
        </p:txBody>
      </p:sp>
    </p:spTree>
    <p:extLst>
      <p:ext uri="{BB962C8B-B14F-4D97-AF65-F5344CB8AC3E}">
        <p14:creationId xmlns:p14="http://schemas.microsoft.com/office/powerpoint/2010/main" val="1619039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28</a:t>
            </a:fld>
            <a:endParaRPr lang="en-US"/>
          </a:p>
        </p:txBody>
      </p:sp>
      <p:pic>
        <p:nvPicPr>
          <p:cNvPr id="6" name="Graphic 5"/>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3922" y="2004392"/>
            <a:ext cx="736156" cy="761999"/>
          </a:xfrm>
          <a:prstGeom prst="rect">
            <a:avLst/>
          </a:prstGeom>
        </p:spPr>
      </p:pic>
    </p:spTree>
    <p:extLst>
      <p:ext uri="{BB962C8B-B14F-4D97-AF65-F5344CB8AC3E}">
        <p14:creationId xmlns:p14="http://schemas.microsoft.com/office/powerpoint/2010/main" val="8963250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29</a:t>
            </a:fld>
            <a:endParaRPr lang="en-US"/>
          </a:p>
        </p:txBody>
      </p:sp>
      <p:pic>
        <p:nvPicPr>
          <p:cNvPr id="5" name="Picture 4"/>
          <p:cNvPicPr>
            <a:picLocks noChangeAspect="1"/>
          </p:cNvPicPr>
          <p:nvPr/>
        </p:nvPicPr>
        <p:blipFill rotWithShape="1">
          <a:blip r:embed="rId3"/>
          <a:srcRect r="49206" b="46602"/>
          <a:stretch/>
        </p:blipFill>
        <p:spPr>
          <a:xfrm>
            <a:off x="196804" y="732786"/>
            <a:ext cx="5813885" cy="4759415"/>
          </a:xfrm>
          <a:prstGeom prst="rect">
            <a:avLst/>
          </a:prstGeom>
        </p:spPr>
      </p:pic>
      <p:sp>
        <p:nvSpPr>
          <p:cNvPr id="6" name="TextBox 5"/>
          <p:cNvSpPr txBox="1"/>
          <p:nvPr/>
        </p:nvSpPr>
        <p:spPr>
          <a:xfrm>
            <a:off x="2484783" y="688548"/>
            <a:ext cx="836126" cy="276999"/>
          </a:xfrm>
          <a:prstGeom prst="rect">
            <a:avLst/>
          </a:prstGeom>
          <a:noFill/>
        </p:spPr>
        <p:txBody>
          <a:bodyPr wrap="none" rtlCol="0">
            <a:spAutoFit/>
          </a:bodyPr>
          <a:lstStyle/>
          <a:p>
            <a:r>
              <a:rPr lang="en-US" sz="1200" dirty="0"/>
              <a:t>Born SDA?</a:t>
            </a:r>
          </a:p>
        </p:txBody>
      </p:sp>
      <p:sp>
        <p:nvSpPr>
          <p:cNvPr id="7" name="TextBox 6"/>
          <p:cNvSpPr txBox="1"/>
          <p:nvPr/>
        </p:nvSpPr>
        <p:spPr>
          <a:xfrm>
            <a:off x="6010689" y="922118"/>
            <a:ext cx="2886344" cy="646331"/>
          </a:xfrm>
          <a:prstGeom prst="rect">
            <a:avLst/>
          </a:prstGeom>
          <a:noFill/>
        </p:spPr>
        <p:txBody>
          <a:bodyPr wrap="square" rtlCol="0">
            <a:spAutoFit/>
          </a:bodyPr>
          <a:lstStyle/>
          <a:p>
            <a:r>
              <a:rPr lang="en-US" dirty="0">
                <a:solidFill>
                  <a:srgbClr val="0070C0"/>
                </a:solidFill>
              </a:rPr>
              <a:t>Change in odds of high frequency of family worship:</a:t>
            </a:r>
          </a:p>
        </p:txBody>
      </p:sp>
      <p:graphicFrame>
        <p:nvGraphicFramePr>
          <p:cNvPr id="8" name="Table 7"/>
          <p:cNvGraphicFramePr>
            <a:graphicFrameLocks noGrp="1"/>
          </p:cNvGraphicFramePr>
          <p:nvPr>
            <p:extLst/>
          </p:nvPr>
        </p:nvGraphicFramePr>
        <p:xfrm>
          <a:off x="6052930" y="2111734"/>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x1.04</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x0.80*</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x0.48*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chemeClr val="bg1">
                              <a:lumMod val="95000"/>
                            </a:schemeClr>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x1.23*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11347734"/>
                  </a:ext>
                </a:extLst>
              </a:tr>
              <a:tr h="370840">
                <a:tc>
                  <a:txBody>
                    <a:bodyPr/>
                    <a:lstStyle/>
                    <a:p>
                      <a:r>
                        <a:rPr lang="en-US" sz="1400" b="0" dirty="0">
                          <a:solidFill>
                            <a:srgbClr val="0070C0"/>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US" sz="1400" b="0" dirty="0">
                          <a:solidFill>
                            <a:srgbClr val="0070C0"/>
                          </a:solidFill>
                        </a:rPr>
                        <a:t>x1.83*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x1.32*</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sp>
        <p:nvSpPr>
          <p:cNvPr id="9" name="Freeform: Shape 8"/>
          <p:cNvSpPr/>
          <p:nvPr/>
        </p:nvSpPr>
        <p:spPr>
          <a:xfrm rot="12416437">
            <a:off x="2558729" y="2343708"/>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p:nvPr/>
        </p:nvSpPr>
        <p:spPr>
          <a:xfrm rot="12416437">
            <a:off x="4794264" y="1718299"/>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9932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3</a:t>
            </a:fld>
            <a:endParaRPr lang="en-US"/>
          </a:p>
        </p:txBody>
      </p:sp>
      <p:sp>
        <p:nvSpPr>
          <p:cNvPr id="5" name="TextBox 4"/>
          <p:cNvSpPr txBox="1"/>
          <p:nvPr/>
        </p:nvSpPr>
        <p:spPr>
          <a:xfrm>
            <a:off x="2149366" y="1240221"/>
            <a:ext cx="4871544" cy="954107"/>
          </a:xfrm>
          <a:prstGeom prst="rect">
            <a:avLst/>
          </a:prstGeom>
          <a:noFill/>
        </p:spPr>
        <p:txBody>
          <a:bodyPr wrap="square" rtlCol="0">
            <a:spAutoFit/>
          </a:bodyPr>
          <a:lstStyle/>
          <a:p>
            <a:pPr algn="ctr"/>
            <a:r>
              <a:rPr lang="en-US" sz="2800" dirty="0">
                <a:solidFill>
                  <a:srgbClr val="0070C0"/>
                </a:solidFill>
                <a:latin typeface="+mj-lt"/>
              </a:rPr>
              <a:t>Why do people engage in religious behaviors?</a:t>
            </a:r>
          </a:p>
        </p:txBody>
      </p:sp>
      <p:pic>
        <p:nvPicPr>
          <p:cNvPr id="6" name="Graphic 5"/>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03922" y="2629336"/>
            <a:ext cx="736156" cy="761999"/>
          </a:xfrm>
          <a:prstGeom prst="rect">
            <a:avLst/>
          </a:prstGeom>
        </p:spPr>
      </p:pic>
    </p:spTree>
    <p:extLst>
      <p:ext uri="{BB962C8B-B14F-4D97-AF65-F5344CB8AC3E}">
        <p14:creationId xmlns:p14="http://schemas.microsoft.com/office/powerpoint/2010/main" val="1370440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30</a:t>
            </a:fld>
            <a:endParaRPr lang="en-US"/>
          </a:p>
        </p:txBody>
      </p:sp>
      <p:sp>
        <p:nvSpPr>
          <p:cNvPr id="4" name="TextBox 3"/>
          <p:cNvSpPr txBox="1"/>
          <p:nvPr/>
        </p:nvSpPr>
        <p:spPr>
          <a:xfrm>
            <a:off x="6010689" y="922118"/>
            <a:ext cx="2886344" cy="923330"/>
          </a:xfrm>
          <a:prstGeom prst="rect">
            <a:avLst/>
          </a:prstGeom>
          <a:noFill/>
        </p:spPr>
        <p:txBody>
          <a:bodyPr wrap="square" rtlCol="0">
            <a:spAutoFit/>
          </a:bodyPr>
          <a:lstStyle/>
          <a:p>
            <a:r>
              <a:rPr lang="en-US" dirty="0">
                <a:solidFill>
                  <a:srgbClr val="0070C0"/>
                </a:solidFill>
              </a:rPr>
              <a:t>Change in odds of high frequency of church attendance:</a:t>
            </a:r>
          </a:p>
        </p:txBody>
      </p:sp>
      <p:graphicFrame>
        <p:nvGraphicFramePr>
          <p:cNvPr id="5" name="Table 4"/>
          <p:cNvGraphicFramePr>
            <a:graphicFrameLocks noGrp="1"/>
          </p:cNvGraphicFramePr>
          <p:nvPr>
            <p:extLst/>
          </p:nvPr>
        </p:nvGraphicFramePr>
        <p:xfrm>
          <a:off x="6052930" y="2111734"/>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x0.98</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x0.75*</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x0.61*</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chemeClr val="bg1">
                              <a:lumMod val="95000"/>
                            </a:schemeClr>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x0.84*</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11347734"/>
                  </a:ext>
                </a:extLst>
              </a:tr>
              <a:tr h="370840">
                <a:tc>
                  <a:txBody>
                    <a:bodyPr/>
                    <a:lstStyle/>
                    <a:p>
                      <a:r>
                        <a:rPr lang="en-US" sz="1400" b="0" dirty="0">
                          <a:solidFill>
                            <a:srgbClr val="0070C0"/>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US" sz="1400" b="0" dirty="0">
                          <a:solidFill>
                            <a:srgbClr val="0070C0"/>
                          </a:solidFill>
                        </a:rPr>
                        <a:t>x1.63*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x1.18*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sp>
        <p:nvSpPr>
          <p:cNvPr id="6" name="TextBox 5"/>
          <p:cNvSpPr txBox="1"/>
          <p:nvPr/>
        </p:nvSpPr>
        <p:spPr>
          <a:xfrm>
            <a:off x="2484783" y="688548"/>
            <a:ext cx="836126" cy="276999"/>
          </a:xfrm>
          <a:prstGeom prst="rect">
            <a:avLst/>
          </a:prstGeom>
          <a:noFill/>
        </p:spPr>
        <p:txBody>
          <a:bodyPr wrap="none" rtlCol="0">
            <a:spAutoFit/>
          </a:bodyPr>
          <a:lstStyle/>
          <a:p>
            <a:r>
              <a:rPr lang="en-US" sz="1200" dirty="0"/>
              <a:t>Born SDA?</a:t>
            </a:r>
          </a:p>
        </p:txBody>
      </p:sp>
      <p:pic>
        <p:nvPicPr>
          <p:cNvPr id="7" name="Picture 6"/>
          <p:cNvPicPr>
            <a:picLocks noChangeAspect="1"/>
          </p:cNvPicPr>
          <p:nvPr/>
        </p:nvPicPr>
        <p:blipFill rotWithShape="1">
          <a:blip r:embed="rId2"/>
          <a:srcRect r="48818" b="48378"/>
          <a:stretch/>
        </p:blipFill>
        <p:spPr>
          <a:xfrm>
            <a:off x="437059" y="827047"/>
            <a:ext cx="5238586" cy="4114346"/>
          </a:xfrm>
          <a:prstGeom prst="rect">
            <a:avLst/>
          </a:prstGeom>
        </p:spPr>
      </p:pic>
      <p:sp>
        <p:nvSpPr>
          <p:cNvPr id="8" name="Freeform: Shape 7"/>
          <p:cNvSpPr/>
          <p:nvPr/>
        </p:nvSpPr>
        <p:spPr>
          <a:xfrm rot="12416437">
            <a:off x="2558729" y="1798702"/>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p:cNvSpPr/>
          <p:nvPr/>
        </p:nvSpPr>
        <p:spPr>
          <a:xfrm rot="12416437">
            <a:off x="4606453" y="1580296"/>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6122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31</a:t>
            </a:fld>
            <a:endParaRPr lang="en-US"/>
          </a:p>
        </p:txBody>
      </p:sp>
      <p:pic>
        <p:nvPicPr>
          <p:cNvPr id="3" name="Picture 2"/>
          <p:cNvPicPr>
            <a:picLocks noChangeAspect="1"/>
          </p:cNvPicPr>
          <p:nvPr/>
        </p:nvPicPr>
        <p:blipFill rotWithShape="1">
          <a:blip r:embed="rId3"/>
          <a:srcRect r="49382" b="48301"/>
          <a:stretch/>
        </p:blipFill>
        <p:spPr>
          <a:xfrm>
            <a:off x="3461960" y="648142"/>
            <a:ext cx="5753846" cy="4576291"/>
          </a:xfrm>
          <a:prstGeom prst="rect">
            <a:avLst/>
          </a:prstGeom>
        </p:spPr>
      </p:pic>
      <p:sp>
        <p:nvSpPr>
          <p:cNvPr id="4" name="TextBox 3"/>
          <p:cNvSpPr txBox="1"/>
          <p:nvPr/>
        </p:nvSpPr>
        <p:spPr>
          <a:xfrm>
            <a:off x="5665305" y="648142"/>
            <a:ext cx="836126" cy="276999"/>
          </a:xfrm>
          <a:prstGeom prst="rect">
            <a:avLst/>
          </a:prstGeom>
          <a:noFill/>
        </p:spPr>
        <p:txBody>
          <a:bodyPr wrap="none" rtlCol="0">
            <a:spAutoFit/>
          </a:bodyPr>
          <a:lstStyle/>
          <a:p>
            <a:r>
              <a:rPr lang="en-US" sz="1200" dirty="0"/>
              <a:t>Born SDA?</a:t>
            </a:r>
          </a:p>
        </p:txBody>
      </p:sp>
      <p:sp>
        <p:nvSpPr>
          <p:cNvPr id="6" name="TextBox 5"/>
          <p:cNvSpPr txBox="1"/>
          <p:nvPr/>
        </p:nvSpPr>
        <p:spPr>
          <a:xfrm>
            <a:off x="275811" y="1190475"/>
            <a:ext cx="2886344" cy="646331"/>
          </a:xfrm>
          <a:prstGeom prst="rect">
            <a:avLst/>
          </a:prstGeom>
          <a:noFill/>
        </p:spPr>
        <p:txBody>
          <a:bodyPr wrap="square" rtlCol="0">
            <a:spAutoFit/>
          </a:bodyPr>
          <a:lstStyle/>
          <a:p>
            <a:r>
              <a:rPr lang="en-US" dirty="0">
                <a:solidFill>
                  <a:srgbClr val="0070C0"/>
                </a:solidFill>
              </a:rPr>
              <a:t>Change in odds of high frequency of family worship:</a:t>
            </a:r>
          </a:p>
        </p:txBody>
      </p:sp>
      <p:graphicFrame>
        <p:nvGraphicFramePr>
          <p:cNvPr id="7" name="Table 6"/>
          <p:cNvGraphicFramePr>
            <a:graphicFrameLocks noGrp="1"/>
          </p:cNvGraphicFramePr>
          <p:nvPr>
            <p:extLst/>
          </p:nvPr>
        </p:nvGraphicFramePr>
        <p:xfrm>
          <a:off x="318052" y="2380091"/>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x1.04</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x0.80*</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x0.48*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rgbClr val="0070C0"/>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US" sz="1400" b="0" dirty="0">
                          <a:solidFill>
                            <a:srgbClr val="0070C0"/>
                          </a:solidFill>
                        </a:rPr>
                        <a:t>x1.23*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1347734"/>
                  </a:ext>
                </a:extLst>
              </a:tr>
              <a:tr h="370840">
                <a:tc>
                  <a:txBody>
                    <a:bodyPr/>
                    <a:lstStyle/>
                    <a:p>
                      <a:r>
                        <a:rPr lang="en-US" sz="1400" b="0" dirty="0">
                          <a:solidFill>
                            <a:schemeClr val="bg1">
                              <a:lumMod val="95000"/>
                            </a:schemeClr>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x1.83*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x1.32*</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sp>
        <p:nvSpPr>
          <p:cNvPr id="8" name="Freeform: Shape 7"/>
          <p:cNvSpPr/>
          <p:nvPr/>
        </p:nvSpPr>
        <p:spPr>
          <a:xfrm rot="12416437">
            <a:off x="5878135" y="879780"/>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p:cNvSpPr/>
          <p:nvPr/>
        </p:nvSpPr>
        <p:spPr>
          <a:xfrm rot="12416437">
            <a:off x="8059170" y="1091869"/>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636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32</a:t>
            </a:fld>
            <a:endParaRPr lang="en-US"/>
          </a:p>
        </p:txBody>
      </p:sp>
      <p:sp>
        <p:nvSpPr>
          <p:cNvPr id="3" name="TextBox 2"/>
          <p:cNvSpPr txBox="1"/>
          <p:nvPr/>
        </p:nvSpPr>
        <p:spPr>
          <a:xfrm>
            <a:off x="5665305" y="648142"/>
            <a:ext cx="836126" cy="276999"/>
          </a:xfrm>
          <a:prstGeom prst="rect">
            <a:avLst/>
          </a:prstGeom>
          <a:noFill/>
        </p:spPr>
        <p:txBody>
          <a:bodyPr wrap="none" rtlCol="0">
            <a:spAutoFit/>
          </a:bodyPr>
          <a:lstStyle/>
          <a:p>
            <a:r>
              <a:rPr lang="en-US" sz="1200" dirty="0"/>
              <a:t>Born SDA?</a:t>
            </a:r>
          </a:p>
        </p:txBody>
      </p:sp>
      <p:sp>
        <p:nvSpPr>
          <p:cNvPr id="4" name="TextBox 3"/>
          <p:cNvSpPr txBox="1"/>
          <p:nvPr/>
        </p:nvSpPr>
        <p:spPr>
          <a:xfrm>
            <a:off x="275811" y="1190475"/>
            <a:ext cx="2886344" cy="923330"/>
          </a:xfrm>
          <a:prstGeom prst="rect">
            <a:avLst/>
          </a:prstGeom>
          <a:noFill/>
        </p:spPr>
        <p:txBody>
          <a:bodyPr wrap="square" rtlCol="0">
            <a:spAutoFit/>
          </a:bodyPr>
          <a:lstStyle/>
          <a:p>
            <a:r>
              <a:rPr lang="en-US" dirty="0">
                <a:solidFill>
                  <a:srgbClr val="0070C0"/>
                </a:solidFill>
              </a:rPr>
              <a:t>Change in odds of high frequency of church attendance:</a:t>
            </a:r>
          </a:p>
        </p:txBody>
      </p:sp>
      <p:graphicFrame>
        <p:nvGraphicFramePr>
          <p:cNvPr id="5" name="Table 4"/>
          <p:cNvGraphicFramePr>
            <a:graphicFrameLocks noGrp="1"/>
          </p:cNvGraphicFramePr>
          <p:nvPr>
            <p:extLst/>
          </p:nvPr>
        </p:nvGraphicFramePr>
        <p:xfrm>
          <a:off x="318052" y="2380091"/>
          <a:ext cx="2844103" cy="2225040"/>
        </p:xfrm>
        <a:graphic>
          <a:graphicData uri="http://schemas.openxmlformats.org/drawingml/2006/table">
            <a:tbl>
              <a:tblPr firstRow="1" bandRow="1">
                <a:tableStyleId>{3C2FFA5D-87B4-456A-9821-1D502468CF0F}</a:tableStyleId>
              </a:tblPr>
              <a:tblGrid>
                <a:gridCol w="2112300">
                  <a:extLst>
                    <a:ext uri="{9D8B030D-6E8A-4147-A177-3AD203B41FA5}">
                      <a16:colId xmlns:a16="http://schemas.microsoft.com/office/drawing/2014/main" val="2959306000"/>
                    </a:ext>
                  </a:extLst>
                </a:gridCol>
                <a:gridCol w="731803">
                  <a:extLst>
                    <a:ext uri="{9D8B030D-6E8A-4147-A177-3AD203B41FA5}">
                      <a16:colId xmlns:a16="http://schemas.microsoft.com/office/drawing/2014/main" val="1897423437"/>
                    </a:ext>
                  </a:extLst>
                </a:gridCol>
              </a:tblGrid>
              <a:tr h="370840">
                <a:tc>
                  <a:txBody>
                    <a:bodyPr/>
                    <a:lstStyle/>
                    <a:p>
                      <a:r>
                        <a:rPr lang="en-US" sz="1400" b="0" dirty="0">
                          <a:solidFill>
                            <a:schemeClr val="bg1">
                              <a:lumMod val="95000"/>
                            </a:schemeClr>
                          </a:solidFill>
                        </a:rPr>
                        <a:t>Adult vs. Older Adult</a:t>
                      </a: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x0.98</a:t>
                      </a:r>
                    </a:p>
                  </a:txBody>
                  <a:tcP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810741232"/>
                  </a:ext>
                </a:extLst>
              </a:tr>
              <a:tr h="370840">
                <a:tc>
                  <a:txBody>
                    <a:bodyPr/>
                    <a:lstStyle/>
                    <a:p>
                      <a:r>
                        <a:rPr lang="en-US" sz="1400" b="0" dirty="0">
                          <a:solidFill>
                            <a:schemeClr val="bg1">
                              <a:lumMod val="95000"/>
                            </a:schemeClr>
                          </a:solidFill>
                        </a:rPr>
                        <a:t>Young vs. Older Adult</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x0.75*</a:t>
                      </a:r>
                    </a:p>
                  </a:txBody>
                  <a:tcP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979121492"/>
                  </a:ext>
                </a:extLst>
              </a:tr>
              <a:tr h="370840">
                <a:tc>
                  <a:txBody>
                    <a:bodyPr/>
                    <a:lstStyle/>
                    <a:p>
                      <a:r>
                        <a:rPr lang="en-US" sz="1400" b="0" dirty="0">
                          <a:solidFill>
                            <a:schemeClr val="bg1">
                              <a:lumMod val="95000"/>
                            </a:schemeClr>
                          </a:solidFill>
                        </a:rPr>
                        <a:t>Emerging vs. Older Adult</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x0.61*</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210183475"/>
                  </a:ext>
                </a:extLst>
              </a:tr>
              <a:tr h="370840">
                <a:tc>
                  <a:txBody>
                    <a:bodyPr/>
                    <a:lstStyle/>
                    <a:p>
                      <a:r>
                        <a:rPr lang="en-US" sz="1400" b="0" dirty="0">
                          <a:solidFill>
                            <a:srgbClr val="0070C0"/>
                          </a:solidFill>
                        </a:rPr>
                        <a:t>Social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US" sz="1400" b="0" dirty="0">
                          <a:solidFill>
                            <a:srgbClr val="0070C0"/>
                          </a:solidFill>
                        </a:rPr>
                        <a:t>x0.84*</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1347734"/>
                  </a:ext>
                </a:extLst>
              </a:tr>
              <a:tr h="370840">
                <a:tc>
                  <a:txBody>
                    <a:bodyPr/>
                    <a:lstStyle/>
                    <a:p>
                      <a:r>
                        <a:rPr lang="en-US" sz="1400" b="0" dirty="0">
                          <a:solidFill>
                            <a:schemeClr val="bg1">
                              <a:lumMod val="95000"/>
                            </a:schemeClr>
                          </a:solidFill>
                        </a:rPr>
                        <a:t>Identified Motivation</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x1.63*</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194695238"/>
                  </a:ext>
                </a:extLst>
              </a:tr>
              <a:tr h="370840">
                <a:tc>
                  <a:txBody>
                    <a:bodyPr/>
                    <a:lstStyle/>
                    <a:p>
                      <a:r>
                        <a:rPr lang="en-US" sz="1400" b="0" dirty="0">
                          <a:solidFill>
                            <a:schemeClr val="bg1">
                              <a:lumMod val="95000"/>
                            </a:schemeClr>
                          </a:solidFill>
                        </a:rPr>
                        <a:t>Born SDA</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tc>
                  <a:txBody>
                    <a:bodyPr/>
                    <a:lstStyle/>
                    <a:p>
                      <a:r>
                        <a:rPr lang="en-US" sz="1400" b="0" dirty="0">
                          <a:solidFill>
                            <a:schemeClr val="bg1">
                              <a:lumMod val="95000"/>
                            </a:schemeClr>
                          </a:solidFill>
                        </a:rPr>
                        <a:t>x1.18*</a:t>
                      </a:r>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04542517"/>
                  </a:ext>
                </a:extLst>
              </a:tr>
            </a:tbl>
          </a:graphicData>
        </a:graphic>
      </p:graphicFrame>
      <p:pic>
        <p:nvPicPr>
          <p:cNvPr id="7" name="Picture 6"/>
          <p:cNvPicPr>
            <a:picLocks noChangeAspect="1"/>
          </p:cNvPicPr>
          <p:nvPr/>
        </p:nvPicPr>
        <p:blipFill rotWithShape="1">
          <a:blip r:embed="rId2"/>
          <a:srcRect r="47206" b="46998"/>
          <a:stretch/>
        </p:blipFill>
        <p:spPr>
          <a:xfrm>
            <a:off x="3710731" y="786641"/>
            <a:ext cx="5338801" cy="4173699"/>
          </a:xfrm>
          <a:prstGeom prst="rect">
            <a:avLst/>
          </a:prstGeom>
        </p:spPr>
      </p:pic>
      <p:sp>
        <p:nvSpPr>
          <p:cNvPr id="8" name="Freeform: Shape 7"/>
          <p:cNvSpPr/>
          <p:nvPr/>
        </p:nvSpPr>
        <p:spPr>
          <a:xfrm rot="12416437">
            <a:off x="5809636" y="2474259"/>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p:cNvSpPr/>
          <p:nvPr/>
        </p:nvSpPr>
        <p:spPr>
          <a:xfrm rot="12416437">
            <a:off x="7687889" y="2477382"/>
            <a:ext cx="199786" cy="374281"/>
          </a:xfrm>
          <a:custGeom>
            <a:avLst/>
            <a:gdLst/>
            <a:ahLst/>
            <a:cxnLst/>
            <a:rect l="l" t="t" r="r" b="b"/>
            <a:pathLst>
              <a:path w="88181" h="165199">
                <a:moveTo>
                  <a:pt x="44091" y="0"/>
                </a:moveTo>
                <a:lnTo>
                  <a:pt x="88181" y="76349"/>
                </a:lnTo>
                <a:lnTo>
                  <a:pt x="55141" y="76349"/>
                </a:lnTo>
                <a:lnTo>
                  <a:pt x="55141" y="165199"/>
                </a:lnTo>
                <a:lnTo>
                  <a:pt x="33040" y="165199"/>
                </a:lnTo>
                <a:lnTo>
                  <a:pt x="33040" y="76349"/>
                </a:lnTo>
                <a:lnTo>
                  <a:pt x="0" y="7634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7956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4</a:t>
            </a:fld>
            <a:endParaRPr lang="en-US"/>
          </a:p>
        </p:txBody>
      </p:sp>
      <p:sp>
        <p:nvSpPr>
          <p:cNvPr id="6" name="TextBox 5"/>
          <p:cNvSpPr txBox="1"/>
          <p:nvPr/>
        </p:nvSpPr>
        <p:spPr>
          <a:xfrm>
            <a:off x="847788" y="713381"/>
            <a:ext cx="7539258" cy="1384995"/>
          </a:xfrm>
          <a:prstGeom prst="rect">
            <a:avLst/>
          </a:prstGeom>
          <a:noFill/>
        </p:spPr>
        <p:txBody>
          <a:bodyPr wrap="square" rtlCol="0">
            <a:spAutoFit/>
          </a:bodyPr>
          <a:lstStyle/>
          <a:p>
            <a:pPr algn="ctr"/>
            <a:r>
              <a:rPr lang="en-US" sz="2800" dirty="0">
                <a:solidFill>
                  <a:srgbClr val="0070C0"/>
                </a:solidFill>
                <a:latin typeface="+mj-lt"/>
              </a:rPr>
              <a:t>Intrinsic and extrinsic motivation is one of the most common frameworks used to think about religious motivation.</a:t>
            </a:r>
          </a:p>
        </p:txBody>
      </p:sp>
      <p:pic>
        <p:nvPicPr>
          <p:cNvPr id="7" name="Graphic 6"/>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03922" y="2629336"/>
            <a:ext cx="736156" cy="761999"/>
          </a:xfrm>
          <a:prstGeom prst="rect">
            <a:avLst/>
          </a:prstGeom>
        </p:spPr>
      </p:pic>
      <p:sp>
        <p:nvSpPr>
          <p:cNvPr id="2" name="TextBox 1"/>
          <p:cNvSpPr txBox="1"/>
          <p:nvPr/>
        </p:nvSpPr>
        <p:spPr>
          <a:xfrm>
            <a:off x="213262" y="6033185"/>
            <a:ext cx="7981319" cy="646331"/>
          </a:xfrm>
          <a:prstGeom prst="rect">
            <a:avLst/>
          </a:prstGeom>
          <a:noFill/>
        </p:spPr>
        <p:txBody>
          <a:bodyPr wrap="square" rtlCol="0">
            <a:spAutoFit/>
          </a:bodyPr>
          <a:lstStyle/>
          <a:p>
            <a:r>
              <a:rPr lang="en-US" dirty="0" err="1"/>
              <a:t>Allport</a:t>
            </a:r>
            <a:r>
              <a:rPr lang="en-US" dirty="0"/>
              <a:t>, G. W. &amp; Ross, J. M. (1967). Personal religious orientation and prejudice. </a:t>
            </a:r>
            <a:r>
              <a:rPr lang="en-US" i="1" dirty="0"/>
              <a:t>Journal of Personality and Social Psychology, 5, </a:t>
            </a:r>
            <a:r>
              <a:rPr lang="en-US" dirty="0"/>
              <a:t>432-443.</a:t>
            </a:r>
          </a:p>
        </p:txBody>
      </p:sp>
    </p:spTree>
    <p:extLst>
      <p:ext uri="{BB962C8B-B14F-4D97-AF65-F5344CB8AC3E}">
        <p14:creationId xmlns:p14="http://schemas.microsoft.com/office/powerpoint/2010/main" val="141540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5</a:t>
            </a:fld>
            <a:endParaRPr lang="en-US" dirty="0"/>
          </a:p>
        </p:txBody>
      </p:sp>
      <p:sp>
        <p:nvSpPr>
          <p:cNvPr id="3" name="TextBox 2"/>
          <p:cNvSpPr txBox="1"/>
          <p:nvPr/>
        </p:nvSpPr>
        <p:spPr>
          <a:xfrm>
            <a:off x="847788" y="713381"/>
            <a:ext cx="7539258" cy="1384995"/>
          </a:xfrm>
          <a:prstGeom prst="rect">
            <a:avLst/>
          </a:prstGeom>
          <a:noFill/>
        </p:spPr>
        <p:txBody>
          <a:bodyPr wrap="square" rtlCol="0">
            <a:spAutoFit/>
          </a:bodyPr>
          <a:lstStyle/>
          <a:p>
            <a:pPr algn="ctr"/>
            <a:r>
              <a:rPr lang="en-US" sz="2800" dirty="0">
                <a:solidFill>
                  <a:srgbClr val="0070C0"/>
                </a:solidFill>
                <a:latin typeface="+mj-lt"/>
              </a:rPr>
              <a:t>The modern formulation for the intrinsic/extrinsic framework divides extrinsic motivation into personally oriented and social oriented</a:t>
            </a:r>
          </a:p>
        </p:txBody>
      </p:sp>
      <p:pic>
        <p:nvPicPr>
          <p:cNvPr id="4" name="Graphic 3"/>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3922" y="2629336"/>
            <a:ext cx="736156" cy="761999"/>
          </a:xfrm>
          <a:prstGeom prst="rect">
            <a:avLst/>
          </a:prstGeom>
        </p:spPr>
      </p:pic>
      <p:sp>
        <p:nvSpPr>
          <p:cNvPr id="5" name="TextBox 4"/>
          <p:cNvSpPr txBox="1"/>
          <p:nvPr/>
        </p:nvSpPr>
        <p:spPr>
          <a:xfrm>
            <a:off x="213262" y="6033185"/>
            <a:ext cx="8302088" cy="646331"/>
          </a:xfrm>
          <a:prstGeom prst="rect">
            <a:avLst/>
          </a:prstGeom>
          <a:noFill/>
        </p:spPr>
        <p:txBody>
          <a:bodyPr wrap="square" rtlCol="0">
            <a:spAutoFit/>
          </a:bodyPr>
          <a:lstStyle/>
          <a:p>
            <a:r>
              <a:rPr lang="en-US" dirty="0"/>
              <a:t>Gorsuch, R. L., &amp; McPherson, S. E. (1989). Intrinsic/extrinsic measurement: I/E-Revised and single-item scales. </a:t>
            </a:r>
            <a:r>
              <a:rPr lang="en-US" i="1" dirty="0"/>
              <a:t>Journal for the Scientific Study of Religion, 28, </a:t>
            </a:r>
            <a:r>
              <a:rPr lang="en-US" dirty="0"/>
              <a:t>348-354.</a:t>
            </a:r>
          </a:p>
        </p:txBody>
      </p:sp>
    </p:spTree>
    <p:extLst>
      <p:ext uri="{BB962C8B-B14F-4D97-AF65-F5344CB8AC3E}">
        <p14:creationId xmlns:p14="http://schemas.microsoft.com/office/powerpoint/2010/main" val="154693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5D10FA-6B0E-4271-A0C9-6C4198707A0F}" type="slidenum">
              <a:rPr lang="en-US" smtClean="0"/>
              <a:t>6</a:t>
            </a:fld>
            <a:endParaRPr lang="en-US"/>
          </a:p>
        </p:txBody>
      </p:sp>
      <p:sp>
        <p:nvSpPr>
          <p:cNvPr id="9" name="TextBox 8"/>
          <p:cNvSpPr txBox="1"/>
          <p:nvPr/>
        </p:nvSpPr>
        <p:spPr>
          <a:xfrm>
            <a:off x="603431" y="1004137"/>
            <a:ext cx="3489435" cy="4401205"/>
          </a:xfrm>
          <a:prstGeom prst="rect">
            <a:avLst/>
          </a:prstGeom>
          <a:noFill/>
        </p:spPr>
        <p:txBody>
          <a:bodyPr wrap="square" rtlCol="0">
            <a:spAutoFit/>
          </a:bodyPr>
          <a:lstStyle/>
          <a:p>
            <a:r>
              <a:rPr lang="en-US" sz="2000" dirty="0">
                <a:solidFill>
                  <a:srgbClr val="0070C0"/>
                </a:solidFill>
              </a:rPr>
              <a:t>Intrinsic</a:t>
            </a:r>
          </a:p>
          <a:p>
            <a:r>
              <a:rPr lang="en-US" sz="1600" dirty="0"/>
              <a:t>I enjoy reading about my religion.</a:t>
            </a:r>
          </a:p>
          <a:p>
            <a:r>
              <a:rPr lang="en-US" sz="1600" dirty="0"/>
              <a:t>It is important to me to spend time in private thought and prayer.</a:t>
            </a:r>
          </a:p>
          <a:p>
            <a:r>
              <a:rPr lang="en-US" sz="1600" dirty="0"/>
              <a:t>I have often had a strong sense of God’s presence.</a:t>
            </a:r>
          </a:p>
          <a:p>
            <a:r>
              <a:rPr lang="en-US" sz="1600" dirty="0"/>
              <a:t>I try hard to live all my life according to my religious beliefs.</a:t>
            </a:r>
          </a:p>
          <a:p>
            <a:endParaRPr lang="en-US" sz="1600" dirty="0"/>
          </a:p>
          <a:p>
            <a:r>
              <a:rPr lang="en-US" sz="2000" dirty="0">
                <a:solidFill>
                  <a:srgbClr val="0070C0"/>
                </a:solidFill>
              </a:rPr>
              <a:t>Intrinsic Reversed</a:t>
            </a:r>
          </a:p>
          <a:p>
            <a:r>
              <a:rPr lang="en-US" sz="1600" dirty="0"/>
              <a:t>*It doesn’t much matter what I believe so long as I am good.</a:t>
            </a:r>
          </a:p>
          <a:p>
            <a:r>
              <a:rPr lang="en-US" sz="1600" dirty="0"/>
              <a:t>*Although I am religious I don’t let it affect my daily life.</a:t>
            </a:r>
          </a:p>
          <a:p>
            <a:r>
              <a:rPr lang="en-US" sz="1600" dirty="0"/>
              <a:t>* Although I believe in my religion, many other things are more important in life.</a:t>
            </a:r>
          </a:p>
        </p:txBody>
      </p:sp>
      <p:sp>
        <p:nvSpPr>
          <p:cNvPr id="10" name="TextBox 9"/>
          <p:cNvSpPr txBox="1"/>
          <p:nvPr/>
        </p:nvSpPr>
        <p:spPr>
          <a:xfrm>
            <a:off x="5025915" y="1004137"/>
            <a:ext cx="3489435" cy="3970318"/>
          </a:xfrm>
          <a:prstGeom prst="rect">
            <a:avLst/>
          </a:prstGeom>
          <a:noFill/>
        </p:spPr>
        <p:txBody>
          <a:bodyPr wrap="square" rtlCol="0">
            <a:spAutoFit/>
          </a:bodyPr>
          <a:lstStyle/>
          <a:p>
            <a:r>
              <a:rPr lang="en-US" sz="2000" dirty="0">
                <a:solidFill>
                  <a:srgbClr val="0070C0"/>
                </a:solidFill>
              </a:rPr>
              <a:t>Extrinsic Social</a:t>
            </a:r>
          </a:p>
          <a:p>
            <a:r>
              <a:rPr lang="en-US" sz="1600" dirty="0"/>
              <a:t>I go to church because it helps me to make friends.</a:t>
            </a:r>
          </a:p>
          <a:p>
            <a:r>
              <a:rPr lang="en-US" sz="1600" dirty="0"/>
              <a:t>I go to church mostly to spend time with my friends.</a:t>
            </a:r>
          </a:p>
          <a:p>
            <a:r>
              <a:rPr lang="en-US" sz="1600" dirty="0"/>
              <a:t>I go to church mainly because I enjoy seeing people I know there.</a:t>
            </a:r>
          </a:p>
          <a:p>
            <a:endParaRPr lang="en-US" sz="1600" dirty="0"/>
          </a:p>
          <a:p>
            <a:endParaRPr lang="en-US" sz="2000" dirty="0">
              <a:solidFill>
                <a:srgbClr val="0070C0"/>
              </a:solidFill>
            </a:endParaRPr>
          </a:p>
          <a:p>
            <a:r>
              <a:rPr lang="en-US" sz="2000" dirty="0">
                <a:solidFill>
                  <a:srgbClr val="0070C0"/>
                </a:solidFill>
              </a:rPr>
              <a:t>Extrinsic Personal</a:t>
            </a:r>
          </a:p>
          <a:p>
            <a:r>
              <a:rPr lang="en-US" sz="1600" dirty="0"/>
              <a:t>I pray mainly to gain relief and protection.</a:t>
            </a:r>
          </a:p>
          <a:p>
            <a:r>
              <a:rPr lang="en-US" sz="1600" dirty="0"/>
              <a:t>What religion offers me most is comfort in times of trouble and sorrow.</a:t>
            </a:r>
          </a:p>
          <a:p>
            <a:r>
              <a:rPr lang="en-US" sz="1600" dirty="0"/>
              <a:t>Prayer is for peace and happiness.</a:t>
            </a:r>
          </a:p>
        </p:txBody>
      </p:sp>
      <p:sp>
        <p:nvSpPr>
          <p:cNvPr id="2" name="Rectangle 1"/>
          <p:cNvSpPr/>
          <p:nvPr/>
        </p:nvSpPr>
        <p:spPr>
          <a:xfrm>
            <a:off x="551062" y="956788"/>
            <a:ext cx="3541804" cy="4448553"/>
          </a:xfrm>
          <a:prstGeom prst="rect">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924236" y="949328"/>
            <a:ext cx="3541804" cy="2060320"/>
          </a:xfrm>
          <a:prstGeom prst="rect">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24236" y="3229028"/>
            <a:ext cx="3541804" cy="2176313"/>
          </a:xfrm>
          <a:prstGeom prst="rect">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35550" y="61749"/>
            <a:ext cx="736156" cy="761999"/>
          </a:xfrm>
          <a:prstGeom prst="rect">
            <a:avLst/>
          </a:prstGeom>
        </p:spPr>
      </p:pic>
      <p:sp>
        <p:nvSpPr>
          <p:cNvPr id="11" name="Freeform: Shape 10"/>
          <p:cNvSpPr/>
          <p:nvPr/>
        </p:nvSpPr>
        <p:spPr>
          <a:xfrm>
            <a:off x="6412384" y="5594315"/>
            <a:ext cx="565508" cy="573061"/>
          </a:xfrm>
          <a:custGeom>
            <a:avLst/>
            <a:gdLst/>
            <a:ahLst/>
            <a:cxnLst/>
            <a:rect l="l" t="t" r="r" b="b"/>
            <a:pathLst>
              <a:path w="228600" h="228600">
                <a:moveTo>
                  <a:pt x="54435" y="142875"/>
                </a:moveTo>
                <a:cubicBezTo>
                  <a:pt x="62532" y="151733"/>
                  <a:pt x="71747" y="158710"/>
                  <a:pt x="82082" y="163806"/>
                </a:cubicBezTo>
                <a:cubicBezTo>
                  <a:pt x="92416" y="168902"/>
                  <a:pt x="103156" y="171450"/>
                  <a:pt x="114300" y="171450"/>
                </a:cubicBezTo>
                <a:cubicBezTo>
                  <a:pt x="125444" y="171450"/>
                  <a:pt x="136184" y="168902"/>
                  <a:pt x="146518" y="163806"/>
                </a:cubicBezTo>
                <a:cubicBezTo>
                  <a:pt x="156853" y="158710"/>
                  <a:pt x="166068" y="151733"/>
                  <a:pt x="174165" y="142875"/>
                </a:cubicBezTo>
                <a:cubicBezTo>
                  <a:pt x="189119" y="143542"/>
                  <a:pt x="201930" y="149471"/>
                  <a:pt x="212598" y="160663"/>
                </a:cubicBezTo>
                <a:cubicBezTo>
                  <a:pt x="223266" y="171855"/>
                  <a:pt x="228600" y="184976"/>
                  <a:pt x="228600" y="200025"/>
                </a:cubicBezTo>
                <a:lnTo>
                  <a:pt x="228600" y="228600"/>
                </a:lnTo>
                <a:lnTo>
                  <a:pt x="0" y="228600"/>
                </a:lnTo>
                <a:lnTo>
                  <a:pt x="0" y="200025"/>
                </a:lnTo>
                <a:cubicBezTo>
                  <a:pt x="0" y="184976"/>
                  <a:pt x="5334" y="171855"/>
                  <a:pt x="16002" y="160663"/>
                </a:cubicBezTo>
                <a:cubicBezTo>
                  <a:pt x="26670" y="149471"/>
                  <a:pt x="39481" y="143542"/>
                  <a:pt x="54435" y="142875"/>
                </a:cubicBezTo>
                <a:close/>
                <a:moveTo>
                  <a:pt x="114300" y="0"/>
                </a:moveTo>
                <a:cubicBezTo>
                  <a:pt x="124682" y="0"/>
                  <a:pt x="134255" y="3191"/>
                  <a:pt x="143018" y="9573"/>
                </a:cubicBezTo>
                <a:cubicBezTo>
                  <a:pt x="151781" y="15954"/>
                  <a:pt x="158710" y="24622"/>
                  <a:pt x="163806" y="35576"/>
                </a:cubicBezTo>
                <a:cubicBezTo>
                  <a:pt x="168902" y="46530"/>
                  <a:pt x="171450" y="58484"/>
                  <a:pt x="171450" y="71438"/>
                </a:cubicBezTo>
                <a:cubicBezTo>
                  <a:pt x="171450" y="84392"/>
                  <a:pt x="168902" y="96346"/>
                  <a:pt x="163806" y="107299"/>
                </a:cubicBezTo>
                <a:cubicBezTo>
                  <a:pt x="158710" y="118253"/>
                  <a:pt x="151781" y="126921"/>
                  <a:pt x="143018" y="133303"/>
                </a:cubicBezTo>
                <a:cubicBezTo>
                  <a:pt x="134255" y="139684"/>
                  <a:pt x="124682" y="142875"/>
                  <a:pt x="114300" y="142875"/>
                </a:cubicBezTo>
                <a:cubicBezTo>
                  <a:pt x="103918" y="142875"/>
                  <a:pt x="94345" y="139684"/>
                  <a:pt x="85582" y="133303"/>
                </a:cubicBezTo>
                <a:cubicBezTo>
                  <a:pt x="76819" y="126921"/>
                  <a:pt x="69890" y="118253"/>
                  <a:pt x="64794" y="107299"/>
                </a:cubicBezTo>
                <a:cubicBezTo>
                  <a:pt x="59698" y="96346"/>
                  <a:pt x="57150" y="84392"/>
                  <a:pt x="57150" y="71438"/>
                </a:cubicBezTo>
                <a:cubicBezTo>
                  <a:pt x="57150" y="58484"/>
                  <a:pt x="59698" y="46530"/>
                  <a:pt x="64794" y="35576"/>
                </a:cubicBezTo>
                <a:cubicBezTo>
                  <a:pt x="69890" y="24622"/>
                  <a:pt x="76819" y="15954"/>
                  <a:pt x="85582" y="9573"/>
                </a:cubicBezTo>
                <a:cubicBezTo>
                  <a:pt x="94345" y="3191"/>
                  <a:pt x="103918" y="0"/>
                  <a:pt x="114300" y="0"/>
                </a:cubicBezTo>
                <a:close/>
              </a:path>
            </a:pathLst>
          </a:custGeom>
          <a:solidFill>
            <a:srgbClr val="5F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p:cNvSpPr/>
          <p:nvPr/>
        </p:nvSpPr>
        <p:spPr>
          <a:xfrm>
            <a:off x="6110734" y="219460"/>
            <a:ext cx="953123" cy="595702"/>
          </a:xfrm>
          <a:custGeom>
            <a:avLst/>
            <a:gdLst/>
            <a:ahLst/>
            <a:cxnLst/>
            <a:rect l="l" t="t" r="r" b="b"/>
            <a:pathLst>
              <a:path w="228600" h="142875">
                <a:moveTo>
                  <a:pt x="84439" y="85725"/>
                </a:moveTo>
                <a:cubicBezTo>
                  <a:pt x="92917" y="95250"/>
                  <a:pt x="102870" y="100012"/>
                  <a:pt x="114300" y="100012"/>
                </a:cubicBezTo>
                <a:cubicBezTo>
                  <a:pt x="125825" y="100012"/>
                  <a:pt x="135827" y="95250"/>
                  <a:pt x="144304" y="85725"/>
                </a:cubicBezTo>
                <a:cubicBezTo>
                  <a:pt x="151924" y="86106"/>
                  <a:pt x="158353" y="89035"/>
                  <a:pt x="163592" y="94512"/>
                </a:cubicBezTo>
                <a:cubicBezTo>
                  <a:pt x="168831" y="99988"/>
                  <a:pt x="171450" y="106584"/>
                  <a:pt x="171450" y="114300"/>
                </a:cubicBezTo>
                <a:lnTo>
                  <a:pt x="171450" y="142875"/>
                </a:lnTo>
                <a:lnTo>
                  <a:pt x="57150" y="142875"/>
                </a:lnTo>
                <a:lnTo>
                  <a:pt x="57150" y="114300"/>
                </a:lnTo>
                <a:cubicBezTo>
                  <a:pt x="57150" y="106584"/>
                  <a:pt x="59793" y="99965"/>
                  <a:pt x="65080" y="94440"/>
                </a:cubicBezTo>
                <a:cubicBezTo>
                  <a:pt x="70366" y="88916"/>
                  <a:pt x="76819" y="86010"/>
                  <a:pt x="84439" y="85725"/>
                </a:cubicBezTo>
                <a:close/>
                <a:moveTo>
                  <a:pt x="201454" y="71437"/>
                </a:moveTo>
                <a:cubicBezTo>
                  <a:pt x="209074" y="71818"/>
                  <a:pt x="215503" y="74747"/>
                  <a:pt x="220742" y="80224"/>
                </a:cubicBezTo>
                <a:cubicBezTo>
                  <a:pt x="225981" y="85701"/>
                  <a:pt x="228600" y="92297"/>
                  <a:pt x="228600" y="100012"/>
                </a:cubicBezTo>
                <a:lnTo>
                  <a:pt x="228600" y="128587"/>
                </a:lnTo>
                <a:lnTo>
                  <a:pt x="185738" y="128587"/>
                </a:lnTo>
                <a:lnTo>
                  <a:pt x="185738" y="114300"/>
                </a:lnTo>
                <a:cubicBezTo>
                  <a:pt x="185738" y="103441"/>
                  <a:pt x="181880" y="93773"/>
                  <a:pt x="174165" y="85296"/>
                </a:cubicBezTo>
                <a:cubicBezTo>
                  <a:pt x="184928" y="84439"/>
                  <a:pt x="194024" y="79819"/>
                  <a:pt x="201454" y="71437"/>
                </a:cubicBezTo>
                <a:close/>
                <a:moveTo>
                  <a:pt x="27289" y="71437"/>
                </a:moveTo>
                <a:cubicBezTo>
                  <a:pt x="34719" y="79819"/>
                  <a:pt x="43768" y="84439"/>
                  <a:pt x="54436" y="85296"/>
                </a:cubicBezTo>
                <a:cubicBezTo>
                  <a:pt x="46720" y="93678"/>
                  <a:pt x="42863" y="103346"/>
                  <a:pt x="42863" y="114300"/>
                </a:cubicBezTo>
                <a:lnTo>
                  <a:pt x="42863" y="128587"/>
                </a:lnTo>
                <a:lnTo>
                  <a:pt x="0" y="128587"/>
                </a:lnTo>
                <a:lnTo>
                  <a:pt x="0" y="100012"/>
                </a:lnTo>
                <a:cubicBezTo>
                  <a:pt x="0" y="92297"/>
                  <a:pt x="2643" y="85677"/>
                  <a:pt x="7930" y="80153"/>
                </a:cubicBezTo>
                <a:cubicBezTo>
                  <a:pt x="13216" y="74628"/>
                  <a:pt x="19669" y="71723"/>
                  <a:pt x="27289" y="71437"/>
                </a:cubicBezTo>
                <a:close/>
                <a:moveTo>
                  <a:pt x="114300" y="14287"/>
                </a:moveTo>
                <a:cubicBezTo>
                  <a:pt x="122206" y="14287"/>
                  <a:pt x="128945" y="17788"/>
                  <a:pt x="134517" y="24789"/>
                </a:cubicBezTo>
                <a:cubicBezTo>
                  <a:pt x="140089" y="31789"/>
                  <a:pt x="142875" y="40195"/>
                  <a:pt x="142875" y="50006"/>
                </a:cubicBezTo>
                <a:cubicBezTo>
                  <a:pt x="142875" y="59817"/>
                  <a:pt x="140089" y="68223"/>
                  <a:pt x="134517" y="75223"/>
                </a:cubicBezTo>
                <a:cubicBezTo>
                  <a:pt x="128945" y="82224"/>
                  <a:pt x="122206" y="85725"/>
                  <a:pt x="114300" y="85725"/>
                </a:cubicBezTo>
                <a:cubicBezTo>
                  <a:pt x="106394" y="85725"/>
                  <a:pt x="99655" y="82224"/>
                  <a:pt x="94083" y="75223"/>
                </a:cubicBezTo>
                <a:cubicBezTo>
                  <a:pt x="88511" y="68223"/>
                  <a:pt x="85725" y="59817"/>
                  <a:pt x="85725" y="50006"/>
                </a:cubicBezTo>
                <a:cubicBezTo>
                  <a:pt x="85725" y="40195"/>
                  <a:pt x="88511" y="31789"/>
                  <a:pt x="94083" y="24789"/>
                </a:cubicBezTo>
                <a:cubicBezTo>
                  <a:pt x="99655" y="17788"/>
                  <a:pt x="106394" y="14287"/>
                  <a:pt x="114300" y="14287"/>
                </a:cubicBezTo>
                <a:close/>
                <a:moveTo>
                  <a:pt x="171450" y="0"/>
                </a:moveTo>
                <a:cubicBezTo>
                  <a:pt x="179356" y="0"/>
                  <a:pt x="186095" y="3500"/>
                  <a:pt x="191667" y="10501"/>
                </a:cubicBezTo>
                <a:cubicBezTo>
                  <a:pt x="197239" y="17502"/>
                  <a:pt x="200025" y="25908"/>
                  <a:pt x="200025" y="35718"/>
                </a:cubicBezTo>
                <a:cubicBezTo>
                  <a:pt x="200025" y="45529"/>
                  <a:pt x="197239" y="53935"/>
                  <a:pt x="191667" y="60936"/>
                </a:cubicBezTo>
                <a:cubicBezTo>
                  <a:pt x="186095" y="67937"/>
                  <a:pt x="179356" y="71437"/>
                  <a:pt x="171450" y="71437"/>
                </a:cubicBezTo>
                <a:cubicBezTo>
                  <a:pt x="165449" y="71437"/>
                  <a:pt x="159925" y="69199"/>
                  <a:pt x="154877" y="64722"/>
                </a:cubicBezTo>
                <a:cubicBezTo>
                  <a:pt x="156401" y="59102"/>
                  <a:pt x="157163" y="54197"/>
                  <a:pt x="157163" y="50006"/>
                </a:cubicBezTo>
                <a:cubicBezTo>
                  <a:pt x="157163" y="38100"/>
                  <a:pt x="153734" y="27384"/>
                  <a:pt x="146876" y="17859"/>
                </a:cubicBezTo>
                <a:cubicBezTo>
                  <a:pt x="149447" y="12430"/>
                  <a:pt x="152900" y="8096"/>
                  <a:pt x="157234" y="4858"/>
                </a:cubicBezTo>
                <a:cubicBezTo>
                  <a:pt x="161568" y="1619"/>
                  <a:pt x="166307" y="0"/>
                  <a:pt x="171450" y="0"/>
                </a:cubicBezTo>
                <a:close/>
                <a:moveTo>
                  <a:pt x="57150" y="0"/>
                </a:moveTo>
                <a:cubicBezTo>
                  <a:pt x="62294" y="0"/>
                  <a:pt x="67032" y="1619"/>
                  <a:pt x="71366" y="4858"/>
                </a:cubicBezTo>
                <a:cubicBezTo>
                  <a:pt x="75700" y="8096"/>
                  <a:pt x="79153" y="12430"/>
                  <a:pt x="81725" y="17859"/>
                </a:cubicBezTo>
                <a:cubicBezTo>
                  <a:pt x="74867" y="27384"/>
                  <a:pt x="71438" y="38100"/>
                  <a:pt x="71438" y="50006"/>
                </a:cubicBezTo>
                <a:cubicBezTo>
                  <a:pt x="71438" y="54197"/>
                  <a:pt x="72200" y="59102"/>
                  <a:pt x="73724" y="64722"/>
                </a:cubicBezTo>
                <a:cubicBezTo>
                  <a:pt x="68675" y="69199"/>
                  <a:pt x="63151" y="71437"/>
                  <a:pt x="57150" y="71437"/>
                </a:cubicBezTo>
                <a:cubicBezTo>
                  <a:pt x="49244" y="71437"/>
                  <a:pt x="42505" y="67937"/>
                  <a:pt x="36933" y="60936"/>
                </a:cubicBezTo>
                <a:cubicBezTo>
                  <a:pt x="31361" y="53935"/>
                  <a:pt x="28575" y="45529"/>
                  <a:pt x="28575" y="35718"/>
                </a:cubicBezTo>
                <a:cubicBezTo>
                  <a:pt x="28575" y="25908"/>
                  <a:pt x="31361" y="17502"/>
                  <a:pt x="36933" y="10501"/>
                </a:cubicBezTo>
                <a:cubicBezTo>
                  <a:pt x="42505" y="3500"/>
                  <a:pt x="49244" y="0"/>
                  <a:pt x="57150" y="0"/>
                </a:cubicBezTo>
                <a:close/>
              </a:path>
            </a:pathLst>
          </a:custGeom>
          <a:solidFill>
            <a:srgbClr val="5F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244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7</a:t>
            </a:fld>
            <a:endParaRPr lang="en-US"/>
          </a:p>
        </p:txBody>
      </p:sp>
      <p:sp>
        <p:nvSpPr>
          <p:cNvPr id="3" name="TextBox 2"/>
          <p:cNvSpPr txBox="1"/>
          <p:nvPr/>
        </p:nvSpPr>
        <p:spPr>
          <a:xfrm>
            <a:off x="1393794" y="594303"/>
            <a:ext cx="7121555" cy="1384995"/>
          </a:xfrm>
          <a:prstGeom prst="rect">
            <a:avLst/>
          </a:prstGeom>
          <a:noFill/>
        </p:spPr>
        <p:txBody>
          <a:bodyPr wrap="square" rtlCol="0">
            <a:spAutoFit/>
          </a:bodyPr>
          <a:lstStyle/>
          <a:p>
            <a:r>
              <a:rPr lang="en-US" sz="2400" dirty="0">
                <a:solidFill>
                  <a:srgbClr val="0070C0"/>
                </a:solidFill>
              </a:rPr>
              <a:t>Socially Oriented:</a:t>
            </a:r>
          </a:p>
          <a:p>
            <a:r>
              <a:rPr lang="en-US" sz="2000" dirty="0"/>
              <a:t>I go to church because it helps me to make friends.</a:t>
            </a:r>
          </a:p>
          <a:p>
            <a:r>
              <a:rPr lang="en-US" sz="2000" dirty="0"/>
              <a:t>I go to church mostly to spend time with my friends.</a:t>
            </a:r>
          </a:p>
          <a:p>
            <a:r>
              <a:rPr lang="en-US" sz="2000" dirty="0"/>
              <a:t>I go to church mainly because I enjoy seeing people I know there.</a:t>
            </a:r>
          </a:p>
        </p:txBody>
      </p:sp>
      <p:pic>
        <p:nvPicPr>
          <p:cNvPr id="4" name="Graphic 3"/>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740" y="773903"/>
            <a:ext cx="736156" cy="761999"/>
          </a:xfrm>
          <a:prstGeom prst="rect">
            <a:avLst/>
          </a:prstGeom>
        </p:spPr>
      </p:pic>
      <p:sp>
        <p:nvSpPr>
          <p:cNvPr id="5" name="TextBox 4"/>
          <p:cNvSpPr txBox="1"/>
          <p:nvPr/>
        </p:nvSpPr>
        <p:spPr>
          <a:xfrm>
            <a:off x="213262" y="6033185"/>
            <a:ext cx="8302088" cy="646331"/>
          </a:xfrm>
          <a:prstGeom prst="rect">
            <a:avLst/>
          </a:prstGeom>
          <a:noFill/>
        </p:spPr>
        <p:txBody>
          <a:bodyPr wrap="square" rtlCol="0">
            <a:spAutoFit/>
          </a:bodyPr>
          <a:lstStyle/>
          <a:p>
            <a:r>
              <a:rPr lang="en-US" dirty="0"/>
              <a:t>Gorsuch, R. L., &amp; McPherson, S. E. (1989). Intrinsic/extrinsic measurement: I/E-Revised and single-item scales. </a:t>
            </a:r>
            <a:r>
              <a:rPr lang="en-US" i="1" dirty="0"/>
              <a:t>Journal for the Scientific Study of Religion, 28, </a:t>
            </a:r>
            <a:r>
              <a:rPr lang="en-US" dirty="0"/>
              <a:t>348-354.</a:t>
            </a:r>
          </a:p>
        </p:txBody>
      </p:sp>
      <p:sp>
        <p:nvSpPr>
          <p:cNvPr id="6" name="TextBox 5"/>
          <p:cNvSpPr txBox="1"/>
          <p:nvPr/>
        </p:nvSpPr>
        <p:spPr>
          <a:xfrm>
            <a:off x="1393794" y="2912855"/>
            <a:ext cx="7121555" cy="1384995"/>
          </a:xfrm>
          <a:prstGeom prst="rect">
            <a:avLst/>
          </a:prstGeom>
          <a:noFill/>
        </p:spPr>
        <p:txBody>
          <a:bodyPr wrap="square" rtlCol="0">
            <a:spAutoFit/>
          </a:bodyPr>
          <a:lstStyle/>
          <a:p>
            <a:r>
              <a:rPr lang="en-US" sz="2400" dirty="0">
                <a:solidFill>
                  <a:srgbClr val="0070C0"/>
                </a:solidFill>
              </a:rPr>
              <a:t>Personally Oriented:</a:t>
            </a:r>
          </a:p>
          <a:p>
            <a:r>
              <a:rPr lang="en-US" sz="2000" dirty="0"/>
              <a:t>I pray mainly to gain relief and protection.</a:t>
            </a:r>
          </a:p>
          <a:p>
            <a:r>
              <a:rPr lang="en-US" sz="2000" dirty="0"/>
              <a:t>What religion offers me most is comfort in difficult times.</a:t>
            </a:r>
          </a:p>
          <a:p>
            <a:r>
              <a:rPr lang="en-US" sz="2000" dirty="0"/>
              <a:t>Prayer is for peace and happiness.</a:t>
            </a:r>
          </a:p>
        </p:txBody>
      </p:sp>
      <p:sp>
        <p:nvSpPr>
          <p:cNvPr id="11" name="Freeform: Shape 10"/>
          <p:cNvSpPr/>
          <p:nvPr/>
        </p:nvSpPr>
        <p:spPr>
          <a:xfrm>
            <a:off x="467064" y="3281133"/>
            <a:ext cx="565508" cy="573061"/>
          </a:xfrm>
          <a:custGeom>
            <a:avLst/>
            <a:gdLst/>
            <a:ahLst/>
            <a:cxnLst/>
            <a:rect l="l" t="t" r="r" b="b"/>
            <a:pathLst>
              <a:path w="228600" h="228600">
                <a:moveTo>
                  <a:pt x="54435" y="142875"/>
                </a:moveTo>
                <a:cubicBezTo>
                  <a:pt x="62532" y="151733"/>
                  <a:pt x="71747" y="158710"/>
                  <a:pt x="82082" y="163806"/>
                </a:cubicBezTo>
                <a:cubicBezTo>
                  <a:pt x="92416" y="168902"/>
                  <a:pt x="103156" y="171450"/>
                  <a:pt x="114300" y="171450"/>
                </a:cubicBezTo>
                <a:cubicBezTo>
                  <a:pt x="125444" y="171450"/>
                  <a:pt x="136184" y="168902"/>
                  <a:pt x="146518" y="163806"/>
                </a:cubicBezTo>
                <a:cubicBezTo>
                  <a:pt x="156853" y="158710"/>
                  <a:pt x="166068" y="151733"/>
                  <a:pt x="174165" y="142875"/>
                </a:cubicBezTo>
                <a:cubicBezTo>
                  <a:pt x="189119" y="143542"/>
                  <a:pt x="201930" y="149471"/>
                  <a:pt x="212598" y="160663"/>
                </a:cubicBezTo>
                <a:cubicBezTo>
                  <a:pt x="223266" y="171855"/>
                  <a:pt x="228600" y="184976"/>
                  <a:pt x="228600" y="200025"/>
                </a:cubicBezTo>
                <a:lnTo>
                  <a:pt x="228600" y="228600"/>
                </a:lnTo>
                <a:lnTo>
                  <a:pt x="0" y="228600"/>
                </a:lnTo>
                <a:lnTo>
                  <a:pt x="0" y="200025"/>
                </a:lnTo>
                <a:cubicBezTo>
                  <a:pt x="0" y="184976"/>
                  <a:pt x="5334" y="171855"/>
                  <a:pt x="16002" y="160663"/>
                </a:cubicBezTo>
                <a:cubicBezTo>
                  <a:pt x="26670" y="149471"/>
                  <a:pt x="39481" y="143542"/>
                  <a:pt x="54435" y="142875"/>
                </a:cubicBezTo>
                <a:close/>
                <a:moveTo>
                  <a:pt x="114300" y="0"/>
                </a:moveTo>
                <a:cubicBezTo>
                  <a:pt x="124682" y="0"/>
                  <a:pt x="134255" y="3191"/>
                  <a:pt x="143018" y="9573"/>
                </a:cubicBezTo>
                <a:cubicBezTo>
                  <a:pt x="151781" y="15954"/>
                  <a:pt x="158710" y="24622"/>
                  <a:pt x="163806" y="35576"/>
                </a:cubicBezTo>
                <a:cubicBezTo>
                  <a:pt x="168902" y="46530"/>
                  <a:pt x="171450" y="58484"/>
                  <a:pt x="171450" y="71438"/>
                </a:cubicBezTo>
                <a:cubicBezTo>
                  <a:pt x="171450" y="84392"/>
                  <a:pt x="168902" y="96346"/>
                  <a:pt x="163806" y="107299"/>
                </a:cubicBezTo>
                <a:cubicBezTo>
                  <a:pt x="158710" y="118253"/>
                  <a:pt x="151781" y="126921"/>
                  <a:pt x="143018" y="133303"/>
                </a:cubicBezTo>
                <a:cubicBezTo>
                  <a:pt x="134255" y="139684"/>
                  <a:pt x="124682" y="142875"/>
                  <a:pt x="114300" y="142875"/>
                </a:cubicBezTo>
                <a:cubicBezTo>
                  <a:pt x="103918" y="142875"/>
                  <a:pt x="94345" y="139684"/>
                  <a:pt x="85582" y="133303"/>
                </a:cubicBezTo>
                <a:cubicBezTo>
                  <a:pt x="76819" y="126921"/>
                  <a:pt x="69890" y="118253"/>
                  <a:pt x="64794" y="107299"/>
                </a:cubicBezTo>
                <a:cubicBezTo>
                  <a:pt x="59698" y="96346"/>
                  <a:pt x="57150" y="84392"/>
                  <a:pt x="57150" y="71438"/>
                </a:cubicBezTo>
                <a:cubicBezTo>
                  <a:pt x="57150" y="58484"/>
                  <a:pt x="59698" y="46530"/>
                  <a:pt x="64794" y="35576"/>
                </a:cubicBezTo>
                <a:cubicBezTo>
                  <a:pt x="69890" y="24622"/>
                  <a:pt x="76819" y="15954"/>
                  <a:pt x="85582" y="9573"/>
                </a:cubicBezTo>
                <a:cubicBezTo>
                  <a:pt x="94345" y="3191"/>
                  <a:pt x="103918" y="0"/>
                  <a:pt x="114300" y="0"/>
                </a:cubicBezTo>
                <a:close/>
              </a:path>
            </a:pathLst>
          </a:custGeom>
          <a:solidFill>
            <a:srgbClr val="5F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7861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28600" y="3044914"/>
            <a:ext cx="1828800" cy="1374737"/>
          </a:xfrm>
          <a:prstGeom prst="rect">
            <a:avLst/>
          </a:prstGeom>
          <a:solidFill>
            <a:srgbClr val="D25858"/>
          </a:solidFill>
          <a:ln w="25560">
            <a:solidFill>
              <a:srgbClr val="B20505"/>
            </a:solidFill>
            <a:round/>
            <a:headEnd/>
            <a:tailEnd/>
          </a:ln>
          <a:effectLst/>
        </p:spPr>
        <p:txBody>
          <a:bodyPr lIns="81639" tIns="40820" rIns="81639" bIns="40820" anchor="ctr"/>
          <a:lstStyle/>
          <a:p>
            <a:pPr algn="ct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sz="2400" dirty="0">
                <a:solidFill>
                  <a:schemeClr val="bg1"/>
                </a:solidFill>
                <a:latin typeface="Calibri" charset="0"/>
                <a:ea typeface="msmincho" charset="0"/>
                <a:cs typeface="msmincho" charset="0"/>
              </a:rPr>
              <a:t>external regulation</a:t>
            </a:r>
          </a:p>
        </p:txBody>
      </p:sp>
      <p:sp>
        <p:nvSpPr>
          <p:cNvPr id="3" name="Rectangle 2"/>
          <p:cNvSpPr>
            <a:spLocks noChangeArrowheads="1"/>
          </p:cNvSpPr>
          <p:nvPr/>
        </p:nvSpPr>
        <p:spPr bwMode="auto">
          <a:xfrm>
            <a:off x="2225040" y="3044625"/>
            <a:ext cx="1828800" cy="1375026"/>
          </a:xfrm>
          <a:prstGeom prst="rect">
            <a:avLst/>
          </a:prstGeom>
          <a:solidFill>
            <a:srgbClr val="D25858"/>
          </a:solidFill>
          <a:ln w="25560">
            <a:solidFill>
              <a:srgbClr val="B20505"/>
            </a:solidFill>
            <a:round/>
            <a:headEnd/>
            <a:tailEnd/>
          </a:ln>
          <a:effectLst/>
        </p:spPr>
        <p:txBody>
          <a:bodyPr lIns="81639" tIns="40820" rIns="81639" bIns="40820" anchor="ctr"/>
          <a:lstStyle/>
          <a:p>
            <a:pPr algn="ct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sz="2400" dirty="0">
                <a:solidFill>
                  <a:schemeClr val="bg1"/>
                </a:solidFill>
                <a:latin typeface="Calibri" charset="0"/>
                <a:ea typeface="msmincho" charset="0"/>
                <a:cs typeface="msmincho" charset="0"/>
              </a:rPr>
              <a:t>introjection</a:t>
            </a:r>
          </a:p>
        </p:txBody>
      </p:sp>
      <p:sp>
        <p:nvSpPr>
          <p:cNvPr id="4" name="Rectangle 3"/>
          <p:cNvSpPr>
            <a:spLocks noChangeArrowheads="1"/>
          </p:cNvSpPr>
          <p:nvPr/>
        </p:nvSpPr>
        <p:spPr bwMode="auto">
          <a:xfrm>
            <a:off x="5127480" y="3041923"/>
            <a:ext cx="1828800" cy="1372179"/>
          </a:xfrm>
          <a:prstGeom prst="rect">
            <a:avLst/>
          </a:prstGeom>
          <a:solidFill>
            <a:srgbClr val="4F81BD"/>
          </a:solidFill>
          <a:ln w="25560">
            <a:solidFill>
              <a:srgbClr val="3A5F8B"/>
            </a:solidFill>
            <a:round/>
            <a:headEnd/>
            <a:tailEnd/>
          </a:ln>
          <a:effectLst/>
        </p:spPr>
        <p:txBody>
          <a:bodyPr lIns="81639" tIns="40820" rIns="81639" bIns="40820" anchor="ctr"/>
          <a:lstStyle/>
          <a:p>
            <a:pPr algn="ct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sz="2400" dirty="0">
                <a:solidFill>
                  <a:schemeClr val="bg1"/>
                </a:solidFill>
                <a:latin typeface="Calibri" charset="0"/>
                <a:ea typeface="msmincho" charset="0"/>
                <a:cs typeface="msmincho" charset="0"/>
              </a:rPr>
              <a:t>identification</a:t>
            </a:r>
          </a:p>
        </p:txBody>
      </p:sp>
      <p:sp>
        <p:nvSpPr>
          <p:cNvPr id="5" name="Rectangle 4"/>
          <p:cNvSpPr>
            <a:spLocks noChangeArrowheads="1"/>
          </p:cNvSpPr>
          <p:nvPr/>
        </p:nvSpPr>
        <p:spPr bwMode="auto">
          <a:xfrm>
            <a:off x="7123920" y="3046482"/>
            <a:ext cx="1828800" cy="1377414"/>
          </a:xfrm>
          <a:prstGeom prst="rect">
            <a:avLst/>
          </a:prstGeom>
          <a:solidFill>
            <a:srgbClr val="4F81BD"/>
          </a:solidFill>
          <a:ln w="25560">
            <a:solidFill>
              <a:srgbClr val="3A5F8B"/>
            </a:solidFill>
            <a:round/>
            <a:headEnd/>
            <a:tailEnd/>
          </a:ln>
          <a:effectLst/>
        </p:spPr>
        <p:txBody>
          <a:bodyPr lIns="81639" tIns="40820" rIns="81639" bIns="40820" anchor="ctr"/>
          <a:lstStyle/>
          <a:p>
            <a:pPr algn="ct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sz="2400" dirty="0">
                <a:solidFill>
                  <a:schemeClr val="bg1"/>
                </a:solidFill>
                <a:latin typeface="Calibri" charset="0"/>
                <a:ea typeface="msmincho" charset="0"/>
                <a:cs typeface="msmincho" charset="0"/>
              </a:rPr>
              <a:t>integration</a:t>
            </a:r>
          </a:p>
        </p:txBody>
      </p:sp>
      <p:sp>
        <p:nvSpPr>
          <p:cNvPr id="6" name="Rectangle 21"/>
          <p:cNvSpPr>
            <a:spLocks noChangeArrowheads="1"/>
          </p:cNvSpPr>
          <p:nvPr/>
        </p:nvSpPr>
        <p:spPr bwMode="auto">
          <a:xfrm>
            <a:off x="138240" y="6130720"/>
            <a:ext cx="8017920" cy="636435"/>
          </a:xfrm>
          <a:prstGeom prst="rect">
            <a:avLst/>
          </a:prstGeom>
          <a:noFill/>
          <a:ln w="9525">
            <a:noFill/>
            <a:round/>
            <a:headEnd/>
            <a:tailEnd/>
          </a:ln>
          <a:effectLst/>
        </p:spPr>
        <p:txBody>
          <a:bodyPr lIns="81639" tIns="40820" rIns="81639" bIns="40820">
            <a:spAutoFit/>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dirty="0" err="1">
                <a:solidFill>
                  <a:srgbClr val="000000"/>
                </a:solidFill>
                <a:latin typeface="Calibri" charset="0"/>
                <a:ea typeface="msmincho" charset="0"/>
                <a:cs typeface="msmincho" charset="0"/>
              </a:rPr>
              <a:t>Deci</a:t>
            </a:r>
            <a:r>
              <a:rPr lang="en-US" dirty="0">
                <a:solidFill>
                  <a:srgbClr val="000000"/>
                </a:solidFill>
                <a:latin typeface="Calibri" charset="0"/>
                <a:ea typeface="msmincho" charset="0"/>
                <a:cs typeface="msmincho" charset="0"/>
              </a:rPr>
              <a:t>, E. L. &amp; Ryan, R. M. (2008). Facilitating optimal motivation and psychological well-being across life’s domains. </a:t>
            </a:r>
            <a:r>
              <a:rPr lang="en-US" i="1" dirty="0">
                <a:solidFill>
                  <a:srgbClr val="000000"/>
                </a:solidFill>
                <a:latin typeface="Calibri" charset="0"/>
                <a:ea typeface="msmincho" charset="0"/>
                <a:cs typeface="msmincho" charset="0"/>
              </a:rPr>
              <a:t>Canadian Psychology, 49, </a:t>
            </a:r>
            <a:r>
              <a:rPr lang="en-US" dirty="0">
                <a:solidFill>
                  <a:srgbClr val="000000"/>
                </a:solidFill>
                <a:latin typeface="Calibri" charset="0"/>
                <a:ea typeface="msmincho" charset="0"/>
                <a:cs typeface="msmincho" charset="0"/>
              </a:rPr>
              <a:t>14-23.</a:t>
            </a:r>
          </a:p>
        </p:txBody>
      </p:sp>
      <p:sp>
        <p:nvSpPr>
          <p:cNvPr id="7" name="TextBox 6"/>
          <p:cNvSpPr txBox="1"/>
          <p:nvPr/>
        </p:nvSpPr>
        <p:spPr>
          <a:xfrm>
            <a:off x="228600" y="4446705"/>
            <a:ext cx="1828800" cy="707886"/>
          </a:xfrm>
          <a:prstGeom prst="rect">
            <a:avLst/>
          </a:prstGeom>
          <a:noFill/>
        </p:spPr>
        <p:txBody>
          <a:bodyPr wrap="square" rtlCol="0">
            <a:spAutoFit/>
          </a:bodyPr>
          <a:lstStyle/>
          <a:p>
            <a:pPr algn="ctr"/>
            <a:r>
              <a:rPr lang="en-US" sz="2000" dirty="0">
                <a:latin typeface="Gill Sans MT" pitchFamily="34" charset="0"/>
              </a:rPr>
              <a:t>reward &amp; punishment</a:t>
            </a:r>
          </a:p>
        </p:txBody>
      </p:sp>
      <p:sp>
        <p:nvSpPr>
          <p:cNvPr id="8" name="TextBox 7"/>
          <p:cNvSpPr txBox="1"/>
          <p:nvPr/>
        </p:nvSpPr>
        <p:spPr>
          <a:xfrm>
            <a:off x="2225040" y="4446705"/>
            <a:ext cx="1828800" cy="1371600"/>
          </a:xfrm>
          <a:prstGeom prst="rect">
            <a:avLst/>
          </a:prstGeom>
          <a:noFill/>
        </p:spPr>
        <p:txBody>
          <a:bodyPr wrap="square" rtlCol="0">
            <a:spAutoFit/>
          </a:bodyPr>
          <a:lstStyle/>
          <a:p>
            <a:pPr algn="ctr"/>
            <a:r>
              <a:rPr lang="en-US" sz="2000" dirty="0">
                <a:latin typeface="Gill Sans MT" pitchFamily="34" charset="0"/>
              </a:rPr>
              <a:t>guilt, shame, impression management</a:t>
            </a:r>
          </a:p>
        </p:txBody>
      </p:sp>
      <p:sp>
        <p:nvSpPr>
          <p:cNvPr id="9" name="TextBox 8"/>
          <p:cNvSpPr txBox="1"/>
          <p:nvPr/>
        </p:nvSpPr>
        <p:spPr>
          <a:xfrm>
            <a:off x="5127480" y="4446705"/>
            <a:ext cx="1828800" cy="1015663"/>
          </a:xfrm>
          <a:prstGeom prst="rect">
            <a:avLst/>
          </a:prstGeom>
          <a:noFill/>
        </p:spPr>
        <p:txBody>
          <a:bodyPr wrap="square" rtlCol="0">
            <a:spAutoFit/>
          </a:bodyPr>
          <a:lstStyle/>
          <a:p>
            <a:pPr algn="ctr"/>
            <a:r>
              <a:rPr lang="en-US" sz="2000" dirty="0">
                <a:latin typeface="Gill Sans MT" pitchFamily="34" charset="0"/>
              </a:rPr>
              <a:t>means-ends values</a:t>
            </a:r>
          </a:p>
        </p:txBody>
      </p:sp>
      <p:sp>
        <p:nvSpPr>
          <p:cNvPr id="10" name="TextBox 9"/>
          <p:cNvSpPr txBox="1"/>
          <p:nvPr/>
        </p:nvSpPr>
        <p:spPr>
          <a:xfrm>
            <a:off x="7123920" y="4446705"/>
            <a:ext cx="1828800" cy="1015663"/>
          </a:xfrm>
          <a:prstGeom prst="rect">
            <a:avLst/>
          </a:prstGeom>
          <a:noFill/>
        </p:spPr>
        <p:txBody>
          <a:bodyPr wrap="square" rtlCol="0">
            <a:spAutoFit/>
          </a:bodyPr>
          <a:lstStyle/>
          <a:p>
            <a:pPr algn="ctr"/>
            <a:r>
              <a:rPr lang="en-US" sz="2000" dirty="0">
                <a:latin typeface="Gill Sans MT" pitchFamily="34" charset="0"/>
              </a:rPr>
              <a:t>part of core self</a:t>
            </a:r>
          </a:p>
        </p:txBody>
      </p:sp>
      <p:sp>
        <p:nvSpPr>
          <p:cNvPr id="11" name="TextBox 10"/>
          <p:cNvSpPr txBox="1"/>
          <p:nvPr/>
        </p:nvSpPr>
        <p:spPr>
          <a:xfrm>
            <a:off x="644715" y="476366"/>
            <a:ext cx="7802880" cy="1384995"/>
          </a:xfrm>
          <a:prstGeom prst="rect">
            <a:avLst/>
          </a:prstGeom>
          <a:noFill/>
        </p:spPr>
        <p:txBody>
          <a:bodyPr wrap="square" rtlCol="0">
            <a:spAutoFit/>
          </a:bodyPr>
          <a:lstStyle/>
          <a:p>
            <a:pPr algn="ctr"/>
            <a:r>
              <a:rPr lang="en-US" sz="2800" dirty="0">
                <a:solidFill>
                  <a:srgbClr val="0070C0"/>
                </a:solidFill>
              </a:rPr>
              <a:t>Most people act to achieve goals. The degree to which those goals are internalized changes the nature of motivation towards those goals.</a:t>
            </a:r>
          </a:p>
        </p:txBody>
      </p:sp>
      <p:sp>
        <p:nvSpPr>
          <p:cNvPr id="12" name="Right Arrow 11"/>
          <p:cNvSpPr/>
          <p:nvPr/>
        </p:nvSpPr>
        <p:spPr>
          <a:xfrm>
            <a:off x="395926" y="2347274"/>
            <a:ext cx="8125905" cy="556182"/>
          </a:xfrm>
          <a:prstGeom prst="rightArrow">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70C0"/>
                </a:solidFill>
              </a:rPr>
              <a:t>increasing wholeheartedness</a:t>
            </a:r>
          </a:p>
        </p:txBody>
      </p:sp>
    </p:spTree>
    <p:extLst>
      <p:ext uri="{BB962C8B-B14F-4D97-AF65-F5344CB8AC3E}">
        <p14:creationId xmlns:p14="http://schemas.microsoft.com/office/powerpoint/2010/main" val="375933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7" grpId="0"/>
      <p:bldP spid="8" grpId="0"/>
      <p:bldP spid="9" grpId="0"/>
      <p:bldP spid="10"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5D10FA-6B0E-4271-A0C9-6C4198707A0F}" type="slidenum">
              <a:rPr lang="en-US" smtClean="0"/>
              <a:t>9</a:t>
            </a:fld>
            <a:endParaRPr lang="en-US"/>
          </a:p>
        </p:txBody>
      </p:sp>
      <p:sp>
        <p:nvSpPr>
          <p:cNvPr id="4" name="TextBox 3"/>
          <p:cNvSpPr txBox="1"/>
          <p:nvPr/>
        </p:nvSpPr>
        <p:spPr>
          <a:xfrm>
            <a:off x="2136228" y="716439"/>
            <a:ext cx="4871544" cy="1384995"/>
          </a:xfrm>
          <a:prstGeom prst="rect">
            <a:avLst/>
          </a:prstGeom>
          <a:noFill/>
        </p:spPr>
        <p:txBody>
          <a:bodyPr wrap="square" rtlCol="0">
            <a:spAutoFit/>
          </a:bodyPr>
          <a:lstStyle/>
          <a:p>
            <a:pPr algn="ctr"/>
            <a:r>
              <a:rPr lang="en-US" sz="2800" dirty="0">
                <a:solidFill>
                  <a:srgbClr val="0070C0"/>
                </a:solidFill>
                <a:latin typeface="+mj-lt"/>
              </a:rPr>
              <a:t>Full internalization drives thriving; </a:t>
            </a:r>
            <a:r>
              <a:rPr lang="en-US" sz="2800" dirty="0">
                <a:solidFill>
                  <a:srgbClr val="C00000"/>
                </a:solidFill>
                <a:latin typeface="+mj-lt"/>
              </a:rPr>
              <a:t>partial internalization (introjection) thwarts thriving.</a:t>
            </a:r>
          </a:p>
        </p:txBody>
      </p:sp>
      <p:pic>
        <p:nvPicPr>
          <p:cNvPr id="5" name="Graphic 4"/>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3922" y="2629336"/>
            <a:ext cx="736156" cy="761999"/>
          </a:xfrm>
          <a:prstGeom prst="rect">
            <a:avLst/>
          </a:prstGeom>
        </p:spPr>
      </p:pic>
      <p:sp>
        <p:nvSpPr>
          <p:cNvPr id="6" name="Rectangle 5"/>
          <p:cNvSpPr/>
          <p:nvPr/>
        </p:nvSpPr>
        <p:spPr>
          <a:xfrm>
            <a:off x="304800" y="5715000"/>
            <a:ext cx="8610600" cy="923330"/>
          </a:xfrm>
          <a:prstGeom prst="rect">
            <a:avLst/>
          </a:prstGeom>
        </p:spPr>
        <p:txBody>
          <a:bodyPr wrap="square">
            <a:spAutoFit/>
          </a:bodyPr>
          <a:lstStyle/>
          <a:p>
            <a:r>
              <a:rPr lang="en-US" dirty="0"/>
              <a:t>Ryan, R. M., Rigby, S., &amp; King, K. (1993). Two types of religious internalization and their relations to religious orientations and mental health. </a:t>
            </a:r>
            <a:r>
              <a:rPr lang="en-US" i="1" dirty="0"/>
              <a:t>Journal of Personality and Social Psychology, 65,</a:t>
            </a:r>
            <a:r>
              <a:rPr lang="en-US" dirty="0"/>
              <a:t> 586-596. doi:10.1037/0022-3514.65.3.586</a:t>
            </a:r>
          </a:p>
        </p:txBody>
      </p:sp>
    </p:spTree>
    <p:extLst>
      <p:ext uri="{BB962C8B-B14F-4D97-AF65-F5344CB8AC3E}">
        <p14:creationId xmlns:p14="http://schemas.microsoft.com/office/powerpoint/2010/main" val="6127073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611</TotalTime>
  <Words>2548</Words>
  <Application>Microsoft Office PowerPoint</Application>
  <PresentationFormat>On-screen Show (4:3)</PresentationFormat>
  <Paragraphs>372</Paragraphs>
  <Slides>32</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Calibri Light</vt:lpstr>
      <vt:lpstr>Constantia</vt:lpstr>
      <vt:lpstr>Gill Sans MT</vt:lpstr>
      <vt:lpstr>msmincho</vt:lpstr>
      <vt:lpstr>StarSymbol</vt:lpstr>
      <vt:lpstr>Times New Roman</vt:lpstr>
      <vt:lpstr>Office Theme</vt:lpstr>
      <vt:lpstr>Religious Motivation Varies by Engagement and Generational Cohort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Religious Motivation Varies by Engagement and Generational Cohort</dc:title>
  <dc:creator>Karl Bailey</dc:creator>
  <cp:lastModifiedBy>Karl Bailey</cp:lastModifiedBy>
  <cp:revision>34</cp:revision>
  <dcterms:created xsi:type="dcterms:W3CDTF">2017-05-17T13:33:56Z</dcterms:created>
  <dcterms:modified xsi:type="dcterms:W3CDTF">2017-05-19T17:07:13Z</dcterms:modified>
</cp:coreProperties>
</file>