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11" r:id="rId2"/>
    <p:sldId id="649" r:id="rId3"/>
    <p:sldId id="619" r:id="rId4"/>
    <p:sldId id="730" r:id="rId5"/>
    <p:sldId id="732" r:id="rId6"/>
    <p:sldId id="733" r:id="rId7"/>
    <p:sldId id="734" r:id="rId8"/>
    <p:sldId id="735" r:id="rId9"/>
    <p:sldId id="736" r:id="rId10"/>
    <p:sldId id="737" r:id="rId11"/>
    <p:sldId id="738" r:id="rId12"/>
    <p:sldId id="739" r:id="rId13"/>
    <p:sldId id="740" r:id="rId14"/>
    <p:sldId id="741" r:id="rId15"/>
    <p:sldId id="742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60" r:id="rId24"/>
    <p:sldId id="762" r:id="rId25"/>
    <p:sldId id="761" r:id="rId26"/>
    <p:sldId id="764" r:id="rId27"/>
    <p:sldId id="763" r:id="rId28"/>
    <p:sldId id="766" r:id="rId29"/>
    <p:sldId id="767" r:id="rId30"/>
    <p:sldId id="768" r:id="rId31"/>
    <p:sldId id="759" r:id="rId32"/>
    <p:sldId id="765" r:id="rId33"/>
    <p:sldId id="769" r:id="rId34"/>
    <p:sldId id="770" r:id="rId35"/>
    <p:sldId id="725" r:id="rId36"/>
    <p:sldId id="726" r:id="rId37"/>
    <p:sldId id="727" r:id="rId38"/>
    <p:sldId id="728" r:id="rId39"/>
    <p:sldId id="729" r:id="rId40"/>
    <p:sldId id="716" r:id="rId41"/>
    <p:sldId id="710" r:id="rId4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7"/>
    <p:restoredTop sz="94584"/>
  </p:normalViewPr>
  <p:slideViewPr>
    <p:cSldViewPr>
      <p:cViewPr>
        <p:scale>
          <a:sx n="100" d="100"/>
          <a:sy n="100" d="100"/>
        </p:scale>
        <p:origin x="592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D2D74AD3-9034-D041-8CB7-8F86B1AC92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4978A5-2823-8543-85C6-44F991F0F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E85CC-DF76-F048-8330-6A1E7984483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9C1BCDF-7EA8-2A46-AEA4-8466A13CFE51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5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19D73FA-7455-F142-9B54-F466A2AF41B3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F001728-D519-354E-B8A8-6C6D09B484B3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28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F001728-D519-354E-B8A8-6C6D09B484B3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7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F001728-D519-354E-B8A8-6C6D09B484B3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95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F001728-D519-354E-B8A8-6C6D09B484B3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6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C31AC2A-142E-DE4C-A8EF-09F291CC1304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32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9C1BCDF-7EA8-2A46-AEA4-8466A13CFE51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88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B3DD9-30C4-8640-A52B-2DB31FC66854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2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B3DD9-30C4-8640-A52B-2DB31FC66854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FFFABABC-BFDA-AD4A-91F3-FBA795F45D81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B3DD9-30C4-8640-A52B-2DB31FC66854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14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2853AB-8310-6C4F-BB0B-188DD1733E2E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21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C62FF1-8268-C042-9F59-E76B72B9718E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392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164A4F-9235-9F47-AF40-660F35972A7D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819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3CB07-9805-354F-85DE-B45C94F3C76B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218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3055F0-4B1E-844C-BE2D-276DB6A0D9E5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546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3055F0-4B1E-844C-BE2D-276DB6A0D9E5}" type="slidenum">
              <a:rPr lang="en-US" altLang="en-US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525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3055F0-4B1E-844C-BE2D-276DB6A0D9E5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932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3055F0-4B1E-844C-BE2D-276DB6A0D9E5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32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E87635-4EC6-0540-A79E-40A2CC8E2982}" type="slidenum">
              <a:rPr lang="en-US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77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E3A7E27-0571-6C45-A4DE-FBB6C6D65BE7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E87635-4EC6-0540-A79E-40A2CC8E2982}" type="slidenum">
              <a:rPr lang="en-US" altLang="en-US"/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665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AC19C80-AE52-404C-ACDF-2D3C315D301D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000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5407523-313D-6141-B256-C120617B6E40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44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3720A53-7567-AF47-8010-1DD7382D4C72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343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F1A6FE6-B51E-E947-BB87-23EB09C67493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231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0169E2-78C1-944C-A9AC-55FE8B7312BC}" type="slidenum">
              <a:rPr lang="en-US" altLang="en-US"/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651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114B9D1-D8FC-1742-B68B-605959F60AF1}" type="slidenum">
              <a:rPr lang="en-US" altLang="en-US" sz="1200"/>
              <a:pPr algn="r" eaLnBrk="1" hangingPunct="1"/>
              <a:t>38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645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114B9D1-D8FC-1742-B68B-605959F60AF1}" type="slidenum">
              <a:rPr lang="en-US" altLang="en-US" sz="1200"/>
              <a:pPr algn="r" eaLnBrk="1" hangingPunct="1"/>
              <a:t>39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778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6D9EB8-FF41-104C-B839-D763B7A2BF48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775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6D9EB8-FF41-104C-B839-D763B7A2BF48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26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E3A7E27-0571-6C45-A4DE-FBB6C6D65BE7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93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93029B2-176C-FC4C-8849-980B7B65C787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72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93029B2-176C-FC4C-8849-980B7B65C787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63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93029B2-176C-FC4C-8849-980B7B65C787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68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93029B2-176C-FC4C-8849-980B7B65C787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4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C31AC2A-142E-DE4C-A8EF-09F291CC1304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8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F5FF3-822C-F240-B137-503EF91AD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01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C60A5-FDC3-F542-A491-DDB133893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3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24E95-64FD-0741-900A-3389514B9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4E64B-39FE-8140-B434-C9F3D93EA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B315F-54BE-4646-A89C-DEDED167E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6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CE995-DBB2-214A-8D09-6AAECD146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25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5707E-FBD2-AF42-8CFC-706F0A868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9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67A0-074D-624E-A2E4-871CA795F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55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01CEA-88AF-9A43-808C-5F1376DB0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5BBA9-238F-0648-B9F0-E1395AC20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17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8B71C-8FCB-1D40-A45E-B2F815843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4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251112-BA4D-2643-BFD3-E3FEB7AE3B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534400" cy="3200400"/>
          </a:xfrm>
        </p:spPr>
        <p:txBody>
          <a:bodyPr/>
          <a:lstStyle/>
          <a:p>
            <a:pPr eaLnBrk="1" hangingPunct="1"/>
            <a:r>
              <a:rPr lang="en-US" altLang="en-US" sz="3800" dirty="0" smtClean="0">
                <a:ea typeface="ＭＳ Ｐゴシック" charset="-128"/>
              </a:rPr>
              <a:t/>
            </a:r>
            <a:br>
              <a:rPr lang="en-US" altLang="en-US" sz="3800" dirty="0" smtClean="0">
                <a:ea typeface="ＭＳ Ｐゴシック" charset="-128"/>
              </a:rPr>
            </a:br>
            <a:r>
              <a:rPr lang="en-US" altLang="en-US" sz="3800" dirty="0" smtClean="0">
                <a:ea typeface="ＭＳ Ｐゴシック" charset="-128"/>
              </a:rPr>
              <a:t>Religious Communities and </a:t>
            </a:r>
            <a:br>
              <a:rPr lang="en-US" altLang="en-US" sz="3800" dirty="0" smtClean="0">
                <a:ea typeface="ＭＳ Ｐゴシック" charset="-128"/>
              </a:rPr>
            </a:br>
            <a:r>
              <a:rPr lang="en-US" altLang="en-US" sz="3800" dirty="0" smtClean="0">
                <a:ea typeface="ＭＳ Ｐゴシック" charset="-128"/>
              </a:rPr>
              <a:t>Human </a:t>
            </a:r>
            <a:r>
              <a:rPr lang="en-US" altLang="en-US" sz="3800" dirty="0">
                <a:ea typeface="ＭＳ Ｐゴシック" charset="-128"/>
              </a:rPr>
              <a:t>Flourishing</a:t>
            </a:r>
            <a:endParaRPr lang="en-US" sz="3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600200" y="4549914"/>
            <a:ext cx="579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00"/>
                </a:solidFill>
              </a:rPr>
              <a:t>Tyler J. VanderWeele</a:t>
            </a:r>
          </a:p>
          <a:p>
            <a:pPr algn="ctr" eaLnBrk="0" hangingPunct="0"/>
            <a:r>
              <a:rPr lang="en-US" dirty="0" smtClean="0">
                <a:solidFill>
                  <a:srgbClr val="FFFF00"/>
                </a:solidFill>
              </a:rPr>
              <a:t>Harvard University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81BC62-94FD-2D41-8FC5-361CD144F68D}" type="slidenum">
              <a:rPr lang="en-US" sz="1400"/>
              <a:pPr eaLnBrk="1" hangingPunct="1"/>
              <a:t>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752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Flourishing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D85649-BD32-2249-A068-06A1812D6554}" type="slidenum">
              <a:rPr lang="en-US" sz="1400"/>
              <a:pPr algn="r" eaLnBrk="1" hangingPunct="1"/>
              <a:t>10</a:t>
            </a:fld>
            <a:endParaRPr lang="en-US" sz="1400"/>
          </a:p>
        </p:txBody>
      </p:sp>
      <p:sp>
        <p:nvSpPr>
          <p:cNvPr id="189443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371600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/>
              <a:t>Flourish </a:t>
            </a:r>
            <a:r>
              <a:rPr lang="en-US" sz="2300" dirty="0"/>
              <a:t>(OED): Grow or develop in a healthy or vigorous way</a:t>
            </a:r>
          </a:p>
          <a:p>
            <a:pPr marL="0" indent="0">
              <a:buNone/>
            </a:pPr>
            <a:r>
              <a:rPr lang="en-US" sz="2300" dirty="0" smtClean="0"/>
              <a:t>Flourish </a:t>
            </a:r>
            <a:r>
              <a:rPr lang="en-US" sz="2300" dirty="0"/>
              <a:t>(AHD): To do or fare </a:t>
            </a:r>
            <a:r>
              <a:rPr lang="en-US" sz="2300" dirty="0" smtClean="0"/>
              <a:t>well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300" dirty="0" smtClean="0"/>
              <a:t>Etymology</a:t>
            </a:r>
            <a:r>
              <a:rPr lang="en-US" sz="2300" dirty="0"/>
              <a:t>: from Latin </a:t>
            </a:r>
            <a:r>
              <a:rPr lang="en-US" sz="2300" dirty="0" err="1"/>
              <a:t>florere</a:t>
            </a:r>
            <a:r>
              <a:rPr lang="en-US" sz="2300" dirty="0"/>
              <a:t> "to bloom, blossom, </a:t>
            </a:r>
            <a:r>
              <a:rPr lang="en-US" sz="2300" dirty="0" smtClean="0"/>
              <a:t>flower”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300" dirty="0"/>
              <a:t>Translation: Often used to translate </a:t>
            </a:r>
            <a:r>
              <a:rPr lang="en-US" sz="2300" dirty="0" smtClean="0"/>
              <a:t>Aristotle’s </a:t>
            </a:r>
            <a:r>
              <a:rPr lang="en-US" sz="2300" dirty="0"/>
              <a:t>“Eudaimonia” (</a:t>
            </a:r>
            <a:r>
              <a:rPr lang="en-US" sz="2300" dirty="0" smtClean="0"/>
              <a:t>sometimes also </a:t>
            </a:r>
            <a:r>
              <a:rPr lang="en-US" sz="2300" dirty="0"/>
              <a:t>translated as “happiness”) </a:t>
            </a:r>
            <a:endParaRPr lang="en-US" sz="23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Working Definition:</a:t>
            </a:r>
          </a:p>
          <a:p>
            <a:pPr marL="0" indent="0" algn="ctr">
              <a:buNone/>
            </a:pPr>
            <a:r>
              <a:rPr lang="en-US" sz="2400" b="1" dirty="0" smtClean="0"/>
              <a:t>Flourishing </a:t>
            </a:r>
            <a:r>
              <a:rPr lang="en-US" sz="2400" b="1" dirty="0"/>
              <a:t>(or complete </a:t>
            </a:r>
            <a:r>
              <a:rPr lang="en-US" sz="2400" b="1" dirty="0" smtClean="0"/>
              <a:t>human </a:t>
            </a:r>
            <a:r>
              <a:rPr lang="en-US" sz="2400" b="1" dirty="0"/>
              <a:t>well-being): A state in which all aspects of a person’s life are </a:t>
            </a:r>
            <a:r>
              <a:rPr lang="en-US" sz="2400" b="1" dirty="0" smtClean="0"/>
              <a:t>good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This is arguably what we are after as individuals and should be </a:t>
            </a:r>
            <a:r>
              <a:rPr lang="en-US" sz="2200" dirty="0" smtClean="0"/>
              <a:t>seeking after </a:t>
            </a:r>
            <a:r>
              <a:rPr lang="en-US" sz="2200" dirty="0"/>
              <a:t>as a society</a:t>
            </a:r>
          </a:p>
        </p:txBody>
      </p:sp>
    </p:spTree>
    <p:extLst>
      <p:ext uri="{BB962C8B-B14F-4D97-AF65-F5344CB8AC3E}">
        <p14:creationId xmlns:p14="http://schemas.microsoft.com/office/powerpoint/2010/main" val="10144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Psychological Well-being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CB58757-9764-8C43-9D50-04F57D642DB8}" type="slidenum">
              <a:rPr lang="en-US" sz="1400"/>
              <a:pPr algn="r" eaLnBrk="1" hangingPunct="1"/>
              <a:t>11</a:t>
            </a:fld>
            <a:endParaRPr lang="en-US" sz="1400"/>
          </a:p>
        </p:txBody>
      </p:sp>
      <p:sp>
        <p:nvSpPr>
          <p:cNvPr id="19459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295400"/>
            <a:ext cx="8839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Numerous measures of well-being and conceptualizations in the positive psychology </a:t>
            </a:r>
            <a:r>
              <a:rPr lang="en-US" sz="2200" dirty="0"/>
              <a:t>literature (cf. </a:t>
            </a:r>
            <a:r>
              <a:rPr lang="en-US" sz="2200" dirty="0" err="1" smtClean="0"/>
              <a:t>Diener</a:t>
            </a:r>
            <a:r>
              <a:rPr lang="en-US" sz="2200" dirty="0" smtClean="0"/>
              <a:t> et al., 1985; </a:t>
            </a:r>
            <a:r>
              <a:rPr lang="en-US" sz="2200" dirty="0" err="1" smtClean="0"/>
              <a:t>Ryff</a:t>
            </a:r>
            <a:r>
              <a:rPr lang="en-US" sz="2200" dirty="0"/>
              <a:t>, 1989; Hyde et al., 2003; Keyes et al., 2008; </a:t>
            </a:r>
            <a:r>
              <a:rPr lang="en-US" sz="2200" dirty="0" err="1"/>
              <a:t>Diener</a:t>
            </a:r>
            <a:r>
              <a:rPr lang="en-US" sz="2200" dirty="0"/>
              <a:t> et al., 2010; </a:t>
            </a:r>
            <a:r>
              <a:rPr lang="en-US" sz="2200" dirty="0" smtClean="0"/>
              <a:t>Seligman, 2012; Huppert </a:t>
            </a:r>
            <a:r>
              <a:rPr lang="en-US" sz="2200" dirty="0"/>
              <a:t>and So, 2013; Su et al., </a:t>
            </a:r>
            <a:r>
              <a:rPr lang="en-US" sz="2200" dirty="0" smtClean="0"/>
              <a:t>2014)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Notably absent from the </a:t>
            </a:r>
            <a:r>
              <a:rPr lang="en-US" sz="2200" dirty="0" smtClean="0"/>
              <a:t>psychological </a:t>
            </a:r>
            <a:r>
              <a:rPr lang="en-US" sz="2200" dirty="0"/>
              <a:t>well-being </a:t>
            </a:r>
            <a:r>
              <a:rPr lang="en-US" sz="2200" dirty="0" smtClean="0"/>
              <a:t>measure </a:t>
            </a:r>
            <a:r>
              <a:rPr lang="en-US" sz="2200" dirty="0"/>
              <a:t>are</a:t>
            </a:r>
            <a:r>
              <a:rPr lang="mr-IN" sz="2200" dirty="0"/>
              <a:t>…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lvl="1">
              <a:buFont typeface="Wingdings" charset="2"/>
              <a:buChar char="Ø"/>
            </a:pPr>
            <a:r>
              <a:rPr lang="en-US" sz="2200" dirty="0"/>
              <a:t>Health</a:t>
            </a:r>
            <a:r>
              <a:rPr lang="mr-IN" sz="2200" dirty="0"/>
              <a:t>…</a:t>
            </a:r>
            <a:r>
              <a:rPr lang="en-US" sz="2200" dirty="0"/>
              <a:t> are </a:t>
            </a:r>
            <a:r>
              <a:rPr lang="en-US" sz="2200" dirty="0" smtClean="0"/>
              <a:t>we fully </a:t>
            </a:r>
            <a:r>
              <a:rPr lang="en-US" sz="2200" dirty="0"/>
              <a:t>flourishing if not healthy</a:t>
            </a:r>
            <a:r>
              <a:rPr lang="en-US" sz="2200" dirty="0" smtClean="0"/>
              <a:t>?</a:t>
            </a:r>
          </a:p>
          <a:p>
            <a:pPr lvl="1">
              <a:buFont typeface="Wingdings" charset="2"/>
              <a:buChar char="Ø"/>
            </a:pPr>
            <a:r>
              <a:rPr lang="en-US" sz="2200" dirty="0" smtClean="0"/>
              <a:t>Often missing Virtue </a:t>
            </a:r>
            <a:r>
              <a:rPr lang="en-US" sz="2200" dirty="0"/>
              <a:t>or Character</a:t>
            </a:r>
            <a:r>
              <a:rPr lang="mr-IN" sz="2200" dirty="0"/>
              <a:t>…</a:t>
            </a:r>
            <a:r>
              <a:rPr lang="en-US" sz="2200" dirty="0"/>
              <a:t> </a:t>
            </a:r>
            <a:r>
              <a:rPr lang="en-US" sz="2200" dirty="0" smtClean="0"/>
              <a:t>contra </a:t>
            </a:r>
            <a:r>
              <a:rPr lang="en-US" sz="2200" dirty="0"/>
              <a:t>Plato, </a:t>
            </a:r>
            <a:r>
              <a:rPr lang="en-US" sz="2200" dirty="0" smtClean="0"/>
              <a:t>Aristotle, etc.</a:t>
            </a:r>
          </a:p>
          <a:p>
            <a:pPr lvl="1">
              <a:buFont typeface="Wingdings" charset="2"/>
              <a:buChar char="Ø"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Is it ever possible to “measure” flourishing</a:t>
            </a:r>
            <a:r>
              <a:rPr lang="mr-IN" sz="2200" dirty="0"/>
              <a:t>…</a:t>
            </a:r>
            <a:r>
              <a:rPr lang="en-US" sz="2200" dirty="0"/>
              <a:t>?</a:t>
            </a:r>
          </a:p>
          <a:p>
            <a:pPr marL="0" indent="0">
              <a:buNone/>
            </a:pPr>
            <a:r>
              <a:rPr lang="en-US" sz="2200" dirty="0" smtClean="0"/>
              <a:t>Conceptions </a:t>
            </a:r>
            <a:r>
              <a:rPr lang="en-US" sz="2200" dirty="0"/>
              <a:t>of what this includes will differ across </a:t>
            </a:r>
            <a:r>
              <a:rPr lang="en-US" sz="2200" dirty="0" smtClean="0"/>
              <a:t>persons, and cultures and philosophical and theological traditions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Can we achieve consensus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endParaRPr lang="en-US" sz="2200" dirty="0"/>
          </a:p>
          <a:p>
            <a:pPr lvl="1">
              <a:buFont typeface="Wingdings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14A733-FFF1-1948-B4C4-2E6900EDC78E}" type="slidenum">
              <a:rPr lang="en-US" sz="1400"/>
              <a:pPr eaLnBrk="1" hangingPunct="1"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927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Domains of Flourishing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D1C7871-13FA-4F4B-9859-A0D9CDF36E95}" type="slidenum">
              <a:rPr lang="en-US" sz="1400"/>
              <a:pPr algn="r" eaLnBrk="1" hangingPunct="1"/>
              <a:t>12</a:t>
            </a:fld>
            <a:endParaRPr lang="en-US" sz="1400"/>
          </a:p>
        </p:txBody>
      </p:sp>
      <p:sp>
        <p:nvSpPr>
          <p:cNvPr id="60419" name="Content Placeholder 5"/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8839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Whatever </a:t>
            </a:r>
            <a:r>
              <a:rPr lang="en-US" sz="2200" dirty="0"/>
              <a:t>else might be included I would argue the following domains would be included as </a:t>
            </a:r>
            <a:r>
              <a:rPr lang="en-US" sz="2200" dirty="0" smtClean="0"/>
              <a:t>well (VanderWeele, 2017):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(1) Happiness </a:t>
            </a:r>
            <a:r>
              <a:rPr lang="en-US" sz="2200" dirty="0"/>
              <a:t>and life satisfaction</a:t>
            </a:r>
          </a:p>
          <a:p>
            <a:pPr marL="457200" lvl="1" indent="0">
              <a:buNone/>
            </a:pPr>
            <a:r>
              <a:rPr lang="en-US" sz="2200" dirty="0" smtClean="0"/>
              <a:t>(2) </a:t>
            </a:r>
            <a:r>
              <a:rPr lang="en-US" sz="2200" dirty="0"/>
              <a:t>P</a:t>
            </a:r>
            <a:r>
              <a:rPr lang="en-US" sz="2200" dirty="0" smtClean="0"/>
              <a:t>hysical and mental health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(3) Meaning </a:t>
            </a:r>
            <a:r>
              <a:rPr lang="en-US" sz="2200" dirty="0"/>
              <a:t>and purpose</a:t>
            </a:r>
          </a:p>
          <a:p>
            <a:pPr marL="457200" lvl="1" indent="0">
              <a:buNone/>
            </a:pPr>
            <a:r>
              <a:rPr lang="en-US" sz="2200" dirty="0" smtClean="0"/>
              <a:t>(4) Character </a:t>
            </a:r>
            <a:r>
              <a:rPr lang="en-US" sz="2200" dirty="0"/>
              <a:t>and Virtue</a:t>
            </a:r>
          </a:p>
          <a:p>
            <a:pPr marL="457200" lvl="1" indent="0">
              <a:buNone/>
            </a:pPr>
            <a:r>
              <a:rPr lang="en-US" sz="2200" dirty="0" smtClean="0"/>
              <a:t>(5) Close </a:t>
            </a:r>
            <a:r>
              <a:rPr lang="en-US" sz="2200" dirty="0"/>
              <a:t>social </a:t>
            </a:r>
            <a:r>
              <a:rPr lang="en-US" sz="2200" dirty="0" smtClean="0"/>
              <a:t>relationships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100" dirty="0"/>
              <a:t>These things do not exhaust “flourishing” but are arguably </a:t>
            </a:r>
            <a:r>
              <a:rPr lang="en-US" sz="2100" dirty="0" smtClean="0"/>
              <a:t>a </a:t>
            </a:r>
            <a:r>
              <a:rPr lang="en-US" sz="2100" dirty="0"/>
              <a:t>part of it</a:t>
            </a:r>
          </a:p>
          <a:p>
            <a:pPr marL="0" indent="0">
              <a:buNone/>
            </a:pPr>
            <a:r>
              <a:rPr lang="en-US" sz="2100" dirty="0" smtClean="0"/>
              <a:t>Each of these domains </a:t>
            </a:r>
            <a:r>
              <a:rPr lang="en-US" sz="2100" dirty="0"/>
              <a:t>satisfies the following two criteria:</a:t>
            </a:r>
          </a:p>
          <a:p>
            <a:pPr lvl="1">
              <a:buFont typeface="Wingdings" charset="2"/>
              <a:buChar char="Ø"/>
            </a:pPr>
            <a:r>
              <a:rPr lang="en-US" sz="2100" dirty="0"/>
              <a:t>N</a:t>
            </a:r>
            <a:r>
              <a:rPr lang="en-US" sz="2100" dirty="0" smtClean="0"/>
              <a:t>early </a:t>
            </a:r>
            <a:r>
              <a:rPr lang="en-US" sz="2100" dirty="0"/>
              <a:t>universally desired</a:t>
            </a:r>
          </a:p>
          <a:p>
            <a:pPr lvl="1">
              <a:buFont typeface="Wingdings" charset="2"/>
              <a:buChar char="Ø"/>
            </a:pPr>
            <a:r>
              <a:rPr lang="en-US" sz="2100" dirty="0"/>
              <a:t>A</a:t>
            </a:r>
            <a:r>
              <a:rPr lang="en-US" sz="2100" dirty="0" smtClean="0"/>
              <a:t>n </a:t>
            </a:r>
            <a:r>
              <a:rPr lang="en-US" sz="2100" dirty="0"/>
              <a:t>end in itself</a:t>
            </a:r>
          </a:p>
          <a:p>
            <a:pPr marL="0" indent="0">
              <a:buNone/>
            </a:pPr>
            <a:r>
              <a:rPr lang="en-US" sz="2100" dirty="0"/>
              <a:t>These criteria might be useful on shaping consensus on what to </a:t>
            </a:r>
            <a:r>
              <a:rPr lang="en-US" sz="2100" dirty="0" smtClean="0"/>
              <a:t>measure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Measurement of Flourishing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D1C7871-13FA-4F4B-9859-A0D9CDF36E95}" type="slidenum">
              <a:rPr lang="en-US" sz="1400"/>
              <a:pPr algn="r" eaLnBrk="1" hangingPunct="1"/>
              <a:t>13</a:t>
            </a:fld>
            <a:endParaRPr lang="en-US" sz="1400"/>
          </a:p>
        </p:txBody>
      </p:sp>
      <p:sp>
        <p:nvSpPr>
          <p:cNvPr id="60419" name="Content Placeholder 5"/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8534400" cy="4724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a short </a:t>
            </a:r>
            <a:r>
              <a:rPr lang="en-US" sz="2400" dirty="0" smtClean="0"/>
              <a:t>index, </a:t>
            </a:r>
            <a:r>
              <a:rPr lang="en-US" sz="2400" dirty="0"/>
              <a:t>two questions chosen in each domain based on what is already regularly in use (for comparison) and has received some </a:t>
            </a:r>
            <a:r>
              <a:rPr lang="en-US" sz="2400" dirty="0" smtClean="0"/>
              <a:t>validation</a:t>
            </a:r>
          </a:p>
          <a:p>
            <a:pPr lvl="3"/>
            <a:r>
              <a:rPr lang="en-US" sz="1800" dirty="0"/>
              <a:t>c</a:t>
            </a:r>
            <a:r>
              <a:rPr lang="en-US" sz="1800" dirty="0" smtClean="0"/>
              <a:t>f. NRC</a:t>
            </a:r>
            <a:r>
              <a:rPr lang="en-US" sz="1800" dirty="0"/>
              <a:t>, 2013; OECD, 2013; </a:t>
            </a:r>
            <a:r>
              <a:rPr lang="en-US" sz="1800" dirty="0" err="1"/>
              <a:t>Diener</a:t>
            </a:r>
            <a:r>
              <a:rPr lang="en-US" sz="1800" dirty="0"/>
              <a:t>, 1985; </a:t>
            </a:r>
            <a:r>
              <a:rPr lang="en-US" sz="1800" dirty="0" err="1"/>
              <a:t>Lyubomirsky</a:t>
            </a:r>
            <a:r>
              <a:rPr lang="en-US" sz="1800" dirty="0"/>
              <a:t> and </a:t>
            </a:r>
            <a:r>
              <a:rPr lang="en-US" sz="1800" dirty="0" err="1"/>
              <a:t>Lepper</a:t>
            </a:r>
            <a:r>
              <a:rPr lang="en-US" sz="1800" dirty="0"/>
              <a:t>, 1999; </a:t>
            </a:r>
            <a:r>
              <a:rPr lang="en-US" sz="1800" dirty="0" smtClean="0"/>
              <a:t>Steger </a:t>
            </a:r>
            <a:r>
              <a:rPr lang="en-US" sz="1800" dirty="0"/>
              <a:t>et al., 2006; CEL, 2015; </a:t>
            </a:r>
            <a:r>
              <a:rPr lang="en-US" sz="1800" dirty="0" err="1"/>
              <a:t>Prawitz</a:t>
            </a:r>
            <a:r>
              <a:rPr lang="en-US" sz="1800" dirty="0"/>
              <a:t> et al., </a:t>
            </a:r>
            <a:r>
              <a:rPr lang="en-US" sz="1800" dirty="0" smtClean="0"/>
              <a:t>2006</a:t>
            </a:r>
          </a:p>
          <a:p>
            <a:endParaRPr lang="en-US" sz="2400" dirty="0"/>
          </a:p>
          <a:p>
            <a:r>
              <a:rPr lang="en-US" sz="2400" dirty="0"/>
              <a:t>Virtue questions were newly proposed based on philosophical and psychological </a:t>
            </a:r>
            <a:r>
              <a:rPr lang="en-US" sz="2400" dirty="0" smtClean="0"/>
              <a:t>literature on “cardinal virtues” (practical wisdom, justice, fortitude, moderation)</a:t>
            </a:r>
          </a:p>
          <a:p>
            <a:pPr lvl="3"/>
            <a:r>
              <a:rPr lang="en-US" sz="1800" dirty="0" smtClean="0"/>
              <a:t>cf. Pieper, 1966; Petersen and Seligman, 2004</a:t>
            </a:r>
            <a:endParaRPr lang="en-US" sz="1800" dirty="0"/>
          </a:p>
          <a:p>
            <a:pPr lvl="1">
              <a:buFont typeface="Wingdings" charset="2"/>
              <a:buChar char="Ø"/>
            </a:pPr>
            <a:endParaRPr lang="en-US" sz="2100" dirty="0"/>
          </a:p>
          <a:p>
            <a:pPr marL="0" indent="0">
              <a:buNone/>
            </a:pPr>
            <a:endParaRPr lang="en-US" sz="2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89" y="381000"/>
            <a:ext cx="7886700" cy="714515"/>
          </a:xfrm>
        </p:spPr>
        <p:txBody>
          <a:bodyPr/>
          <a:lstStyle/>
          <a:p>
            <a:r>
              <a:rPr lang="en-US" dirty="0" smtClean="0"/>
              <a:t>Measurement of Flourishing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68" y="1295400"/>
            <a:ext cx="8720232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/>
              <a:t>Life satisfaction</a:t>
            </a:r>
            <a:r>
              <a:rPr lang="en-US" sz="1800" b="1" dirty="0"/>
              <a:t> </a:t>
            </a:r>
            <a:r>
              <a:rPr lang="en-US" sz="1800" dirty="0" smtClean="0"/>
              <a:t>- How </a:t>
            </a:r>
            <a:r>
              <a:rPr lang="en-US" sz="1800" dirty="0"/>
              <a:t>satisfied are you with life as a whole these </a:t>
            </a:r>
            <a:r>
              <a:rPr lang="en-US" sz="1800" dirty="0" smtClean="0"/>
              <a:t>days?</a:t>
            </a:r>
            <a:r>
              <a:rPr lang="en-US" sz="1800" dirty="0" smtClean="0">
                <a:effectLst/>
              </a:rPr>
              <a:t> (0-10)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/>
              <a:t>Affective happiness </a:t>
            </a:r>
            <a:r>
              <a:rPr lang="en-US" sz="1800" dirty="0"/>
              <a:t>- In general, how happy or unhappy do you usually </a:t>
            </a:r>
            <a:r>
              <a:rPr lang="en-US" sz="1800" dirty="0" smtClean="0"/>
              <a:t>feel? </a:t>
            </a:r>
            <a:r>
              <a:rPr lang="en-US" sz="1800" dirty="0"/>
              <a:t>(0-10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/>
              <a:t>Physical health </a:t>
            </a:r>
            <a:r>
              <a:rPr lang="mr-IN" sz="1800" dirty="0" smtClean="0"/>
              <a:t>–</a:t>
            </a:r>
            <a:r>
              <a:rPr lang="en-US" sz="1800" dirty="0" smtClean="0"/>
              <a:t> In general, how </a:t>
            </a:r>
            <a:r>
              <a:rPr lang="en-US" sz="1800" dirty="0"/>
              <a:t>would you rate your physical </a:t>
            </a:r>
            <a:r>
              <a:rPr lang="en-US" sz="1800" dirty="0" smtClean="0"/>
              <a:t>health? </a:t>
            </a:r>
            <a:r>
              <a:rPr lang="en-US" sz="1800" dirty="0"/>
              <a:t>(0-10)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/>
              <a:t>Mental health </a:t>
            </a:r>
            <a:r>
              <a:rPr lang="en-US" sz="1800" dirty="0"/>
              <a:t>- How would you rate </a:t>
            </a:r>
            <a:r>
              <a:rPr lang="en-US" sz="1800" dirty="0" smtClean="0"/>
              <a:t>your overall </a:t>
            </a:r>
            <a:r>
              <a:rPr lang="en-US" sz="1800" dirty="0"/>
              <a:t>mental </a:t>
            </a:r>
            <a:r>
              <a:rPr lang="en-US" sz="1800" dirty="0" smtClean="0"/>
              <a:t>health? </a:t>
            </a:r>
            <a:r>
              <a:rPr lang="en-US" sz="1800" dirty="0"/>
              <a:t>(0-10</a:t>
            </a:r>
            <a:r>
              <a:rPr lang="en-US" sz="1800" dirty="0" smtClean="0"/>
              <a:t>)</a:t>
            </a:r>
            <a:endParaRPr lang="en-US" sz="1800" b="1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/>
              <a:t>Worthwhile Activities </a:t>
            </a:r>
            <a:r>
              <a:rPr lang="en-US" sz="1800" dirty="0" smtClean="0"/>
              <a:t>- Overall</a:t>
            </a:r>
            <a:r>
              <a:rPr lang="en-US" sz="1800" dirty="0"/>
              <a:t>, to what extent do you feel the things you do in your life are </a:t>
            </a:r>
            <a:r>
              <a:rPr lang="en-US" sz="1800" dirty="0" smtClean="0"/>
              <a:t>worthwhile?</a:t>
            </a:r>
            <a:r>
              <a:rPr lang="en-US" sz="1800" dirty="0" smtClean="0">
                <a:effectLst/>
              </a:rPr>
              <a:t> (0-10)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/>
              <a:t>Purpose in life</a:t>
            </a:r>
            <a:r>
              <a:rPr lang="en-US" sz="1800" b="1" dirty="0"/>
              <a:t> </a:t>
            </a:r>
            <a:r>
              <a:rPr lang="en-US" sz="1800" dirty="0" smtClean="0"/>
              <a:t>- I </a:t>
            </a:r>
            <a:r>
              <a:rPr lang="en-US" sz="1800" dirty="0"/>
              <a:t>understand my purpose in life</a:t>
            </a:r>
            <a:r>
              <a:rPr lang="en-US" sz="1800" dirty="0" smtClean="0">
                <a:effectLst/>
              </a:rPr>
              <a:t>  (0-10)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/>
              <a:t>Seeking to do good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dirty="0" smtClean="0"/>
              <a:t>- </a:t>
            </a:r>
            <a:r>
              <a:rPr lang="en-US" sz="1800" dirty="0"/>
              <a:t>I always act to promote good in all circumstances, even in difficult and challenging </a:t>
            </a:r>
            <a:r>
              <a:rPr lang="en-US" sz="1800" dirty="0" smtClean="0"/>
              <a:t>situations (0-10)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/>
              <a:t>Delayed Gratification </a:t>
            </a:r>
            <a:r>
              <a:rPr lang="en-US" sz="1800" dirty="0" smtClean="0"/>
              <a:t>- I </a:t>
            </a:r>
            <a:r>
              <a:rPr lang="en-US" sz="1800" dirty="0"/>
              <a:t>am always able to give up some happiness now for greater happiness </a:t>
            </a:r>
            <a:r>
              <a:rPr lang="en-US" sz="1800" dirty="0" smtClean="0"/>
              <a:t>later (0-10)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/>
              <a:t>Content with Relationships </a:t>
            </a:r>
            <a:r>
              <a:rPr lang="en-US" sz="1800" dirty="0"/>
              <a:t>- I am content with my friendships and relationships (</a:t>
            </a:r>
            <a:r>
              <a:rPr lang="en-US" sz="1800" dirty="0" smtClean="0"/>
              <a:t>0-10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 smtClean="0"/>
              <a:t>Satisfying relationships </a:t>
            </a:r>
            <a:r>
              <a:rPr lang="en-US" sz="1800" dirty="0" smtClean="0"/>
              <a:t>- My </a:t>
            </a:r>
            <a:r>
              <a:rPr lang="en-US" sz="1800" dirty="0"/>
              <a:t>relationships are as satisfying as I would like them to be</a:t>
            </a:r>
            <a:r>
              <a:rPr lang="en-US" sz="1800" dirty="0" smtClean="0">
                <a:effectLst/>
              </a:rPr>
              <a:t> (0-10)</a:t>
            </a:r>
          </a:p>
        </p:txBody>
      </p:sp>
    </p:spTree>
    <p:extLst>
      <p:ext uri="{BB962C8B-B14F-4D97-AF65-F5344CB8AC3E}">
        <p14:creationId xmlns:p14="http://schemas.microsoft.com/office/powerpoint/2010/main" val="91513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Measurement of Flourishing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D1C7871-13FA-4F4B-9859-A0D9CDF36E95}" type="slidenum">
              <a:rPr lang="en-US" sz="1400"/>
              <a:pPr algn="r" eaLnBrk="1" hangingPunct="1"/>
              <a:t>15</a:t>
            </a:fld>
            <a:endParaRPr lang="en-US" sz="1400"/>
          </a:p>
        </p:txBody>
      </p:sp>
      <p:sp>
        <p:nvSpPr>
          <p:cNvPr id="60419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990600"/>
            <a:ext cx="8763000" cy="55626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smtClean="0"/>
              <a:t>Such measures could be used to measure flourishing at a given point in time (Average of 10 Questions </a:t>
            </a:r>
            <a:r>
              <a:rPr lang="en-US" sz="2100" smtClean="0"/>
              <a:t>= Flourishing </a:t>
            </a:r>
            <a:r>
              <a:rPr lang="en-US" sz="2100" dirty="0" smtClean="0"/>
              <a:t>Index 0-10); nothing more than a composite of the 5 more meaningful individual measures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smtClean="0"/>
              <a:t>For flourishing over time, financial and material resources should be such that the other dimensions can be sustained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smtClean="0"/>
              <a:t>Two Additional Questions (Financial and Material Stability):</a:t>
            </a:r>
          </a:p>
          <a:p>
            <a:pPr lvl="1">
              <a:buFont typeface="Arial" charset="0"/>
              <a:buChar char="•"/>
            </a:pPr>
            <a:r>
              <a:rPr lang="en-US" sz="1800" dirty="0"/>
              <a:t>How often do you worry about being able to meet normal monthly living expenses</a:t>
            </a:r>
            <a:r>
              <a:rPr lang="en-US" sz="1800" dirty="0" smtClean="0"/>
              <a:t>?</a:t>
            </a:r>
            <a:r>
              <a:rPr lang="en-US" sz="1800" dirty="0"/>
              <a:t> </a:t>
            </a:r>
            <a:r>
              <a:rPr lang="en-US" sz="1800" dirty="0" smtClean="0"/>
              <a:t> (0-10)</a:t>
            </a:r>
            <a:endParaRPr lang="en-US" sz="1800" dirty="0"/>
          </a:p>
          <a:p>
            <a:pPr lvl="1">
              <a:buFont typeface="Arial" charset="0"/>
              <a:buChar char="•"/>
            </a:pPr>
            <a:r>
              <a:rPr lang="en-US" sz="1800" dirty="0"/>
              <a:t>How often do you worry about safety, food, or housing</a:t>
            </a:r>
            <a:r>
              <a:rPr lang="en-US" sz="1800" dirty="0" smtClean="0"/>
              <a:t>? (0-10)</a:t>
            </a:r>
          </a:p>
          <a:p>
            <a:pPr lvl="1">
              <a:buFont typeface="Arial" charset="0"/>
              <a:buChar char="•"/>
            </a:pPr>
            <a:endParaRPr lang="en-US" sz="21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 smtClean="0"/>
              <a:t>Average of 12 Questions = </a:t>
            </a:r>
            <a:r>
              <a:rPr lang="en-US" sz="2100" smtClean="0"/>
              <a:t>Secure Flourishing </a:t>
            </a:r>
            <a:r>
              <a:rPr lang="en-US" sz="2100" dirty="0" smtClean="0"/>
              <a:t>Index (0-10)</a:t>
            </a:r>
          </a:p>
          <a:p>
            <a:pPr marL="685800"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dirty="0" smtClean="0"/>
              <a:t>Less satisfactory conceptually (financial resources are means not ends)</a:t>
            </a:r>
          </a:p>
          <a:p>
            <a:pPr marL="685800"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dirty="0" smtClean="0"/>
              <a:t>But perhaps more satisfactory in practice (flourishing over time)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408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Current Data Collection Efforts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D1C7871-13FA-4F4B-9859-A0D9CDF36E95}" type="slidenum">
              <a:rPr lang="en-US" sz="1400"/>
              <a:pPr algn="r" eaLnBrk="1" hangingPunct="1"/>
              <a:t>16</a:t>
            </a:fld>
            <a:endParaRPr lang="en-US" sz="1400"/>
          </a:p>
        </p:txBody>
      </p:sp>
      <p:sp>
        <p:nvSpPr>
          <p:cNvPr id="60419" name="Content Placeholder 5"/>
          <p:cNvSpPr>
            <a:spLocks noGrp="1"/>
          </p:cNvSpPr>
          <p:nvPr>
            <p:ph sz="half" idx="4294967295"/>
          </p:nvPr>
        </p:nvSpPr>
        <p:spPr>
          <a:xfrm>
            <a:off x="228600" y="838200"/>
            <a:ext cx="9067800" cy="4724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Data Now Available in the Workplace Setting: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Employees at Aetna, Kohler, Owens Corning, World Bank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Factory Workers in Mexico, Poland, Sri Lanka, Cambodia, China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International Flight Attendants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Data Available for Other Settings: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Clinical: BU </a:t>
            </a:r>
            <a:r>
              <a:rPr lang="en-US" sz="2000" dirty="0"/>
              <a:t>Mental Health Patients, </a:t>
            </a:r>
            <a:r>
              <a:rPr lang="en-US" sz="2000" dirty="0" smtClean="0"/>
              <a:t>Johns Hopkins, UPMC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Universities: Yale, Stony Brook, NYU, West Point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Secondary Schools: in US, UK, </a:t>
            </a:r>
            <a:r>
              <a:rPr lang="en-US" sz="2000" dirty="0"/>
              <a:t>India, </a:t>
            </a:r>
            <a:r>
              <a:rPr lang="en-US" sz="2000" dirty="0" smtClean="0"/>
              <a:t>China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dirty="0" smtClean="0"/>
              <a:t>Communities: Columbus Foundation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dirty="0" smtClean="0"/>
              <a:t>Cohorts: Nurses Health Study, NHS2, ALSPAC, JAGES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dirty="0" smtClean="0"/>
              <a:t>Randomized Trials: Forgiveness Workbooks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dirty="0" smtClean="0"/>
              <a:t>For 2022: Gallup-Templeton-Baylor-Harvard “Global </a:t>
            </a:r>
            <a:r>
              <a:rPr lang="en-US" sz="2000" dirty="0"/>
              <a:t>Flourishing </a:t>
            </a:r>
            <a:r>
              <a:rPr lang="en-US" sz="2000" dirty="0" smtClean="0"/>
              <a:t>Study”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16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Some Patterns (Cross-Cultural Comparisons Need Careful Consideration)</a:t>
            </a:r>
            <a:endParaRPr lang="en-US" sz="20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Financial is often ranked lowest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Social connection is often ranked more highly in other countries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Most dimensions increase with age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000" dirty="0" smtClean="0"/>
              <a:t>Happiness higher in developed countries; purpose higher in developing</a:t>
            </a:r>
            <a:endParaRPr lang="en-US" sz="2000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80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6DB6AB5-998E-5440-8682-50599690B2E0}"/>
              </a:ext>
            </a:extLst>
          </p:cNvPr>
          <p:cNvSpPr txBox="1"/>
          <p:nvPr/>
        </p:nvSpPr>
        <p:spPr>
          <a:xfrm>
            <a:off x="1295400" y="57912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22 Countries with Nationally Representative Sampling</a:t>
            </a:r>
          </a:p>
          <a:p>
            <a:pPr algn="ctr"/>
            <a:r>
              <a:rPr lang="en-US" sz="1500" dirty="0" smtClean="0"/>
              <a:t>5 Years of Annual Panel Longitudinal Data Collection</a:t>
            </a:r>
          </a:p>
          <a:p>
            <a:pPr algn="ctr"/>
            <a:r>
              <a:rPr lang="en-US" sz="1500" dirty="0" smtClean="0"/>
              <a:t>Representing Roughly Half of the World’s Population (with Open Access Data)</a:t>
            </a:r>
          </a:p>
          <a:p>
            <a:pPr algn="ctr"/>
            <a:endParaRPr lang="en-US" sz="600" dirty="0" smtClean="0"/>
          </a:p>
          <a:p>
            <a:pPr algn="ctr"/>
            <a:r>
              <a:rPr lang="en-US" sz="1500" dirty="0"/>
              <a:t>https://</a:t>
            </a:r>
            <a:r>
              <a:rPr lang="en-US" sz="1500" dirty="0" err="1"/>
              <a:t>hfh.fas.harvard.edu</a:t>
            </a:r>
            <a:r>
              <a:rPr lang="en-US" sz="1500" dirty="0"/>
              <a:t>/global-flourishing-study</a:t>
            </a:r>
          </a:p>
        </p:txBody>
      </p:sp>
      <p:sp>
        <p:nvSpPr>
          <p:cNvPr id="123" name="Rectangle 2"/>
          <p:cNvSpPr txBox="1">
            <a:spLocks noChangeArrowheads="1"/>
          </p:cNvSpPr>
          <p:nvPr/>
        </p:nvSpPr>
        <p:spPr bwMode="auto">
          <a:xfrm>
            <a:off x="438014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kern="0" dirty="0" smtClean="0">
                <a:latin typeface="Arial" charset="0"/>
                <a:ea typeface="ＭＳ Ｐゴシック" charset="0"/>
                <a:cs typeface="ＭＳ Ｐゴシック" charset="0"/>
              </a:rPr>
              <a:t>Global Flourishing Study with Gallup: </a:t>
            </a:r>
            <a:br>
              <a:rPr lang="en-US" sz="3600" kern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kern="0" dirty="0" smtClean="0">
                <a:latin typeface="Arial" charset="0"/>
                <a:ea typeface="ＭＳ Ｐゴシック" charset="0"/>
                <a:cs typeface="ＭＳ Ｐゴシック" charset="0"/>
              </a:rPr>
              <a:t>240,000 Individuals</a:t>
            </a:r>
            <a:endParaRPr lang="en-US" sz="36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8953228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Constructs for Study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" y="1066800"/>
          <a:ext cx="2286000" cy="5566804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General Wellbeing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Happiness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Life Satisfaction / Evaluation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Optimism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Freedom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Peace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Balance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82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Mastery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Meaning / Purpose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Health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Self-Rated Physical / Mental Heatlh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Health Limitations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Pain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PTSD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Depression / Anxiety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Smoking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Drinking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Exercise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Suffering</a:t>
                      </a:r>
                    </a:p>
                  </a:txBody>
                  <a:tcPr marL="31948" marR="31948" marT="21299" marB="2129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60700" y="1005680"/>
          <a:ext cx="2654300" cy="5547520"/>
        </p:xfrm>
        <a:graphic>
          <a:graphicData uri="http://schemas.openxmlformats.org/drawingml/2006/table">
            <a:tbl>
              <a:tblPr/>
              <a:tblGrid>
                <a:gridCol w="2654300"/>
              </a:tblGrid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Financial-Economic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Financial / Material Worry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Education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Employment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Income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Subjective Financial Wellbeing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Housing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7"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Religion and Spirituality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Self-Report R/S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Service </a:t>
                      </a:r>
                      <a:r>
                        <a:rPr lang="en-US" sz="1400" dirty="0" smtClean="0">
                          <a:effectLst/>
                        </a:rPr>
                        <a:t>Attendance</a:t>
                      </a:r>
                      <a:endParaRPr lang="en-US" sz="1400" dirty="0">
                        <a:effectLst/>
                      </a:endParaRP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Life after Death Belief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Religious Experience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Religious Reading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Prayer-meditation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Belief in God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Intrinsic religiosity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Religious comfort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Loved by God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Spiritual punishment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Religious criticism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Evangelism</a:t>
                      </a:r>
                    </a:p>
                  </a:txBody>
                  <a:tcPr marL="29100" marR="29100" marT="19400" marB="19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46801" y="990600"/>
          <a:ext cx="2768599" cy="5760040"/>
        </p:xfrm>
        <a:graphic>
          <a:graphicData uri="http://schemas.openxmlformats.org/drawingml/2006/table">
            <a:tbl>
              <a:tblPr/>
              <a:tblGrid>
                <a:gridCol w="2768599"/>
              </a:tblGrid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Relationships and Community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Subjective Social </a:t>
                      </a:r>
                      <a:r>
                        <a:rPr lang="en-US" sz="1400" dirty="0" smtClean="0">
                          <a:effectLst/>
                        </a:rPr>
                        <a:t>Connectedness</a:t>
                      </a:r>
                      <a:endParaRPr lang="en-US" sz="1400" dirty="0">
                        <a:effectLst/>
                      </a:endParaRP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Loneliness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Social Support/Intimate Friend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Belonging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City Satisfaction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Trust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Discrimination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Government Approval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Political </a:t>
                      </a:r>
                      <a:r>
                        <a:rPr lang="en-US" sz="1400" dirty="0" smtClean="0">
                          <a:effectLst/>
                        </a:rPr>
                        <a:t>Voice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8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u="sng" dirty="0" smtClean="0">
                          <a:effectLst/>
                        </a:rPr>
                        <a:t>Community Participation             _</a:t>
                      </a:r>
                    </a:p>
                    <a:p>
                      <a:pPr rtl="0" fontAlgn="b"/>
                      <a:r>
                        <a:rPr lang="en-US" sz="1400" u="sng" dirty="0" smtClean="0">
                          <a:effectLst/>
                        </a:rPr>
                        <a:t>Marriage                                      _       </a:t>
                      </a:r>
                    </a:p>
                    <a:p>
                      <a:pPr rtl="0" fontAlgn="b"/>
                      <a:r>
                        <a:rPr lang="en-US" sz="1400" u="sng" dirty="0" smtClean="0">
                          <a:effectLst/>
                        </a:rPr>
                        <a:t>Children                                       _</a:t>
                      </a:r>
                    </a:p>
                    <a:p>
                      <a:pPr rtl="0" fontAlgn="b"/>
                      <a:endParaRPr lang="en-US" sz="1400" dirty="0" smtClean="0">
                        <a:effectLst/>
                      </a:endParaRP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Character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Promoting Good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Delayed Gratification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Hope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Gratitude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Love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Forgiveness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Charitable Giving / Helping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Volunteering</a:t>
                      </a:r>
                    </a:p>
                  </a:txBody>
                  <a:tcPr marL="31978" marR="31978" marT="21319" marB="2131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2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Outcome-Wide Studies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D85649-BD32-2249-A068-06A1812D6554}" type="slidenum">
              <a:rPr lang="en-US" sz="1400"/>
              <a:pPr algn="r" eaLnBrk="1" hangingPunct="1"/>
              <a:t>19</a:t>
            </a:fld>
            <a:endParaRPr lang="en-US" sz="1400"/>
          </a:p>
        </p:txBody>
      </p:sp>
      <p:sp>
        <p:nvSpPr>
          <p:cNvPr id="189443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447800"/>
            <a:ext cx="8458200" cy="4724400"/>
          </a:xfrm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Outcome-Wide Studies (VanderWeele et al., 2017, 2020): </a:t>
            </a:r>
            <a:r>
              <a:rPr lang="en-US" sz="2000" dirty="0"/>
              <a:t>Fix an </a:t>
            </a:r>
            <a:r>
              <a:rPr lang="en-US" sz="2000" dirty="0" smtClean="0"/>
              <a:t>exposure (Wave 1) </a:t>
            </a:r>
            <a:r>
              <a:rPr lang="en-US" sz="2000" dirty="0"/>
              <a:t>and examine its effects on numerous outcomes </a:t>
            </a:r>
            <a:r>
              <a:rPr lang="en-US" sz="2000" dirty="0" smtClean="0"/>
              <a:t>simultaneously (Wave 2)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200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Regression: Fit a separate regression for each outcome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1800" dirty="0" smtClean="0"/>
              <a:t>Multivariate </a:t>
            </a:r>
            <a:r>
              <a:rPr lang="en-US" sz="1800" dirty="0"/>
              <a:t>regression (Johnson and Wichern, 2002) or </a:t>
            </a:r>
            <a:r>
              <a:rPr lang="en-US" sz="1800" dirty="0" smtClean="0"/>
              <a:t>“</a:t>
            </a:r>
            <a:r>
              <a:rPr lang="en-US" sz="1800" dirty="0"/>
              <a:t>seemingly unrelated regressions” generalization (</a:t>
            </a:r>
            <a:r>
              <a:rPr lang="en-US" sz="1800" dirty="0" err="1"/>
              <a:t>Zellner</a:t>
            </a:r>
            <a:r>
              <a:rPr lang="en-US" sz="1800" dirty="0"/>
              <a:t>, </a:t>
            </a:r>
            <a:r>
              <a:rPr lang="en-US" sz="1800" dirty="0" smtClean="0"/>
              <a:t>1962) only </a:t>
            </a:r>
            <a:r>
              <a:rPr lang="en-US" sz="1800" dirty="0"/>
              <a:t>modestly improve </a:t>
            </a:r>
            <a:r>
              <a:rPr lang="en-US" sz="1800" dirty="0" smtClean="0"/>
              <a:t>efficiency; 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1800" dirty="0"/>
              <a:t>W</a:t>
            </a:r>
            <a:r>
              <a:rPr lang="en-US" sz="1800" dirty="0" smtClean="0"/>
              <a:t>ith OLS estimates are identical (Oliveira </a:t>
            </a:r>
            <a:r>
              <a:rPr lang="en-US" sz="1800" dirty="0"/>
              <a:t>and Teixeira-Pinto, </a:t>
            </a:r>
            <a:r>
              <a:rPr lang="en-US" sz="1800" dirty="0" smtClean="0"/>
              <a:t>2015)</a:t>
            </a:r>
            <a:endParaRPr lang="en-US" sz="1800" dirty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000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Covariates: Include as confounders all variables that are causes of the exposure </a:t>
            </a:r>
            <a:r>
              <a:rPr lang="en-US" sz="2000" smtClean="0"/>
              <a:t>or of any </a:t>
            </a:r>
            <a:r>
              <a:rPr lang="en-US" sz="2000" dirty="0" smtClean="0"/>
              <a:t>outcome; but </a:t>
            </a:r>
            <a:r>
              <a:rPr lang="en-US" sz="2000" smtClean="0"/>
              <a:t>use same set of </a:t>
            </a:r>
            <a:r>
              <a:rPr lang="en-US" sz="2000" dirty="0" smtClean="0"/>
              <a:t>confounders (ideally variables prior to the exposure in Wave 0) for each regression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1800" dirty="0" smtClean="0"/>
              <a:t>Reduces the possibility of investigator discretion and cognitive biases</a:t>
            </a:r>
            <a:endParaRPr lang="en-US" sz="2200" dirty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1000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With outcome-wide analyses, we have a faster expansion of evidence and knowledge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8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charset="-128"/>
              </a:rPr>
              <a:t>Plan of Presentation</a:t>
            </a:r>
          </a:p>
        </p:txBody>
      </p:sp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09292FE-D533-9246-9B9D-77BFF4A0A8C7}" type="slidenum">
              <a:rPr lang="en-US" altLang="en-US" sz="1400"/>
              <a:pPr algn="r" eaLnBrk="1" hangingPunct="1"/>
              <a:t>2</a:t>
            </a:fld>
            <a:endParaRPr lang="en-US" altLang="en-US" sz="1400"/>
          </a:p>
        </p:txBody>
      </p:sp>
      <p:sp>
        <p:nvSpPr>
          <p:cNvPr id="17411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676400"/>
            <a:ext cx="8305800" cy="4724400"/>
          </a:xfrm>
        </p:spPr>
        <p:txBody>
          <a:bodyPr/>
          <a:lstStyle/>
          <a:p>
            <a:pPr marL="457200" indent="-457200">
              <a:buFontTx/>
              <a:buAutoNum type="arabicParenBoth"/>
            </a:pPr>
            <a:endParaRPr lang="en-US" altLang="en-US" sz="2400" dirty="0">
              <a:ea typeface="ＭＳ Ｐゴシック" charset="-128"/>
            </a:endParaRPr>
          </a:p>
          <a:p>
            <a:pPr marL="457200" indent="-457200">
              <a:buFontTx/>
              <a:buAutoNum type="arabicParenBoth"/>
            </a:pPr>
            <a:r>
              <a:rPr lang="en-US" altLang="en-US" sz="2400" dirty="0" smtClean="0">
                <a:ea typeface="ＭＳ Ｐゴシック" charset="-128"/>
              </a:rPr>
              <a:t>Increasing Evidence-Base on Religion and Health</a:t>
            </a:r>
            <a:endParaRPr lang="en-US" altLang="en-US" sz="2400" dirty="0">
              <a:ea typeface="ＭＳ Ｐゴシック" charset="-128"/>
            </a:endParaRPr>
          </a:p>
          <a:p>
            <a:pPr marL="457200" indent="-457200">
              <a:buFontTx/>
              <a:buAutoNum type="arabicParenBoth"/>
            </a:pPr>
            <a:r>
              <a:rPr lang="en-US" altLang="en-US" sz="2400" dirty="0" smtClean="0">
                <a:ea typeface="ＭＳ Ｐゴシック" charset="-128"/>
              </a:rPr>
              <a:t>Gaps in Our Knowledge</a:t>
            </a:r>
            <a:endParaRPr lang="en-US" altLang="en-US" sz="2400" dirty="0">
              <a:ea typeface="ＭＳ Ｐゴシック" charset="-128"/>
            </a:endParaRPr>
          </a:p>
          <a:p>
            <a:pPr marL="457200" indent="-457200">
              <a:buFontTx/>
              <a:buNone/>
            </a:pP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>
                <a:ea typeface="ＭＳ Ｐゴシック" charset="-128"/>
              </a:rPr>
              <a:t>3</a:t>
            </a:r>
            <a:r>
              <a:rPr lang="en-US" altLang="en-US" sz="2400" dirty="0" smtClean="0">
                <a:ea typeface="ＭＳ Ｐゴシック" charset="-128"/>
              </a:rPr>
              <a:t>) Human Flourishing</a:t>
            </a:r>
          </a:p>
          <a:p>
            <a:pPr marL="457200" indent="-457200">
              <a:buFontTx/>
              <a:buNone/>
            </a:pPr>
            <a:r>
              <a:rPr lang="en-US" altLang="en-US" sz="2400" dirty="0" smtClean="0">
                <a:ea typeface="ＭＳ Ｐゴシック" charset="-128"/>
              </a:rPr>
              <a:t>(4) Outcome-Wide Studies and Methodology</a:t>
            </a:r>
          </a:p>
          <a:p>
            <a:pPr marL="457200" indent="-457200">
              <a:buFontTx/>
              <a:buNone/>
            </a:pPr>
            <a:r>
              <a:rPr lang="en-US" altLang="en-US" sz="2400" dirty="0" smtClean="0">
                <a:ea typeface="ＭＳ Ｐゴシック" charset="-128"/>
              </a:rPr>
              <a:t>(5) Outcome-Wide Studies of Religion</a:t>
            </a:r>
            <a:endParaRPr lang="en-US" altLang="en-US" sz="2400" dirty="0">
              <a:ea typeface="ＭＳ Ｐゴシック" charset="-128"/>
            </a:endParaRPr>
          </a:p>
          <a:p>
            <a:pPr marL="457200" indent="-457200">
              <a:buFontTx/>
              <a:buNone/>
            </a:pP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>
                <a:ea typeface="ＭＳ Ｐゴシック" charset="-128"/>
              </a:rPr>
              <a:t>6) </a:t>
            </a:r>
            <a:r>
              <a:rPr lang="en-US" altLang="en-US" sz="2400" dirty="0" smtClean="0">
                <a:ea typeface="ＭＳ Ｐゴシック" charset="-128"/>
              </a:rPr>
              <a:t>Implications</a:t>
            </a:r>
            <a:endParaRPr lang="en-US" altLang="en-US" sz="2400" dirty="0">
              <a:ea typeface="ＭＳ Ｐゴシック" charset="-128"/>
            </a:endParaRPr>
          </a:p>
          <a:p>
            <a:pPr marL="457200" indent="-457200">
              <a:buFontTx/>
              <a:buNone/>
            </a:pPr>
            <a:endParaRPr lang="en-US" altLang="en-US" sz="2400" dirty="0">
              <a:ea typeface="ＭＳ Ｐゴシック" charset="-128"/>
            </a:endParaRPr>
          </a:p>
          <a:p>
            <a:pPr marL="457200" indent="-457200">
              <a:buFontTx/>
              <a:buNone/>
            </a:pPr>
            <a:endParaRPr lang="en-US" altLang="en-US" sz="2400" dirty="0" smtClean="0">
              <a:ea typeface="ＭＳ Ｐゴシック" charset="-128"/>
            </a:endParaRPr>
          </a:p>
          <a:p>
            <a:pPr marL="457200" indent="-457200">
              <a:buFontTx/>
              <a:buNone/>
            </a:pPr>
            <a:r>
              <a:rPr lang="en-US" altLang="en-US" sz="2400" dirty="0" smtClean="0">
                <a:ea typeface="ＭＳ Ｐゴシック" charset="-128"/>
              </a:rPr>
              <a:t>Funding </a:t>
            </a:r>
            <a:r>
              <a:rPr lang="en-US" altLang="en-US" sz="2400" dirty="0">
                <a:ea typeface="ＭＳ Ｐゴシック" charset="-128"/>
              </a:rPr>
              <a:t>from: John Templeton Foundation</a:t>
            </a:r>
          </a:p>
          <a:p>
            <a:pPr marL="457200" indent="-457200">
              <a:buFontTx/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42BD139-824D-F643-A408-D53BCCFC00AB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Confounding (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Methodological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Point 1)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152400" y="1080160"/>
            <a:ext cx="89916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sz="1900" dirty="0" smtClean="0"/>
              <a:t>Disjunctive Cause Criteria: </a:t>
            </a:r>
            <a:r>
              <a:rPr lang="en-US" sz="1900" dirty="0"/>
              <a:t>C</a:t>
            </a:r>
            <a:r>
              <a:rPr lang="en-US" sz="1900" dirty="0" smtClean="0"/>
              <a:t>ontrol </a:t>
            </a:r>
            <a:r>
              <a:rPr lang="en-US" sz="1900" dirty="0"/>
              <a:t>for each covariate that is a cause of the exposure, or of the outcome, or of </a:t>
            </a:r>
            <a:r>
              <a:rPr lang="en-US" sz="1900" dirty="0" smtClean="0"/>
              <a:t>both </a:t>
            </a:r>
          </a:p>
          <a:p>
            <a:pPr marL="400050" lvl="2" indent="0" eaLnBrk="1" hangingPunct="1">
              <a:spcBef>
                <a:spcPts val="0"/>
              </a:spcBef>
            </a:pPr>
            <a:r>
              <a:rPr lang="en-US" sz="1900" dirty="0" smtClean="0"/>
              <a:t>[exclude </a:t>
            </a:r>
            <a:r>
              <a:rPr lang="en-US" sz="1900" dirty="0"/>
              <a:t>from this set any variable known to be an instrumental variable; and include as a covariate any proxy for an unmeasured variable that is a common cause of both the exposure and the </a:t>
            </a:r>
            <a:r>
              <a:rPr lang="en-US" sz="1900" dirty="0" smtClean="0"/>
              <a:t>outcome]</a:t>
            </a:r>
          </a:p>
          <a:p>
            <a:pPr eaLnBrk="1" hangingPunct="1">
              <a:spcBef>
                <a:spcPts val="100"/>
              </a:spcBef>
            </a:pPr>
            <a:r>
              <a:rPr lang="en-US" sz="1900" dirty="0"/>
              <a:t>VanderWeele, T. J. (2019). Principles of confounder selection. </a:t>
            </a:r>
            <a:r>
              <a:rPr lang="en-US" sz="1900" i="1" dirty="0"/>
              <a:t>European J</a:t>
            </a:r>
            <a:r>
              <a:rPr lang="en-US" sz="1900" i="1" dirty="0" smtClean="0"/>
              <a:t>ournal </a:t>
            </a:r>
            <a:r>
              <a:rPr lang="en-US" sz="1900" i="1" dirty="0"/>
              <a:t>of </a:t>
            </a:r>
            <a:r>
              <a:rPr lang="en-US" sz="1900" i="1" dirty="0" smtClean="0"/>
              <a:t>Epidemiology</a:t>
            </a:r>
            <a:r>
              <a:rPr lang="en-US" sz="1900" dirty="0"/>
              <a:t>, </a:t>
            </a:r>
            <a:r>
              <a:rPr lang="en-US" sz="1900" i="1" dirty="0" smtClean="0"/>
              <a:t>34</a:t>
            </a:r>
            <a:r>
              <a:rPr lang="en-US" sz="1900" dirty="0"/>
              <a:t>:</a:t>
            </a:r>
            <a:r>
              <a:rPr lang="en-US" sz="1900" dirty="0" smtClean="0"/>
              <a:t>211-219.</a:t>
            </a:r>
          </a:p>
          <a:p>
            <a:pPr eaLnBrk="1" hangingPunct="1">
              <a:spcBef>
                <a:spcPts val="100"/>
              </a:spcBef>
            </a:pPr>
            <a:endParaRPr lang="en-US" sz="1900" dirty="0"/>
          </a:p>
          <a:p>
            <a:pPr eaLnBrk="1" hangingPunct="1">
              <a:spcBef>
                <a:spcPts val="100"/>
              </a:spcBef>
            </a:pPr>
            <a:r>
              <a:rPr lang="en-US" sz="1900" dirty="0"/>
              <a:t>Confounders: Control for covariates in “Wave 0” (prior to exposure) to ensure covariates are not on the pathway from exposure to outcome</a:t>
            </a:r>
          </a:p>
          <a:p>
            <a:pPr eaLnBrk="1" hangingPunct="1">
              <a:spcBef>
                <a:spcPts val="100"/>
              </a:spcBef>
            </a:pPr>
            <a:r>
              <a:rPr lang="en-US" sz="1900" dirty="0"/>
              <a:t>Baseline Outcome: Control for Wave 0 outcome to rule out reverse causation</a:t>
            </a:r>
          </a:p>
          <a:p>
            <a:pPr eaLnBrk="1" hangingPunct="1">
              <a:spcBef>
                <a:spcPts val="100"/>
              </a:spcBef>
            </a:pPr>
            <a:r>
              <a:rPr lang="en-US" sz="1900" dirty="0"/>
              <a:t>Baseline Exposure: When possible/appropriate, control for Wave 0 exposure to further rule out confounding and interpret estimates as exposure changes</a:t>
            </a:r>
          </a:p>
          <a:p>
            <a:pPr eaLnBrk="1" hangingPunct="1">
              <a:spcBef>
                <a:spcPts val="100"/>
              </a:spcBef>
            </a:pPr>
            <a:endParaRPr lang="en-US" sz="1900" dirty="0"/>
          </a:p>
          <a:p>
            <a:pPr eaLnBrk="1" hangingPunct="1">
              <a:spcBef>
                <a:spcPts val="100"/>
              </a:spcBef>
            </a:pPr>
            <a:r>
              <a:rPr lang="en-US" sz="1900" dirty="0"/>
              <a:t>Outcome-Wide: Apply these principles across all outcomes and</a:t>
            </a:r>
            <a:r>
              <a:rPr lang="mr-IN" sz="1900" dirty="0"/>
              <a:t>…</a:t>
            </a:r>
            <a:endParaRPr lang="en-US" sz="1900" dirty="0"/>
          </a:p>
          <a:p>
            <a:pPr marL="1085850" lvl="1" indent="-342900" eaLnBrk="1" hangingPunct="1">
              <a:spcBef>
                <a:spcPts val="100"/>
              </a:spcBef>
              <a:buFont typeface="Wingdings" charset="2"/>
              <a:buChar char="Ø"/>
            </a:pPr>
            <a:r>
              <a:rPr lang="en-US" sz="1900" dirty="0"/>
              <a:t>Control for all causes of exposure and any outcome</a:t>
            </a:r>
          </a:p>
          <a:p>
            <a:pPr marL="1085850" lvl="1" indent="-342900" eaLnBrk="1" hangingPunct="1">
              <a:spcBef>
                <a:spcPts val="100"/>
              </a:spcBef>
              <a:buFont typeface="Wingdings" charset="2"/>
              <a:buChar char="Ø"/>
            </a:pPr>
            <a:r>
              <a:rPr lang="en-US" sz="1900" dirty="0"/>
              <a:t>Control for all Wave 0 outcomes</a:t>
            </a:r>
          </a:p>
          <a:p>
            <a:pPr eaLnBrk="1" hangingPunct="1">
              <a:spcBef>
                <a:spcPts val="100"/>
              </a:spcBef>
            </a:pPr>
            <a:r>
              <a:rPr lang="en-US" sz="1900" dirty="0"/>
              <a:t>This will require larger sample sizes (often in the 1000’s) but will help ensure evidence for causation and help avoid cognitive investigator biases</a:t>
            </a:r>
          </a:p>
          <a:p>
            <a:pPr eaLnBrk="1" hangingPunct="1">
              <a:spcBef>
                <a:spcPts val="100"/>
              </a:spcBef>
            </a:pPr>
            <a:r>
              <a:rPr lang="en-US" sz="1900" dirty="0" smtClean="0"/>
              <a:t> </a:t>
            </a:r>
            <a:endParaRPr lang="en-US" sz="1900" dirty="0"/>
          </a:p>
          <a:p>
            <a:pPr eaLnBrk="1" hangingPunct="1">
              <a:spcBef>
                <a:spcPts val="100"/>
              </a:spcBef>
            </a:pPr>
            <a:endParaRPr lang="en-US" sz="1900" dirty="0"/>
          </a:p>
        </p:txBody>
      </p:sp>
      <p:sp>
        <p:nvSpPr>
          <p:cNvPr id="137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CCD83-6F49-A246-A7BB-C13424970ED4}" type="slidenum">
              <a:rPr lang="en-US" sz="1400"/>
              <a:pPr eaLnBrk="1" hangingPunct="1"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82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E-Values (Methodological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Point 2)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578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100" dirty="0"/>
              <a:t>E-Value: The minimum strength of association on the risk ratio scale an unmeasured confounder would have to have with both the exposure and the outcome to explain away the effect estimate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2100" dirty="0"/>
              <a:t>Let U be an arbitrary set of unmeasured confounders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2100" dirty="0"/>
              <a:t>Let RR</a:t>
            </a:r>
            <a:r>
              <a:rPr lang="en-US" sz="2100" baseline="-25000" dirty="0"/>
              <a:t>UY</a:t>
            </a:r>
            <a:r>
              <a:rPr lang="en-US" sz="2100" dirty="0"/>
              <a:t> be the maximum risk ratio relating any two categories of U to Y conditional on measure covariates C and exposure A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2100" dirty="0"/>
              <a:t>Let RR</a:t>
            </a:r>
            <a:r>
              <a:rPr lang="en-US" sz="2100" baseline="-25000" dirty="0"/>
              <a:t>AU</a:t>
            </a:r>
            <a:r>
              <a:rPr lang="en-US" sz="2100" dirty="0"/>
              <a:t> be the maximum risk ratio relating any two categories of U to A conditional on C</a:t>
            </a:r>
          </a:p>
          <a:p>
            <a:pPr eaLnBrk="1" hangingPunct="1">
              <a:spcBef>
                <a:spcPts val="700"/>
              </a:spcBef>
            </a:pPr>
            <a:r>
              <a:rPr lang="en-US" sz="2100" dirty="0"/>
              <a:t>With an observed risk ratio of RR, we have that if RR</a:t>
            </a:r>
            <a:r>
              <a:rPr lang="en-US" sz="2100" baseline="-25000" dirty="0"/>
              <a:t>UY</a:t>
            </a:r>
            <a:r>
              <a:rPr lang="en-US" sz="2100" dirty="0"/>
              <a:t> and RR</a:t>
            </a:r>
            <a:r>
              <a:rPr lang="en-US" sz="2100" baseline="-25000" dirty="0"/>
              <a:t>AU </a:t>
            </a:r>
            <a:r>
              <a:rPr lang="en-US" sz="2100" dirty="0"/>
              <a:t> are greater than</a:t>
            </a:r>
            <a:r>
              <a:rPr lang="en-US" sz="2100" dirty="0" smtClean="0"/>
              <a:t>:</a:t>
            </a:r>
            <a:endParaRPr lang="en-US" sz="2100" dirty="0"/>
          </a:p>
          <a:p>
            <a:pPr eaLnBrk="1" hangingPunct="1">
              <a:spcBef>
                <a:spcPts val="700"/>
              </a:spcBef>
            </a:pPr>
            <a:r>
              <a:rPr lang="en-US" sz="2100" dirty="0"/>
              <a:t>	E-Value = RR + </a:t>
            </a:r>
            <a:r>
              <a:rPr lang="en-US" sz="2100" dirty="0" err="1"/>
              <a:t>sqrt</a:t>
            </a:r>
            <a:r>
              <a:rPr lang="en-US" sz="2100" dirty="0"/>
              <a:t>[ RR*(RR-1) </a:t>
            </a:r>
            <a:r>
              <a:rPr lang="en-US" sz="2100" dirty="0" smtClean="0"/>
              <a:t>]</a:t>
            </a:r>
            <a:endParaRPr lang="en-US" sz="2100" dirty="0"/>
          </a:p>
          <a:p>
            <a:pPr eaLnBrk="1" hangingPunct="1">
              <a:spcBef>
                <a:spcPts val="700"/>
              </a:spcBef>
            </a:pPr>
            <a:r>
              <a:rPr lang="en-US" sz="2100" dirty="0"/>
              <a:t>Then this could suffice, but weaker confounding could not</a:t>
            </a:r>
          </a:p>
          <a:p>
            <a:pPr eaLnBrk="1" hangingPunct="1">
              <a:spcBef>
                <a:spcPts val="700"/>
              </a:spcBef>
            </a:pPr>
            <a:endParaRPr lang="en-US" sz="1200" dirty="0" smtClean="0"/>
          </a:p>
          <a:p>
            <a:pPr eaLnBrk="1" hangingPunct="1">
              <a:spcBef>
                <a:spcPts val="0"/>
              </a:spcBef>
            </a:pPr>
            <a:r>
              <a:rPr lang="en-US" sz="2200" dirty="0" smtClean="0"/>
              <a:t>We </a:t>
            </a:r>
            <a:r>
              <a:rPr lang="en-US" sz="2200" dirty="0"/>
              <a:t>can apply this in a routine manner to both the estimate and the confidence interval limit closest to the null </a:t>
            </a:r>
            <a:r>
              <a:rPr lang="en-US" sz="1800" dirty="0"/>
              <a:t>(VanderWeele and Ding, </a:t>
            </a:r>
            <a:r>
              <a:rPr lang="en-US" sz="1800" dirty="0" smtClean="0"/>
              <a:t>2017)</a:t>
            </a:r>
            <a:endParaRPr lang="en-US" sz="1800" dirty="0"/>
          </a:p>
          <a:p>
            <a:pPr eaLnBrk="1" hangingPunct="1">
              <a:spcBef>
                <a:spcPts val="0"/>
              </a:spcBef>
            </a:pPr>
            <a:r>
              <a:rPr lang="en-US" sz="2100" dirty="0" smtClean="0"/>
              <a:t>Online E-value Calculator</a:t>
            </a:r>
            <a:r>
              <a:rPr lang="en-US" sz="2100" dirty="0"/>
              <a:t>: https://</a:t>
            </a:r>
            <a:r>
              <a:rPr lang="en-US" sz="2100" dirty="0" err="1"/>
              <a:t>www.evalue-calculator.com</a:t>
            </a:r>
            <a:r>
              <a:rPr lang="en-US" sz="2100" dirty="0"/>
              <a:t>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4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Multiple Testing (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Methodological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Point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71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dirty="0" smtClean="0"/>
              <a:t>One can report the following:</a:t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(1) Nominal p-values</a:t>
            </a:r>
            <a:endParaRPr lang="en-US" dirty="0"/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(2) Bonferroni corrected thresholds</a:t>
            </a:r>
          </a:p>
          <a:p>
            <a:pPr marL="1085850" lvl="1" indent="-342900" eaLnBrk="1" hangingPunct="1"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Conservative, but with some attractive properties</a:t>
            </a:r>
          </a:p>
          <a:p>
            <a:pPr marL="1085850" lvl="1" indent="-342900" eaLnBrk="1" hangingPunct="1"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With J Bonferroni-corrected rejections one can claim ”at least J true associations” with no more than 5% false probability rate</a:t>
            </a:r>
            <a:endParaRPr lang="en-US" dirty="0"/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(3) Romano and Wolf (2007) Correction</a:t>
            </a:r>
          </a:p>
          <a:p>
            <a:pPr marL="1085850" lvl="1" indent="-342900" eaLnBrk="1" hangingPunct="1"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Preserves family-wise error rate but takes into account correlations among outcomes</a:t>
            </a:r>
            <a:endParaRPr lang="en-US" dirty="0"/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(4) </a:t>
            </a:r>
            <a:r>
              <a:rPr lang="en-US" dirty="0" err="1" smtClean="0"/>
              <a:t>Mathur</a:t>
            </a:r>
            <a:r>
              <a:rPr lang="en-US" dirty="0" smtClean="0"/>
              <a:t> and VanderWeele (2020): 95% Interval for number of rejections under the global null of no effect</a:t>
            </a:r>
          </a:p>
          <a:p>
            <a:pPr eaLnBrk="1" hangingPunct="1">
              <a:spcBef>
                <a:spcPts val="700"/>
              </a:spcBef>
            </a:pPr>
            <a:endParaRPr lang="en-US" dirty="0"/>
          </a:p>
          <a:p>
            <a:pPr eaLnBrk="1" hangingPunct="1">
              <a:spcBef>
                <a:spcPts val="700"/>
              </a:spcBef>
            </a:pPr>
            <a:r>
              <a:rPr lang="en-US" sz="1800" dirty="0" smtClean="0"/>
              <a:t>None of these is perfect, and evidence should never be entirely dismissed if it does not surpass a threshold, nor blindly accepted if it does</a:t>
            </a:r>
          </a:p>
          <a:p>
            <a:pPr eaLnBrk="1" hangingPunct="1">
              <a:spcBef>
                <a:spcPts val="700"/>
              </a:spcBef>
            </a:pPr>
            <a:r>
              <a:rPr lang="en-US" sz="1800" dirty="0"/>
              <a:t>Note, these adjustments are not made when results are published over many </a:t>
            </a:r>
            <a:r>
              <a:rPr lang="en-US" sz="1800" dirty="0" smtClean="0"/>
              <a:t>papers</a:t>
            </a:r>
          </a:p>
          <a:p>
            <a:pPr eaLnBrk="1" hangingPunct="1">
              <a:spcBef>
                <a:spcPts val="700"/>
              </a:spcBef>
            </a:pPr>
            <a:r>
              <a:rPr lang="en-US" sz="1800" dirty="0" smtClean="0"/>
              <a:t>Strongest evidence will come from meta-analyses of numerous studies that are themselves robust to unmeasured confounding (</a:t>
            </a:r>
            <a:r>
              <a:rPr lang="en-US" sz="1800" dirty="0" err="1" smtClean="0"/>
              <a:t>Mathur</a:t>
            </a:r>
            <a:r>
              <a:rPr lang="en-US" sz="1800" dirty="0" smtClean="0"/>
              <a:t> and VanderWeele, 2020)</a:t>
            </a:r>
          </a:p>
          <a:p>
            <a:pPr eaLnBrk="1" hangingPunct="1">
              <a:spcBef>
                <a:spcPts val="700"/>
              </a:spcBef>
            </a:pPr>
            <a:endParaRPr lang="en-US" dirty="0" smtClean="0"/>
          </a:p>
          <a:p>
            <a:pPr lvl="1" eaLnBrk="1" hangingPunct="1">
              <a:spcBef>
                <a:spcPts val="700"/>
              </a:spcBef>
            </a:pPr>
            <a:endParaRPr lang="en-US" dirty="0"/>
          </a:p>
          <a:p>
            <a:pPr eaLnBrk="1" hangingPunct="1">
              <a:spcBef>
                <a:spcPts val="700"/>
              </a:spcBef>
            </a:pPr>
            <a:endParaRPr lang="en-US" dirty="0"/>
          </a:p>
        </p:txBody>
      </p:sp>
      <p:sp>
        <p:nvSpPr>
          <p:cNvPr id="137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CCD83-6F49-A246-A7BB-C13424970ED4}" type="slidenum">
              <a:rPr lang="en-US" sz="1400"/>
              <a:pPr eaLnBrk="1" hangingPunct="1"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41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charset="-128"/>
              </a:rPr>
              <a:t>Religious Upbringing Study</a:t>
            </a:r>
          </a:p>
        </p:txBody>
      </p:sp>
      <p:sp>
        <p:nvSpPr>
          <p:cNvPr id="207874" name="Slide Number Placeholder 3"/>
          <p:cNvSpPr txBox="1">
            <a:spLocks noGrp="1"/>
          </p:cNvSpPr>
          <p:nvPr/>
        </p:nvSpPr>
        <p:spPr bwMode="auto">
          <a:xfrm>
            <a:off x="5562600" y="61531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DEC0BE0-B758-7B44-B484-F54F80D34406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11971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371600"/>
            <a:ext cx="8458200" cy="4724400"/>
          </a:xfrm>
        </p:spPr>
        <p:txBody>
          <a:bodyPr/>
          <a:lstStyle/>
          <a:p>
            <a:pPr marL="365125" indent="-365125">
              <a:buFontTx/>
              <a:buNone/>
              <a:defRPr/>
            </a:pPr>
            <a:r>
              <a:rPr lang="en-US" altLang="en-US" sz="2200" dirty="0" smtClean="0">
                <a:ea typeface="ＭＳ Ｐゴシック" charset="-128"/>
              </a:rPr>
              <a:t>We used data from the Growing Up Today Study (GUTS) to examine associations between religious service attendance and prayer/meditation on subsequent health and well-being:</a:t>
            </a:r>
          </a:p>
          <a:p>
            <a:pPr marL="765175" lvl="1" indent="-365125">
              <a:buFontTx/>
              <a:buNone/>
              <a:defRPr/>
            </a:pPr>
            <a:r>
              <a:rPr lang="en-US" sz="1700" dirty="0" smtClean="0"/>
              <a:t>Chen</a:t>
            </a:r>
            <a:r>
              <a:rPr lang="en-US" sz="1700" dirty="0"/>
              <a:t>, Y. and VanderWeele, T.J. (2018). Associations of religious upbringing with subsequent health and well-being from adolescence to young adulthood: an outcome-wide analysis. American Journal of Epidemiology, 187:2355–2364.</a:t>
            </a:r>
          </a:p>
          <a:p>
            <a:pPr eaLnBrk="1" fontAlgn="t" hangingPunct="1">
              <a:defRPr/>
            </a:pPr>
            <a:r>
              <a:rPr lang="en-US" sz="2200" dirty="0" smtClean="0"/>
              <a:t>Over 5000 participants, aged 9-14 </a:t>
            </a:r>
            <a:r>
              <a:rPr lang="en-US" sz="2200" dirty="0"/>
              <a:t>at </a:t>
            </a:r>
            <a:r>
              <a:rPr lang="en-US" sz="2200" dirty="0" smtClean="0"/>
              <a:t>baseline followed from 1999 to 2010 (or 2007 or 2013 for some outcomes)</a:t>
            </a:r>
          </a:p>
          <a:p>
            <a:pPr eaLnBrk="1" fontAlgn="t" hangingPunct="1">
              <a:defRPr/>
            </a:pPr>
            <a:r>
              <a:rPr lang="en-US" sz="2200" dirty="0" smtClean="0"/>
              <a:t>Using an “Outcome-wide” approach (VanderWeele et., 2017, 2020) to examine many different outcomes</a:t>
            </a:r>
            <a:endParaRPr lang="en-US" sz="2200" dirty="0"/>
          </a:p>
          <a:p>
            <a:pPr marL="365125" indent="-365125">
              <a:buFontTx/>
              <a:buNone/>
              <a:defRPr/>
            </a:pPr>
            <a:endParaRPr lang="en-US" altLang="en-US" sz="2200" dirty="0"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013325"/>
            <a:ext cx="1033463" cy="6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GUTS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1885950" y="5318125"/>
            <a:ext cx="4895850" cy="17463"/>
          </a:xfrm>
          <a:prstGeom prst="line">
            <a:avLst/>
          </a:prstGeom>
          <a:noFill/>
          <a:ln w="57150">
            <a:solidFill>
              <a:srgbClr val="ADB8E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830388" y="5057775"/>
            <a:ext cx="0" cy="441325"/>
          </a:xfrm>
          <a:prstGeom prst="line">
            <a:avLst/>
          </a:prstGeom>
          <a:noFill/>
          <a:ln w="57150">
            <a:solidFill>
              <a:srgbClr val="ADB8E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6781800" y="5089525"/>
            <a:ext cx="0" cy="468313"/>
          </a:xfrm>
          <a:prstGeom prst="line">
            <a:avLst/>
          </a:prstGeom>
          <a:noFill/>
          <a:ln w="57150">
            <a:solidFill>
              <a:srgbClr val="ADB8E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295400" y="5546725"/>
            <a:ext cx="914400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1996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3505200" y="5318125"/>
            <a:ext cx="0" cy="274638"/>
          </a:xfrm>
          <a:prstGeom prst="straightConnector1">
            <a:avLst/>
          </a:prstGeom>
          <a:noFill/>
          <a:ln w="38100">
            <a:solidFill>
              <a:srgbClr val="CCCCD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2286000" y="4860925"/>
            <a:ext cx="3452813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5622925"/>
            <a:ext cx="1905000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2010        2013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5867400" y="5318125"/>
            <a:ext cx="0" cy="274638"/>
          </a:xfrm>
          <a:prstGeom prst="straightConnector1">
            <a:avLst/>
          </a:prstGeom>
          <a:noFill/>
          <a:ln w="38100">
            <a:solidFill>
              <a:srgbClr val="CCCCD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6781800" y="5318125"/>
            <a:ext cx="0" cy="274638"/>
          </a:xfrm>
          <a:prstGeom prst="straightConnector1">
            <a:avLst/>
          </a:prstGeom>
          <a:noFill/>
          <a:ln w="38100">
            <a:solidFill>
              <a:srgbClr val="CCCCD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5562600" y="6003925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          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7800" y="6003925"/>
            <a:ext cx="1371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Prior value of the outcomes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0" y="5546725"/>
            <a:ext cx="914400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99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2362200" y="5318125"/>
            <a:ext cx="0" cy="274638"/>
          </a:xfrm>
          <a:prstGeom prst="straightConnector1">
            <a:avLst/>
          </a:prstGeom>
          <a:noFill/>
          <a:ln w="38100">
            <a:solidFill>
              <a:srgbClr val="CCCCD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1905000" y="5546725"/>
            <a:ext cx="914400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97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2743200" y="5318125"/>
            <a:ext cx="0" cy="274638"/>
          </a:xfrm>
          <a:prstGeom prst="straightConnector1">
            <a:avLst/>
          </a:prstGeom>
          <a:noFill/>
          <a:ln w="38100">
            <a:solidFill>
              <a:srgbClr val="CCCCDF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2286000" y="5546725"/>
            <a:ext cx="914400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24200" y="6003925"/>
            <a:ext cx="2209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Religious attendance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Prayer and meditation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10200" y="6003925"/>
            <a:ext cx="2362200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Health and well-being outcomes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67200" y="5546725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62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Religious Upbringing Study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51334"/>
              </p:ext>
            </p:extLst>
          </p:nvPr>
        </p:nvGraphicFramePr>
        <p:xfrm>
          <a:off x="609600" y="1463675"/>
          <a:ext cx="8153400" cy="3875788"/>
        </p:xfrm>
        <a:graphic>
          <a:graphicData uri="http://schemas.openxmlformats.org/drawingml/2006/table">
            <a:tbl>
              <a:tblPr/>
              <a:tblGrid>
                <a:gridCol w="2717800"/>
                <a:gridCol w="1208088"/>
                <a:gridCol w="2038350"/>
                <a:gridCol w="2189162"/>
              </a:tblGrid>
              <a:tr h="625474"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 1.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Religious service attendance in adolescence and health and well-being in young adulthood (N ranged from 5,689 to 7,458)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63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Religious Service Attendance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38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Never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(Ref)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Less than once/week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At least once/week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Mental health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Depressive symptoms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-0.03 (-0.11, 0.05)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-0.12 (-0.19, -0.04)**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Depression diagnosis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0.90 (0.76, 1.06)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0.87 (0.75, 1.01)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Anxiety symptoms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0.03 (-0.05, 0.11)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-0.04 (-0.11, 0.04)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Anxiety diagnosis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1.01 (0.84, 1.22)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0.89 (0.75, 1.07)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Probable PTSD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0.87 (0.67, 1.13)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0.72 (0.57, 0.93)**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6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Religious Upbringing Study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/>
        </p:nvGraphicFramePr>
        <p:xfrm>
          <a:off x="609600" y="1295400"/>
          <a:ext cx="8153400" cy="5483226"/>
        </p:xfrm>
        <a:graphic>
          <a:graphicData uri="http://schemas.openxmlformats.org/drawingml/2006/table">
            <a:tbl>
              <a:tblPr/>
              <a:tblGrid>
                <a:gridCol w="3124200"/>
                <a:gridCol w="990600"/>
                <a:gridCol w="2057400"/>
                <a:gridCol w="1981200"/>
              </a:tblGrid>
              <a:tr h="617538"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 1.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Continued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Religious Service Attendance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Never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(Ref)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Less than once/week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At least once/week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Health  Behaviors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Cigarette smoking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 (0.88, 1.11)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0.85 (0.76, 0.96)**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Frequent binge drinking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1.05 (0.95, 1.17)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 (0.87, 1.07)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Marijuana use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1.01 (0.90, 1.12)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0.74 (0.66, 0.83)***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Any other illicit drug use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 (0.74, 1.25)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0.71 (0.55, 0.93)*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Prescription drug misuse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 (0.80, 1.15)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0.79 (0.66, 0.95)*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Number of lifetime sexual partners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-0.02 (-0.09, 0.04)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-0.28 (-0.34, -0.21)***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Early sexual initiation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 (0.78, 1.06)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0.65 (0.55, 0.77)***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History of STIs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 (0.82, 1.20)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0.79 (0.66, 0.95)*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Teen pregnancy 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0.81 (0.47, 1.37)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0.76 (0.45, 1.28)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33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Abnormal Pap test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0.87 (0.75, 1.02)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0.82 (0.71, 0.95)**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5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charset="-128"/>
              </a:rPr>
              <a:t>Religious Upbringing Study</a:t>
            </a:r>
          </a:p>
        </p:txBody>
      </p:sp>
      <p:graphicFrame>
        <p:nvGraphicFramePr>
          <p:cNvPr id="25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1290"/>
              </p:ext>
            </p:extLst>
          </p:nvPr>
        </p:nvGraphicFramePr>
        <p:xfrm>
          <a:off x="533400" y="1371600"/>
          <a:ext cx="8229600" cy="5019675"/>
        </p:xfrm>
        <a:graphic>
          <a:graphicData uri="http://schemas.openxmlformats.org/drawingml/2006/table">
            <a:tbl>
              <a:tblPr/>
              <a:tblGrid>
                <a:gridCol w="2743200"/>
                <a:gridCol w="1447800"/>
                <a:gridCol w="1938338"/>
                <a:gridCol w="2100262"/>
              </a:tblGrid>
              <a:tr h="685800"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 1. Continued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Religious Service Attendance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Never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(Ref)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Less than once/week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At least once/week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71475"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Psychological Well-being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Life satisfaction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0.04 (-0.05, 0.12)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0.13 (0.05, 0.21)***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Positive affect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0.09 (0.01, 0.17)*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0.18 (0.10, 0.25)***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Self-esteem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0.05 (-0.03, 0.12)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0.07 (0.00, 0.14)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Emotional processing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0.04 (-0.04, 0.12)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0.03 (-0.05, 0.10)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Emotional expression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0.04 (-0.04, 0.12)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0.04 (-0.03, 0.12)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Religious Upbringing Study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99892"/>
              </p:ext>
            </p:extLst>
          </p:nvPr>
        </p:nvGraphicFramePr>
        <p:xfrm>
          <a:off x="609600" y="1143000"/>
          <a:ext cx="8153400" cy="5468937"/>
        </p:xfrm>
        <a:graphic>
          <a:graphicData uri="http://schemas.openxmlformats.org/drawingml/2006/table">
            <a:tbl>
              <a:tblPr/>
              <a:tblGrid>
                <a:gridCol w="2717800"/>
                <a:gridCol w="1208088"/>
                <a:gridCol w="2038350"/>
                <a:gridCol w="2189162"/>
              </a:tblGrid>
              <a:tr h="625554"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 Continued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0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Religious Service Attendance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47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 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Never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(Ref)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Less than once/week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At least once/week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OR/RR/β (95% CI)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Character and Virtue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Frequency of volunteering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0.13 (0.06, 0.20)***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0.28 (0.21, 0.35)***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Sense of mission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0.28 (0.20, 0.35)***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0.11 (0.03, 0.19)**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Forgiveness of others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0.33 (0.24, 0.41)***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0.69 (0.61, 0.77)***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Registered to vote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1.04 (1.01, 1.07)**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1.03 (1.01, 1.06)*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2453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33818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0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E-values</a:t>
            </a:r>
            <a:endParaRPr lang="en-US" altLang="en-US" sz="3600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584200"/>
            <a:ext cx="4749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015"/>
            <a:ext cx="9144000" cy="4553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6426"/>
            <a:ext cx="9144000" cy="83297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 kern="0" dirty="0" smtClean="0">
                <a:ea typeface="ＭＳ Ｐゴシック" charset="-128"/>
              </a:rPr>
              <a:t>Chen et al. (2020) Outcome-Wide Study:</a:t>
            </a:r>
          </a:p>
          <a:p>
            <a:pPr eaLnBrk="1" hangingPunct="1"/>
            <a:r>
              <a:rPr lang="en-US" altLang="en-US" sz="3400" kern="0" dirty="0" smtClean="0">
                <a:ea typeface="ＭＳ Ｐゴシック" charset="-128"/>
              </a:rPr>
              <a:t>Data from GUTS, NHSII, HRS</a:t>
            </a:r>
            <a:endParaRPr lang="en-US" altLang="en-US" sz="340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5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Religion and </a:t>
            </a:r>
            <a:r>
              <a:rPr lang="en-US" altLang="en-US" sz="3600" dirty="0" smtClean="0">
                <a:ea typeface="ＭＳ Ｐゴシック" charset="-128"/>
              </a:rPr>
              <a:t>Health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4575E4A-081D-DA45-84B7-184193FD6737}" type="slidenum">
              <a:rPr lang="en-US" altLang="en-US" sz="1400"/>
              <a:pPr algn="r" eaLnBrk="1" hangingPunct="1"/>
              <a:t>3</a:t>
            </a:fld>
            <a:endParaRPr lang="en-US" altLang="en-US" sz="1400"/>
          </a:p>
        </p:txBody>
      </p:sp>
      <p:sp>
        <p:nvSpPr>
          <p:cNvPr id="19459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371600"/>
            <a:ext cx="8686800" cy="47244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200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sz="2200" dirty="0" smtClean="0">
                <a:ea typeface="ＭＳ Ｐゴシック" charset="-128"/>
              </a:rPr>
              <a:t>There are quite possibly now 10,000+ quantitative studies on religion and health (Koenig et al., 2022)</a:t>
            </a:r>
            <a:endParaRPr lang="en-US" altLang="en-US" sz="2200" dirty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en-US" sz="22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sz="2200" dirty="0" smtClean="0">
                <a:ea typeface="ＭＳ Ｐゴシック" charset="-128"/>
              </a:rPr>
              <a:t>With all of this research, what is it that we now know?</a:t>
            </a:r>
          </a:p>
          <a:p>
            <a:pPr>
              <a:buFontTx/>
              <a:buNone/>
            </a:pPr>
            <a:r>
              <a:rPr lang="en-US" altLang="en-US" sz="2200" dirty="0" smtClean="0">
                <a:ea typeface="ＭＳ Ｐゴシック" charset="-128"/>
              </a:rPr>
              <a:t>What justifies moving beyond just research and evidence to claims of knowledge?</a:t>
            </a:r>
          </a:p>
          <a:p>
            <a:pPr>
              <a:buFontTx/>
              <a:buNone/>
            </a:pPr>
            <a:r>
              <a:rPr lang="en-US" altLang="en-US" sz="2200" dirty="0" smtClean="0">
                <a:ea typeface="ＭＳ Ｐゴシック" charset="-128"/>
              </a:rPr>
              <a:t>What are the current gaps in our knowledge?</a:t>
            </a:r>
          </a:p>
          <a:p>
            <a:pPr>
              <a:buFontTx/>
              <a:buNone/>
            </a:pPr>
            <a:r>
              <a:rPr lang="en-US" altLang="en-US" sz="2200" dirty="0" smtClean="0">
                <a:ea typeface="ＭＳ Ｐゴシック" charset="-128"/>
              </a:rPr>
              <a:t>How can we more rapidly expand our knowledge?</a:t>
            </a:r>
            <a:endParaRPr lang="en-US" altLang="en-US" sz="2200" dirty="0">
              <a:ea typeface="ＭＳ Ｐゴシック" charset="-128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FC3FD8-47B1-E44A-A724-12FDC4CF32E5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506"/>
            <a:ext cx="9144000" cy="56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Health and Wellbeing Outcomes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3481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08827E-0A83-384D-A3E7-AC27660A6FC6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189443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50" dirty="0" smtClean="0"/>
              <a:t>There is evidence, from rigorous longitudinal studies, that participation in religious community also has beneficial effects on numerous other health and well-being outcomes</a:t>
            </a:r>
            <a:r>
              <a:rPr lang="mr-IN" sz="1850" dirty="0" smtClean="0"/>
              <a:t>…</a:t>
            </a:r>
            <a:endParaRPr lang="en-US" sz="1850" dirty="0" smtClean="0"/>
          </a:p>
          <a:p>
            <a:pPr marL="0" indent="0">
              <a:buFontTx/>
              <a:buNone/>
              <a:defRPr/>
            </a:pPr>
            <a:endParaRPr lang="en-US" sz="800" dirty="0" smtClean="0"/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All-Cause Mortality: Strawbridge et al. (1997); Hummer et al. (1999); </a:t>
            </a:r>
            <a:r>
              <a:rPr lang="en-US" sz="1850" dirty="0" err="1" smtClean="0"/>
              <a:t>Musick</a:t>
            </a:r>
            <a:r>
              <a:rPr lang="en-US" sz="1850" dirty="0" smtClean="0"/>
              <a:t> et al. (2004); </a:t>
            </a:r>
            <a:r>
              <a:rPr lang="en-US" sz="1850" dirty="0" err="1" smtClean="0"/>
              <a:t>Chida</a:t>
            </a:r>
            <a:r>
              <a:rPr lang="en-US" sz="1850" dirty="0" smtClean="0"/>
              <a:t> et al. (2009); Li et al. (2016); etc.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Depression (Li et al., 2016; </a:t>
            </a:r>
            <a:r>
              <a:rPr lang="en-US" sz="1850" dirty="0" err="1" smtClean="0"/>
              <a:t>Garssen</a:t>
            </a:r>
            <a:r>
              <a:rPr lang="en-US" sz="1850" dirty="0" smtClean="0"/>
              <a:t> et al. 2021; VanderWeele, 2021)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Suicide (</a:t>
            </a:r>
            <a:r>
              <a:rPr lang="en-US" sz="1850" dirty="0" err="1" smtClean="0"/>
              <a:t>Kleiman</a:t>
            </a:r>
            <a:r>
              <a:rPr lang="en-US" sz="1850" dirty="0" smtClean="0"/>
              <a:t> and Liu, 2014; VanderWeele et al., 2016; Chen et al., 2020)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Life Satisfaction: Lim and Putnam (2010); </a:t>
            </a:r>
            <a:r>
              <a:rPr lang="en-US" sz="1850" dirty="0" err="1" smtClean="0"/>
              <a:t>Fancourt</a:t>
            </a:r>
            <a:r>
              <a:rPr lang="en-US" sz="1850" dirty="0" smtClean="0"/>
              <a:t> and Steptoe (2018); Chen and VanderWeele (2018)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Meaning and Purpose: Krause and Hayward (2012); Chen et al. (2020)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Less </a:t>
            </a:r>
            <a:r>
              <a:rPr lang="en-US" sz="1850" dirty="0"/>
              <a:t>Substance Abuse: Green et al. (2010); </a:t>
            </a:r>
            <a:r>
              <a:rPr lang="en-US" sz="1850" dirty="0" err="1"/>
              <a:t>Nonnemaker</a:t>
            </a:r>
            <a:r>
              <a:rPr lang="en-US" sz="1850" dirty="0"/>
              <a:t> et al. (2003), Chen and VanderWeele (2018</a:t>
            </a:r>
            <a:r>
              <a:rPr lang="en-US" sz="1850" dirty="0" smtClean="0"/>
              <a:t>)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Less </a:t>
            </a:r>
            <a:r>
              <a:rPr lang="en-US" sz="1850" dirty="0"/>
              <a:t>Crime: Johnson et al. (2001</a:t>
            </a:r>
            <a:r>
              <a:rPr lang="en-US" sz="1850" dirty="0" smtClean="0"/>
              <a:t>)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/>
              <a:t>Generosity/Volunteering/Civic Engagement/Prosocial Behavior: Putnam and Campbell (2012); </a:t>
            </a:r>
            <a:r>
              <a:rPr lang="en-US" sz="1850" dirty="0" err="1"/>
              <a:t>Shariff</a:t>
            </a:r>
            <a:r>
              <a:rPr lang="en-US" sz="1850" dirty="0"/>
              <a:t> et al. (2016); Chen et al. (2020</a:t>
            </a:r>
            <a:r>
              <a:rPr lang="en-US" sz="1850" dirty="0" smtClean="0"/>
              <a:t>)</a:t>
            </a:r>
          </a:p>
          <a:p>
            <a:pPr>
              <a:buFont typeface="Wingdings" charset="2"/>
              <a:buChar char="Ø"/>
              <a:defRPr/>
            </a:pPr>
            <a:r>
              <a:rPr lang="en-US" sz="1850" dirty="0" smtClean="0"/>
              <a:t>Social Relationships and Marital Stability: Strawbridge et al. (1997); Call and Heaton (1997); Wilcox and </a:t>
            </a:r>
            <a:r>
              <a:rPr lang="en-US" sz="1850" dirty="0" err="1" smtClean="0"/>
              <a:t>Wolfinger</a:t>
            </a:r>
            <a:r>
              <a:rPr lang="en-US" sz="1850" dirty="0" smtClean="0"/>
              <a:t> (2016); Li et al. (2018)</a:t>
            </a:r>
          </a:p>
          <a:p>
            <a:pPr marL="0" indent="0">
              <a:buFontTx/>
              <a:buNone/>
              <a:defRPr/>
            </a:pP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8763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Health and Wellbeing Outcomes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3481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08827E-0A83-384D-A3E7-AC27660A6FC6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189443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447800"/>
            <a:ext cx="86106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But for a number of these outcomes there are still only 1 or 2 rigorous longitudinal studies with control for baseline outcomes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The application of the outcome-wide approach </a:t>
            </a:r>
            <a:r>
              <a:rPr lang="en-US" sz="2000" dirty="0" smtClean="0"/>
              <a:t>could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pPr>
              <a:buFont typeface="Wingdings" charset="2"/>
              <a:buChar char="Ø"/>
              <a:defRPr/>
            </a:pPr>
            <a:r>
              <a:rPr lang="en-US" sz="2000" dirty="0"/>
              <a:t>Q</a:t>
            </a:r>
            <a:r>
              <a:rPr lang="en-US" sz="2000" dirty="0" smtClean="0"/>
              <a:t>uickly expand our evidence base</a:t>
            </a:r>
          </a:p>
          <a:p>
            <a:pPr>
              <a:buFont typeface="Wingdings" charset="2"/>
              <a:buChar char="Ø"/>
              <a:defRPr/>
            </a:pPr>
            <a:r>
              <a:rPr lang="en-US" sz="2000" dirty="0" smtClean="0"/>
              <a:t>Ultimately serve as input for meta-analyses of longitudinal studies</a:t>
            </a:r>
          </a:p>
          <a:p>
            <a:pPr>
              <a:buFont typeface="Wingdings" charset="2"/>
              <a:buChar char="Ø"/>
              <a:defRPr/>
            </a:pPr>
            <a:r>
              <a:rPr lang="en-US" sz="2000" dirty="0" smtClean="0"/>
              <a:t>More easily allow for the publication of null results, thereby </a:t>
            </a:r>
            <a:r>
              <a:rPr lang="en-US" sz="2000" dirty="0"/>
              <a:t>i</a:t>
            </a:r>
            <a:r>
              <a:rPr lang="en-US" sz="2000" dirty="0" smtClean="0"/>
              <a:t>mproving our understanding, and eliminating selection bias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When used in conjunction with data resources such as the Global Flourishing Study, or other existing longitudinal cohort studies, our knowledge could dramatically expand, possibly very quickly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54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charset="-128"/>
              </a:rPr>
              <a:t>Public Health Impact</a:t>
            </a:r>
          </a:p>
        </p:txBody>
      </p:sp>
      <p:sp>
        <p:nvSpPr>
          <p:cNvPr id="7680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D5A6E8A-B430-5843-A9F5-C155AFA3966F}" type="slidenum">
              <a:rPr lang="en-US" altLang="en-US" sz="1400"/>
              <a:pPr algn="r" eaLnBrk="1" hangingPunct="1"/>
              <a:t>33</a:t>
            </a:fld>
            <a:endParaRPr lang="en-US" altLang="en-US" sz="1400"/>
          </a:p>
        </p:txBody>
      </p:sp>
      <p:sp>
        <p:nvSpPr>
          <p:cNvPr id="768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9393A99-7C0C-6A40-B0BC-8D4F1209EAE4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76804" name="Content Placeholder 5"/>
          <p:cNvSpPr txBox="1">
            <a:spLocks/>
          </p:cNvSpPr>
          <p:nvPr/>
        </p:nvSpPr>
        <p:spPr bwMode="auto">
          <a:xfrm>
            <a:off x="228600" y="12954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/>
              <a:t>Public health impact is assessed as a function of (</a:t>
            </a:r>
            <a:r>
              <a:rPr lang="en-US" altLang="en-US" dirty="0" err="1"/>
              <a:t>i</a:t>
            </a:r>
            <a:r>
              <a:rPr lang="en-US" altLang="en-US" dirty="0"/>
              <a:t>) prevalence of the exposure and (ii) size of the effect size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Religious participation is common: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	Approximately 84% of the world’s population report a religious affiliation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Within the United States (Gallup Poll, 2015-2016):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		89% believe in God or a universal spirit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		78% consider religion a very important or fairly important part of life 	79% identify with a particular religious group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		36% report having attended a religious service in the last week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sz="1950" dirty="0"/>
              <a:t>The effect sizes as we have seen are relative large</a:t>
            </a:r>
          </a:p>
          <a:p>
            <a:pPr>
              <a:spcBef>
                <a:spcPct val="20000"/>
              </a:spcBef>
            </a:pPr>
            <a:r>
              <a:rPr lang="en-US" altLang="en-US" sz="1950" dirty="0"/>
              <a:t>Religious participation is an important social determinant of </a:t>
            </a:r>
            <a:r>
              <a:rPr lang="en-US" altLang="en-US" sz="1950" dirty="0" smtClean="0"/>
              <a:t>health (idler, 2014)</a:t>
            </a:r>
            <a:endParaRPr lang="en-US" altLang="en-US" sz="1950" dirty="0"/>
          </a:p>
          <a:p>
            <a:pPr>
              <a:spcBef>
                <a:spcPct val="20000"/>
              </a:spcBef>
            </a:pPr>
            <a:r>
              <a:rPr lang="en-US" altLang="en-US" sz="1950" dirty="0"/>
              <a:t>Should be included in </a:t>
            </a:r>
            <a:r>
              <a:rPr lang="en-US" altLang="en-US" sz="1950" dirty="0" smtClean="0"/>
              <a:t>curricula (VanderWeele and Koenig, 2017; Oman, 2018)</a:t>
            </a:r>
            <a:endParaRPr lang="en-US" altLang="en-US" sz="1950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5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Public Health Impact</a:t>
            </a:r>
          </a:p>
        </p:txBody>
      </p:sp>
      <p:sp>
        <p:nvSpPr>
          <p:cNvPr id="7885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1B1E16-738F-3947-97CC-AA642A2E06B7}" type="slidenum">
              <a:rPr lang="en-US" sz="1400"/>
              <a:pPr algn="r" eaLnBrk="1" hangingPunct="1"/>
              <a:t>34</a:t>
            </a:fld>
            <a:endParaRPr lang="en-US" sz="1400"/>
          </a:p>
        </p:txBody>
      </p:sp>
      <p:sp>
        <p:nvSpPr>
          <p:cNvPr id="78851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219200"/>
            <a:ext cx="85344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VanderWeele, T.J., Li, S. and </a:t>
            </a:r>
            <a:r>
              <a:rPr lang="en-US" sz="2000" dirty="0" err="1"/>
              <a:t>Kawachi</a:t>
            </a:r>
            <a:r>
              <a:rPr lang="en-US" sz="2000" dirty="0"/>
              <a:t>, I. (2017). Re: Religious service attendance and suicide rates. </a:t>
            </a:r>
            <a:r>
              <a:rPr lang="en-US" sz="2000" i="1" dirty="0"/>
              <a:t>JAMA Psychiatry</a:t>
            </a:r>
            <a:r>
              <a:rPr lang="en-US" sz="2000" dirty="0"/>
              <a:t>, 74:197-198.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public health implications are potentially important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CDC recently reported an increase in the suicide rate from 10.5-(per 100,000) in 1999 to 13.0 in 2014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During this period, the Gallup Poll indicates a decline in weekly service attendance from 43% in 1999 to 36% in 2014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If we were to extrapolate our study estimate to the general population, this would indicate that about 40% of the increase in suicide could be attributed to the decline in religious service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attendance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Unfortunately this is still ignored in public health discussions of trends in suicide (e.g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Martínez-Alés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et al., ARPH, 2022) but service attendance is clearly an important social determinant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Clinical Practice</a:t>
            </a:r>
          </a:p>
        </p:txBody>
      </p:sp>
      <p:sp>
        <p:nvSpPr>
          <p:cNvPr id="8089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E9511F6-3E00-7B49-8E07-AD5EE4F058BA}" type="slidenum">
              <a:rPr lang="en-US" altLang="en-US" sz="1400"/>
              <a:pPr algn="r" eaLnBrk="1" hangingPunct="1"/>
              <a:t>35</a:t>
            </a:fld>
            <a:endParaRPr lang="en-US" altLang="en-US" sz="1400"/>
          </a:p>
        </p:txBody>
      </p:sp>
      <p:sp>
        <p:nvSpPr>
          <p:cNvPr id="80899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295400"/>
            <a:ext cx="88392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Two Difficult Questions: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 smtClean="0">
                <a:ea typeface="ＭＳ Ｐゴシック" charset="-128"/>
              </a:rPr>
              <a:t>How should questions of religion/spirituality be addressed in medicine?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 smtClean="0">
                <a:ea typeface="ＭＳ Ｐゴシック" charset="-128"/>
              </a:rPr>
              <a:t>Is it ever appropriate to encourage religious service attendance?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000" dirty="0"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Sloan </a:t>
            </a:r>
            <a:r>
              <a:rPr lang="en-US" altLang="en-US" sz="2000" dirty="0">
                <a:ea typeface="ＭＳ Ｐゴシック" charset="-128"/>
              </a:rPr>
              <a:t>et al. (NEJM, 2000): “Should physicians prescribe religious </a:t>
            </a:r>
            <a:r>
              <a:rPr lang="en-US" altLang="en-US" sz="2000" dirty="0" smtClean="0">
                <a:ea typeface="ＭＳ Ｐゴシック" charset="-128"/>
              </a:rPr>
              <a:t>activities</a:t>
            </a:r>
            <a:r>
              <a:rPr lang="en-US" altLang="en-US" sz="2000" dirty="0">
                <a:ea typeface="ＭＳ Ｐゴシック" charset="-128"/>
              </a:rPr>
              <a:t>?”: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>
                <a:ea typeface="ＭＳ Ｐゴシック" charset="-128"/>
              </a:rPr>
              <a:t> Endorsement of service attendance is premature and unethical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>
                <a:ea typeface="ＭＳ Ｐゴシック" charset="-128"/>
              </a:rPr>
              <a:t> Religion can often cause tensions and antagonism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>
                <a:ea typeface="ＭＳ Ｐゴシック" charset="-128"/>
              </a:rPr>
              <a:t> It is difficult for physicians practically to address this as religious views differ; they are also not trained to do so; it generally shouldn’t be </a:t>
            </a:r>
            <a:r>
              <a:rPr lang="en-US" altLang="en-US" sz="2000" dirty="0" smtClean="0">
                <a:ea typeface="ＭＳ Ｐゴシック" charset="-128"/>
              </a:rPr>
              <a:t>done</a:t>
            </a:r>
            <a:endParaRPr lang="en-US" altLang="en-US" sz="2000" dirty="0">
              <a:ea typeface="ＭＳ Ｐゴシック" charset="-128"/>
            </a:endParaRPr>
          </a:p>
          <a:p>
            <a:pPr marL="0" indent="0">
              <a:spcBef>
                <a:spcPts val="0"/>
              </a:spcBef>
            </a:pPr>
            <a:endParaRPr lang="en-US" altLang="en-US" sz="2000" dirty="0">
              <a:ea typeface="ＭＳ Ｐゴシック" charset="-128"/>
            </a:endParaRPr>
          </a:p>
          <a:p>
            <a:pPr marL="0" indent="0">
              <a:spcBef>
                <a:spcPts val="280"/>
              </a:spcBef>
              <a:buFontTx/>
              <a:buNone/>
            </a:pPr>
            <a:r>
              <a:rPr lang="en-US" altLang="en-US" sz="2000" dirty="0">
                <a:ea typeface="ＭＳ Ｐゴシック" charset="-128"/>
              </a:rPr>
              <a:t>Koenig (2000) responds: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>
                <a:ea typeface="ＭＳ Ｐゴシック" charset="-128"/>
              </a:rPr>
              <a:t> Sloan et al. approach the question by setting up and attacking an extreme position i.e. physicians should </a:t>
            </a:r>
            <a:r>
              <a:rPr lang="en-US" altLang="en-US" sz="2000" i="1" dirty="0">
                <a:ea typeface="ＭＳ Ｐゴシック" charset="-128"/>
              </a:rPr>
              <a:t>prescribe</a:t>
            </a:r>
            <a:r>
              <a:rPr lang="en-US" altLang="en-US" sz="2000" dirty="0">
                <a:ea typeface="ＭＳ Ｐゴシック" charset="-128"/>
              </a:rPr>
              <a:t> religious activities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>
                <a:ea typeface="ＭＳ Ｐゴシック" charset="-128"/>
              </a:rPr>
              <a:t> This is very different from a recognition that such activities may be important in the patient’s life and understanding of illness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>
                <a:ea typeface="ＭＳ Ｐゴシック" charset="-128"/>
              </a:rPr>
              <a:t> The current recommendations for physicians are to take a short four-question spiritual history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altLang="en-US" sz="2000" dirty="0">
                <a:ea typeface="ＭＳ Ｐゴシック" charset="-128"/>
              </a:rPr>
              <a:t> For those who are not religious, the discussion can quickly move on</a:t>
            </a:r>
          </a:p>
          <a:p>
            <a:pPr marL="0" indent="0">
              <a:buFontTx/>
              <a:buNone/>
            </a:pP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0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1083BA06-DBCD-7B4C-B6B4-A0DC9D837C91}" type="slidenum">
              <a:rPr lang="en-US" altLang="en-US" sz="1400"/>
              <a:pPr algn="r" eaLnBrk="1" hangingPunct="1"/>
              <a:t>36</a:t>
            </a:fld>
            <a:endParaRPr lang="en-US" altLang="en-US" sz="1400"/>
          </a:p>
        </p:txBody>
      </p:sp>
      <p:pic>
        <p:nvPicPr>
          <p:cNvPr id="829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0"/>
            <a:ext cx="4921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Taking a Spiritual History</a:t>
            </a:r>
          </a:p>
        </p:txBody>
      </p:sp>
      <p:sp>
        <p:nvSpPr>
          <p:cNvPr id="19046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6EF7A7-C264-7B4B-A023-9EB0431956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190467" name="Content Placeholder 5"/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87630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Other Considerations:</a:t>
            </a:r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Palliative care guidelines are to inquire about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spirituality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(WHO, 2004)</a:t>
            </a:r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Religion can be protective for mental illness; religion can also sometimes be the source of tensions; it is important to inquire</a:t>
            </a:r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Patients state R/S as one of the top 2 factors of 7 in medical decision-making; physicians rank it 7</a:t>
            </a:r>
            <a:r>
              <a:rPr lang="en-US" sz="2000" baseline="30000" dirty="0">
                <a:ea typeface="ＭＳ Ｐゴシック" charset="0"/>
                <a:cs typeface="ＭＳ Ｐゴシック" charset="0"/>
              </a:rPr>
              <a:t>th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Silvestri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et al., 2003)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000" dirty="0" smtClean="0"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A consensus </a:t>
            </a:r>
            <a:r>
              <a:rPr lang="en-US" altLang="en-US" sz="2000" dirty="0">
                <a:ea typeface="ＭＳ Ｐゴシック" charset="-128"/>
              </a:rPr>
              <a:t>panel of the American College of Physicians for end-of-life care </a:t>
            </a:r>
            <a:r>
              <a:rPr lang="en-US" altLang="en-US" sz="2000" dirty="0" smtClean="0">
                <a:ea typeface="ＭＳ Ｐゴシック" charset="-128"/>
              </a:rPr>
              <a:t>proposed 4 spiritual history questions (Lo </a:t>
            </a:r>
            <a:r>
              <a:rPr lang="en-US" altLang="en-US" sz="2000" dirty="0">
                <a:ea typeface="ＭＳ Ｐゴシック" charset="-128"/>
              </a:rPr>
              <a:t>et al., </a:t>
            </a:r>
            <a:r>
              <a:rPr lang="en-US" altLang="en-US" sz="2000" dirty="0" smtClean="0">
                <a:ea typeface="ＭＳ Ｐゴシック" charset="-128"/>
              </a:rPr>
              <a:t>1999; cf. Koenig 2000)</a:t>
            </a:r>
            <a:endParaRPr lang="en-US" altLang="en-US" sz="2000" dirty="0"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000" dirty="0">
                <a:ea typeface="ＭＳ Ｐゴシック" charset="-128"/>
              </a:rPr>
              <a:t>See also </a:t>
            </a:r>
            <a:r>
              <a:rPr lang="en-US" altLang="en-US" sz="2000" dirty="0" err="1">
                <a:ea typeface="ＭＳ Ｐゴシック" charset="-128"/>
              </a:rPr>
              <a:t>Puchalski</a:t>
            </a:r>
            <a:r>
              <a:rPr lang="en-US" altLang="en-US" sz="2000" dirty="0">
                <a:ea typeface="ＭＳ Ｐゴシック" charset="-128"/>
              </a:rPr>
              <a:t> (2014) for another common set of four </a:t>
            </a:r>
            <a:r>
              <a:rPr lang="en-US" altLang="en-US" sz="2000" dirty="0" smtClean="0">
                <a:ea typeface="ＭＳ Ｐゴシック" charset="-128"/>
              </a:rPr>
              <a:t>questions (FICA)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>
                <a:ea typeface="ＭＳ Ｐゴシック" charset="-128"/>
              </a:rPr>
              <a:t>World Psychiatry Association likewise endorses taking a spiritual history (</a:t>
            </a:r>
            <a:r>
              <a:rPr lang="en-US" sz="2000" dirty="0"/>
              <a:t>Moreira‐Almeida et al., 2016</a:t>
            </a:r>
            <a:r>
              <a:rPr lang="en-US" altLang="en-US" sz="2000" dirty="0" smtClean="0">
                <a:ea typeface="ＭＳ Ｐゴシック" charset="-128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1200" dirty="0" smtClean="0"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000" dirty="0">
                <a:ea typeface="ＭＳ Ｐゴシック" charset="-128"/>
              </a:rPr>
              <a:t>If considered too long, </a:t>
            </a:r>
            <a:r>
              <a:rPr lang="en-US" altLang="en-US" sz="2000" dirty="0" smtClean="0">
                <a:ea typeface="ＭＳ Ｐゴシック" charset="-128"/>
              </a:rPr>
              <a:t>could be simplified further (VanderWeele, AJE 2022):</a:t>
            </a:r>
            <a:endParaRPr lang="en-US" altLang="en-US" sz="2000" dirty="0">
              <a:ea typeface="ＭＳ Ｐゴシック" charset="-128"/>
            </a:endParaRPr>
          </a:p>
          <a:p>
            <a:pPr lvl="1" indent="-34290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en-US" sz="2000" dirty="0" smtClean="0"/>
              <a:t>"</a:t>
            </a:r>
            <a:r>
              <a:rPr lang="en-US" altLang="en-US" sz="2000" dirty="0"/>
              <a:t>Are religion or spirituality important to you </a:t>
            </a:r>
            <a:r>
              <a:rPr lang="en-US" altLang="en-US" sz="2000" dirty="0" smtClean="0"/>
              <a:t>in thinking </a:t>
            </a:r>
            <a:r>
              <a:rPr lang="en-US" altLang="en-US" sz="2000" dirty="0"/>
              <a:t>about health and illness, or at other times</a:t>
            </a:r>
            <a:r>
              <a:rPr lang="en-US" altLang="en-US" sz="2000" dirty="0" smtClean="0"/>
              <a:t>?”</a:t>
            </a:r>
          </a:p>
          <a:p>
            <a:pPr lvl="1" indent="-34290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en-US" sz="2000" dirty="0" smtClean="0"/>
              <a:t>"Do </a:t>
            </a:r>
            <a:r>
              <a:rPr lang="en-US" altLang="en-US" sz="2000" dirty="0"/>
              <a:t>you have someone to talk to, or would you like someone to talk to about spiritual matters?”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These can be asked even if patient and clinician differ in religious views</a:t>
            </a:r>
            <a:endParaRPr lang="en-US" altLang="en-US" sz="2000" dirty="0">
              <a:ea typeface="ＭＳ Ｐゴシック" charset="-128"/>
            </a:endParaRPr>
          </a:p>
          <a:p>
            <a:pPr marL="0" indent="0">
              <a:spcBef>
                <a:spcPts val="0"/>
              </a:spcBef>
            </a:pP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Clinical Practice</a:t>
            </a:r>
          </a:p>
        </p:txBody>
      </p:sp>
      <p:sp>
        <p:nvSpPr>
          <p:cNvPr id="8499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A25E22B-2A46-CB4D-8226-213830015A42}" type="slidenum">
              <a:rPr lang="en-US" altLang="en-US" sz="1400"/>
              <a:pPr algn="r" eaLnBrk="1" hangingPunct="1"/>
              <a:t>38</a:t>
            </a:fld>
            <a:endParaRPr lang="en-US" altLang="en-US" sz="1400"/>
          </a:p>
        </p:txBody>
      </p:sp>
      <p:sp>
        <p:nvSpPr>
          <p:cNvPr id="117763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990600"/>
            <a:ext cx="86868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But</a:t>
            </a:r>
            <a:r>
              <a:rPr lang="mr-IN" sz="2100" dirty="0" smtClean="0">
                <a:ea typeface="ＭＳ Ｐゴシック" charset="0"/>
                <a:cs typeface="ＭＳ Ｐゴシック" charset="0"/>
              </a:rPr>
              <a:t>…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 would it ever </a:t>
            </a:r>
            <a:r>
              <a:rPr lang="en-US" sz="2100" dirty="0">
                <a:ea typeface="ＭＳ Ｐゴシック" charset="0"/>
                <a:cs typeface="ＭＳ Ｐゴシック" charset="0"/>
              </a:rPr>
              <a:t>be ethical to encourage service 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attendance within the context of an annual physical exam, or within psychiatric care?</a:t>
            </a:r>
          </a:p>
          <a:p>
            <a:pPr marL="0" indent="0">
              <a:buFontTx/>
              <a:buNone/>
              <a:defRPr/>
            </a:pPr>
            <a:endParaRPr lang="en-US" sz="21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100" dirty="0">
                <a:ea typeface="ＭＳ Ｐゴシック" charset="0"/>
                <a:cs typeface="ＭＳ Ｐゴシック" charset="0"/>
              </a:rPr>
              <a:t>People do not make decisions about religion based on health</a:t>
            </a:r>
          </a:p>
          <a:p>
            <a:pPr>
              <a:buFont typeface="Wingdings" charset="2"/>
              <a:buChar char="Ø"/>
              <a:defRPr/>
            </a:pPr>
            <a:r>
              <a:rPr lang="en-US" sz="2100" dirty="0">
                <a:ea typeface="ＭＳ Ｐゴシック" charset="0"/>
                <a:cs typeface="ＭＳ Ｐゴシック" charset="0"/>
              </a:rPr>
              <a:t>Religious 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commitments are </a:t>
            </a:r>
            <a:r>
              <a:rPr lang="en-US" sz="2100" dirty="0">
                <a:ea typeface="ＭＳ Ｐゴシック" charset="0"/>
                <a:cs typeface="ＭＳ Ｐゴシック" charset="0"/>
              </a:rPr>
              <a:t>shaped by: experiences, upbringing, values, truth claims, evidence, relationships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, systems of meaning </a:t>
            </a:r>
            <a:r>
              <a:rPr lang="en-US" sz="2100" dirty="0">
                <a:ea typeface="ＭＳ Ｐゴシック" charset="0"/>
                <a:cs typeface="ＭＳ Ｐゴシック" charset="0"/>
              </a:rPr>
              <a:t>etc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.</a:t>
            </a:r>
            <a:endParaRPr lang="en-US" sz="21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100" dirty="0">
                <a:ea typeface="ＭＳ Ｐゴシック" charset="0"/>
                <a:cs typeface="ＭＳ Ｐゴシック" charset="0"/>
              </a:rPr>
              <a:t>But for those who already 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positively self-identify </a:t>
            </a:r>
            <a:r>
              <a:rPr lang="en-US" sz="2100" dirty="0">
                <a:ea typeface="ＭＳ Ｐゴシック" charset="0"/>
                <a:cs typeface="ＭＳ Ｐゴシック" charset="0"/>
              </a:rPr>
              <a:t>it would not seem unethical to encourage attendance as a form of meaningful social 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participation</a:t>
            </a:r>
          </a:p>
          <a:p>
            <a:pPr>
              <a:buFont typeface="Wingdings" charset="2"/>
              <a:buChar char="Ø"/>
              <a:defRPr/>
            </a:pPr>
            <a:endParaRPr lang="en-US" sz="21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Importantly</a:t>
            </a:r>
            <a:r>
              <a:rPr lang="mr-IN" sz="2100" dirty="0" smtClean="0">
                <a:ea typeface="ＭＳ Ｐゴシック" charset="0"/>
                <a:cs typeface="ＭＳ Ｐゴシック" charset="0"/>
              </a:rPr>
              <a:t>…</a:t>
            </a:r>
            <a:endParaRPr lang="en-US" sz="21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1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100" dirty="0">
                <a:ea typeface="ＭＳ Ｐゴシック" charset="0"/>
                <a:cs typeface="ＭＳ Ｐゴシック" charset="0"/>
              </a:rPr>
              <a:t>Context needs consideration (e.g. former child abuse) 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with referrals made as appropriate</a:t>
            </a:r>
          </a:p>
          <a:p>
            <a:pPr>
              <a:buFont typeface="Wingdings" charset="2"/>
              <a:buChar char="Ø"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This too might be facilitated by taking a spiritual history</a:t>
            </a:r>
            <a:endParaRPr lang="en-US" sz="21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ea typeface="ＭＳ Ｐゴシック" charset="-128"/>
              </a:rPr>
              <a:t>Service Attendance Encouragement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8499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A25E22B-2A46-CB4D-8226-213830015A42}" type="slidenum">
              <a:rPr lang="en-US" altLang="en-US" sz="1400"/>
              <a:pPr algn="r" eaLnBrk="1" hangingPunct="1"/>
              <a:t>39</a:t>
            </a:fld>
            <a:endParaRPr lang="en-US" altLang="en-US" sz="1400"/>
          </a:p>
        </p:txBody>
      </p:sp>
      <p:sp>
        <p:nvSpPr>
          <p:cNvPr id="117763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A reasonable approach in clinical practice might then be to first take a brief spiritual history (VanderWeele et al., AJE 2022) and then</a:t>
            </a:r>
            <a:r>
              <a:rPr lang="mr-IN" sz="2100" dirty="0" smtClean="0">
                <a:ea typeface="ＭＳ Ｐゴシック" charset="0"/>
                <a:cs typeface="ＭＳ Ｐゴシック" charset="0"/>
              </a:rPr>
              <a:t>…</a:t>
            </a:r>
            <a:endParaRPr lang="en-US" sz="21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1200" dirty="0" smtClean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Religious service attendance could be encouraged for those who positively self-identify with a particular religious tradition</a:t>
            </a:r>
            <a:endParaRPr lang="en-US" sz="21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Other forms of community involvement could be encouraged otherwise</a:t>
            </a:r>
          </a:p>
          <a:p>
            <a:pPr>
              <a:buFont typeface="Wingdings" charset="2"/>
              <a:buChar char="Ø"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For those who have had past negative experiences with religious community, offer of referral to chaplains or counselors could be made</a:t>
            </a:r>
            <a:endParaRPr lang="en-US" sz="21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endParaRPr lang="en-US" sz="2100" dirty="0" smtClean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endParaRPr lang="en-US" sz="12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We can also turn the 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question 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around</a:t>
            </a:r>
            <a:r>
              <a:rPr lang="mr-IN" sz="2100" dirty="0" smtClean="0">
                <a:ea typeface="ＭＳ Ｐゴシック" charset="0"/>
                <a:cs typeface="ＭＳ Ｐゴシック" charset="0"/>
              </a:rPr>
              <a:t>…</a:t>
            </a:r>
            <a:endParaRPr lang="en-US" sz="21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12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The effects of attendance across numerous outcomes are profound</a:t>
            </a:r>
          </a:p>
          <a:p>
            <a:pPr>
              <a:buFont typeface="Wingdings" charset="2"/>
              <a:buChar char="Ø"/>
              <a:defRPr/>
            </a:pPr>
            <a:r>
              <a:rPr lang="en-US" sz="2100" dirty="0" smtClean="0">
                <a:ea typeface="ＭＳ Ｐゴシック" charset="0"/>
                <a:cs typeface="ＭＳ Ｐゴシック" charset="0"/>
              </a:rPr>
              <a:t>Are we doing harm by withholding this information</a:t>
            </a:r>
            <a:r>
              <a:rPr lang="mr-IN" sz="2100" dirty="0" smtClean="0">
                <a:ea typeface="ＭＳ Ｐゴシック" charset="0"/>
                <a:cs typeface="ＭＳ Ｐゴシック" charset="0"/>
              </a:rPr>
              <a:t>…</a:t>
            </a:r>
            <a:r>
              <a:rPr lang="en-US" sz="2100" dirty="0" smtClean="0">
                <a:ea typeface="ＭＳ Ｐゴシック" charset="0"/>
                <a:cs typeface="ＭＳ Ｐゴシック" charset="0"/>
              </a:rPr>
              <a:t>?</a:t>
            </a:r>
            <a:endParaRPr lang="en-US" sz="21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21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Knowledge in Religion </a:t>
            </a:r>
            <a:r>
              <a:rPr lang="en-US" altLang="en-US" sz="3600" dirty="0">
                <a:ea typeface="ＭＳ Ｐゴシック" charset="-128"/>
              </a:rPr>
              <a:t>and </a:t>
            </a:r>
            <a:r>
              <a:rPr lang="en-US" altLang="en-US" sz="3600" dirty="0" smtClean="0">
                <a:ea typeface="ＭＳ Ｐゴシック" charset="-128"/>
              </a:rPr>
              <a:t>Health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4575E4A-081D-DA45-84B7-184193FD6737}" type="slidenum">
              <a:rPr lang="en-US" altLang="en-US" sz="1400"/>
              <a:pPr algn="r" eaLnBrk="1" hangingPunct="1"/>
              <a:t>4</a:t>
            </a:fld>
            <a:endParaRPr lang="en-US" altLang="en-US" sz="1400"/>
          </a:p>
        </p:txBody>
      </p:sp>
      <p:sp>
        <p:nvSpPr>
          <p:cNvPr id="19459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371600"/>
            <a:ext cx="8686800" cy="4724400"/>
          </a:xfrm>
        </p:spPr>
        <p:txBody>
          <a:bodyPr/>
          <a:lstStyle/>
          <a:p>
            <a:pPr>
              <a:spcBef>
                <a:spcPts val="354"/>
              </a:spcBef>
              <a:buNone/>
            </a:pPr>
            <a:r>
              <a:rPr lang="en-US" altLang="en-US" sz="2100" dirty="0" smtClean="0">
                <a:ea typeface="ＭＳ Ｐゴシック" charset="-128"/>
              </a:rPr>
              <a:t>Knowledge: True justified belief</a:t>
            </a:r>
            <a:r>
              <a:rPr lang="mr-IN" altLang="en-US" sz="2100" i="1" dirty="0" smtClean="0">
                <a:ea typeface="ＭＳ Ｐゴシック" charset="-128"/>
              </a:rPr>
              <a:t>…</a:t>
            </a:r>
            <a:r>
              <a:rPr lang="en-US" altLang="en-US" sz="2100" i="1" dirty="0" smtClean="0">
                <a:ea typeface="ＭＳ Ｐゴシック" charset="-128"/>
              </a:rPr>
              <a:t> the evidence for which cannot be overturned</a:t>
            </a:r>
          </a:p>
          <a:p>
            <a:pPr>
              <a:spcBef>
                <a:spcPts val="354"/>
              </a:spcBef>
              <a:buNone/>
            </a:pPr>
            <a:r>
              <a:rPr lang="en-US" altLang="en-US" sz="2100" dirty="0" smtClean="0">
                <a:ea typeface="ＭＳ Ｐゴシック" charset="-128"/>
              </a:rPr>
              <a:t> (Plato, refined in light of contemporary discussions in epistemology)</a:t>
            </a:r>
          </a:p>
          <a:p>
            <a:pPr>
              <a:spcBef>
                <a:spcPts val="354"/>
              </a:spcBef>
              <a:buNone/>
            </a:pPr>
            <a:endParaRPr lang="en-US" altLang="en-US" sz="2100" dirty="0">
              <a:ea typeface="ＭＳ Ｐゴシック" charset="-128"/>
            </a:endParaRPr>
          </a:p>
          <a:p>
            <a:pPr>
              <a:spcBef>
                <a:spcPts val="354"/>
              </a:spcBef>
              <a:buNone/>
            </a:pPr>
            <a:r>
              <a:rPr lang="en-US" altLang="en-US" sz="2100" dirty="0" smtClean="0">
                <a:ea typeface="ＭＳ Ｐゴシック" charset="-128"/>
              </a:rPr>
              <a:t>To what extent have we attained this in research on religion and health?</a:t>
            </a:r>
          </a:p>
          <a:p>
            <a:pPr>
              <a:spcBef>
                <a:spcPts val="354"/>
              </a:spcBef>
              <a:buNone/>
            </a:pPr>
            <a:r>
              <a:rPr lang="en-US" altLang="en-US" sz="2100" dirty="0" smtClean="0">
                <a:ea typeface="ＭＳ Ｐゴシック" charset="-128"/>
              </a:rPr>
              <a:t>Associations abound</a:t>
            </a:r>
            <a:r>
              <a:rPr lang="mr-IN" altLang="en-US" sz="2100" dirty="0" smtClean="0">
                <a:ea typeface="ＭＳ Ｐゴシック" charset="-128"/>
              </a:rPr>
              <a:t>…</a:t>
            </a:r>
            <a:r>
              <a:rPr lang="en-US" altLang="en-US" sz="2100" dirty="0" smtClean="0">
                <a:ea typeface="ＭＳ Ｐゴシック" charset="-128"/>
              </a:rPr>
              <a:t> but are these causal? What do we know?</a:t>
            </a:r>
          </a:p>
          <a:p>
            <a:pPr>
              <a:spcBef>
                <a:spcPts val="354"/>
              </a:spcBef>
              <a:buNone/>
            </a:pPr>
            <a:endParaRPr lang="en-US" altLang="en-US" sz="2100" dirty="0">
              <a:ea typeface="ＭＳ Ｐゴシック" charset="-128"/>
            </a:endParaRPr>
          </a:p>
          <a:p>
            <a:pPr>
              <a:spcBef>
                <a:spcPts val="354"/>
              </a:spcBef>
              <a:buNone/>
            </a:pPr>
            <a:r>
              <a:rPr lang="en-US" altLang="en-US" sz="2100" dirty="0" smtClean="0">
                <a:ea typeface="ＭＳ Ｐゴシック" charset="-128"/>
              </a:rPr>
              <a:t>Critical Challenge: The vast majority of research remains cross-sectional, threatening causal conclusions and causal knowledge</a:t>
            </a:r>
          </a:p>
          <a:p>
            <a:pPr>
              <a:spcBef>
                <a:spcPts val="354"/>
              </a:spcBef>
              <a:buNone/>
            </a:pPr>
            <a:endParaRPr lang="en-US" altLang="en-US" sz="2100" dirty="0">
              <a:ea typeface="ＭＳ Ｐゴシック" charset="-128"/>
            </a:endParaRPr>
          </a:p>
          <a:p>
            <a:pPr>
              <a:spcBef>
                <a:spcPts val="354"/>
              </a:spcBef>
              <a:buNone/>
            </a:pPr>
            <a:r>
              <a:rPr lang="en-US" altLang="en-US" sz="2100" dirty="0" smtClean="0">
                <a:ea typeface="ＭＳ Ｐゴシック" charset="-128"/>
              </a:rPr>
              <a:t>Example: Religious participation is associated with less depression</a:t>
            </a:r>
          </a:p>
          <a:p>
            <a:pPr lvl="1">
              <a:spcBef>
                <a:spcPts val="354"/>
              </a:spcBef>
              <a:buFont typeface="Wingdings" charset="2"/>
              <a:buChar char="Ø"/>
            </a:pPr>
            <a:r>
              <a:rPr lang="en-US" altLang="en-US" sz="2100" dirty="0" smtClean="0">
                <a:ea typeface="ＭＳ Ｐゴシック" charset="-128"/>
              </a:rPr>
              <a:t>Does religious service attendance protect against depression?</a:t>
            </a:r>
          </a:p>
          <a:p>
            <a:pPr lvl="1">
              <a:spcBef>
                <a:spcPts val="354"/>
              </a:spcBef>
              <a:buFont typeface="Wingdings" charset="2"/>
              <a:buChar char="Ø"/>
            </a:pPr>
            <a:r>
              <a:rPr lang="en-US" altLang="en-US" sz="2100" dirty="0" smtClean="0">
                <a:ea typeface="ＭＳ Ｐゴシック" charset="-128"/>
              </a:rPr>
              <a:t>Or do depress people leave cease attending religious services?</a:t>
            </a:r>
          </a:p>
          <a:p>
            <a:pPr marL="57150" indent="0">
              <a:spcBef>
                <a:spcPts val="354"/>
              </a:spcBef>
              <a:buNone/>
            </a:pPr>
            <a:r>
              <a:rPr lang="en-US" altLang="en-US" sz="2100" dirty="0" smtClean="0">
                <a:ea typeface="ＭＳ Ｐゴシック" charset="-128"/>
              </a:rPr>
              <a:t>There is evidence for both (</a:t>
            </a:r>
            <a:r>
              <a:rPr lang="en-US" altLang="en-US" sz="2100" dirty="0" err="1" smtClean="0">
                <a:ea typeface="ＭＳ Ｐゴシック" charset="-128"/>
              </a:rPr>
              <a:t>Maselko</a:t>
            </a:r>
            <a:r>
              <a:rPr lang="en-US" altLang="en-US" sz="2100" dirty="0" smtClean="0">
                <a:ea typeface="ＭＳ Ｐゴシック" charset="-128"/>
              </a:rPr>
              <a:t> et al., 2012; Li et al., 2016; VanderWeele et al., 2016) but with cross-sectional data we cannot tell</a:t>
            </a:r>
            <a:endParaRPr lang="en-US" altLang="en-US" sz="2100" dirty="0">
              <a:ea typeface="ＭＳ Ｐゴシック" charset="-128"/>
            </a:endParaRPr>
          </a:p>
          <a:p>
            <a:pPr>
              <a:spcBef>
                <a:spcPts val="354"/>
              </a:spcBef>
              <a:buNone/>
            </a:pPr>
            <a:endParaRPr lang="en-US" altLang="en-US" sz="2100" dirty="0" smtClean="0">
              <a:ea typeface="ＭＳ Ｐゴシック" charset="-128"/>
            </a:endParaRPr>
          </a:p>
          <a:p>
            <a:pPr>
              <a:spcBef>
                <a:spcPts val="354"/>
              </a:spcBef>
              <a:buNone/>
            </a:pPr>
            <a:endParaRPr lang="en-US" altLang="en-US" sz="2100" dirty="0">
              <a:ea typeface="ＭＳ Ｐゴシック" charset="-128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FC3FD8-47B1-E44A-A724-12FDC4CF32E5}" type="slidenum">
              <a:rPr lang="en-US" altLang="en-US" sz="1400"/>
              <a:pPr eaLnBrk="1" hangingPunct="1"/>
              <a:t>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61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Related Papers</a:t>
            </a: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600" dirty="0" smtClean="0"/>
              <a:t>Chen</a:t>
            </a:r>
            <a:r>
              <a:rPr lang="en-US" sz="1600" dirty="0"/>
              <a:t>, Y. and VanderWeele, T.J. (2018). Associations of religious upbringing with subsequent health and well-being from adolescence to young adulthood: an outcome-wide analysis. </a:t>
            </a:r>
            <a:r>
              <a:rPr lang="en-US" sz="1600" i="1" dirty="0"/>
              <a:t>American Journal of Epidemiology</a:t>
            </a:r>
            <a:r>
              <a:rPr lang="en-US" sz="1600" dirty="0"/>
              <a:t>, 187:2355–2364</a:t>
            </a:r>
            <a:r>
              <a:rPr lang="en-US" sz="1600" dirty="0" smtClean="0"/>
              <a:t>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Chen, Y., </a:t>
            </a:r>
            <a:r>
              <a:rPr lang="en-US" sz="1600" dirty="0" err="1"/>
              <a:t>Koh</a:t>
            </a:r>
            <a:r>
              <a:rPr lang="en-US" sz="1600" dirty="0"/>
              <a:t>, H.K., </a:t>
            </a:r>
            <a:r>
              <a:rPr lang="en-US" sz="1600" dirty="0" err="1"/>
              <a:t>Kawachi</a:t>
            </a:r>
            <a:r>
              <a:rPr lang="en-US" sz="1600" dirty="0"/>
              <a:t>, I., Botticelli, M., and VanderWeele, T.J. (2020). Religious service attendance and deaths related to drugs, alcohol, and suicide among US health care professionals. </a:t>
            </a:r>
            <a:r>
              <a:rPr lang="en-US" sz="1600" i="1" dirty="0"/>
              <a:t>JAMA Psychiatry</a:t>
            </a:r>
            <a:r>
              <a:rPr lang="en-US" sz="1600" dirty="0"/>
              <a:t>, 77:737-744. </a:t>
            </a:r>
            <a:endParaRPr lang="en-US" sz="1600" dirty="0" smtClean="0"/>
          </a:p>
          <a:p>
            <a:pPr>
              <a:spcBef>
                <a:spcPts val="200"/>
              </a:spcBef>
            </a:pPr>
            <a:r>
              <a:rPr lang="en-US" sz="1600" dirty="0"/>
              <a:t> Chen, Y., Kim, E.S., and VanderWeele, T.J. (2020). Religious service attendance and subsequent health and well-being throughout adulthood: evidence from three prospective cohorts. </a:t>
            </a:r>
            <a:r>
              <a:rPr lang="en-US" sz="1600" i="1" dirty="0"/>
              <a:t>International Journal of Epidemiology</a:t>
            </a:r>
            <a:r>
              <a:rPr lang="en-US" sz="1600" dirty="0"/>
              <a:t>, </a:t>
            </a:r>
            <a:r>
              <a:rPr lang="fi-FI" sz="1600" dirty="0"/>
              <a:t>49:2030–2040</a:t>
            </a:r>
            <a:r>
              <a:rPr lang="fi-FI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sz="1600" dirty="0" smtClean="0"/>
              <a:t>Li</a:t>
            </a:r>
            <a:r>
              <a:rPr lang="en-US" sz="1600" dirty="0"/>
              <a:t>, S., </a:t>
            </a:r>
            <a:r>
              <a:rPr lang="en-US" sz="1600" dirty="0" err="1"/>
              <a:t>Okereke</a:t>
            </a:r>
            <a:r>
              <a:rPr lang="en-US" sz="1600" dirty="0"/>
              <a:t>, O.I., Chang, S.-C., </a:t>
            </a:r>
            <a:r>
              <a:rPr lang="en-US" sz="1600" dirty="0" err="1"/>
              <a:t>Kawachi</a:t>
            </a:r>
            <a:r>
              <a:rPr lang="en-US" sz="1600" dirty="0"/>
              <a:t>, I., and VanderWeele, T.J. (2016). Religious service attendance and depression among women – a prospective cohort study. </a:t>
            </a:r>
            <a:r>
              <a:rPr lang="en-US" sz="1600" i="1" dirty="0"/>
              <a:t>Annals of Behavioral Medicine</a:t>
            </a:r>
            <a:r>
              <a:rPr lang="en-US" sz="1600" dirty="0"/>
              <a:t>, 50:876-884. </a:t>
            </a:r>
            <a:endParaRPr lang="en-US" sz="1600" dirty="0" smtClean="0"/>
          </a:p>
          <a:p>
            <a:pPr>
              <a:spcBef>
                <a:spcPts val="200"/>
              </a:spcBef>
            </a:pPr>
            <a:r>
              <a:rPr lang="en-US" sz="1600" dirty="0"/>
              <a:t>Li, S., </a:t>
            </a:r>
            <a:r>
              <a:rPr lang="en-US" sz="1600" dirty="0" err="1"/>
              <a:t>Stamfer</a:t>
            </a:r>
            <a:r>
              <a:rPr lang="en-US" sz="1600" dirty="0"/>
              <a:t>, M., Williams, D.R. and VanderWeele, T.J. (2016). Association of religious service attendance with mortality among women. </a:t>
            </a:r>
            <a:r>
              <a:rPr lang="en-US" sz="1600" i="1" dirty="0"/>
              <a:t>JAMA Internal Medicine</a:t>
            </a:r>
            <a:r>
              <a:rPr lang="en-US" sz="1600" dirty="0"/>
              <a:t>, 176:777-785</a:t>
            </a:r>
            <a:r>
              <a:rPr lang="en-US" sz="1600" dirty="0" smtClean="0"/>
              <a:t>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VanderWeele, T. J. (2017). Outcome-wide epidemiology. </a:t>
            </a:r>
            <a:r>
              <a:rPr lang="en-US" sz="1600" i="1" dirty="0" smtClean="0"/>
              <a:t>Epidemiology</a:t>
            </a:r>
            <a:r>
              <a:rPr lang="en-US" sz="1600" dirty="0" smtClean="0"/>
              <a:t>, </a:t>
            </a:r>
            <a:r>
              <a:rPr lang="en-US" sz="1600" i="1" dirty="0" smtClean="0"/>
              <a:t>28</a:t>
            </a:r>
            <a:r>
              <a:rPr lang="en-US" sz="1600" dirty="0" smtClean="0"/>
              <a:t>:399-402.</a:t>
            </a:r>
          </a:p>
          <a:p>
            <a:pPr>
              <a:spcBef>
                <a:spcPts val="200"/>
              </a:spcBef>
            </a:pPr>
            <a:r>
              <a:rPr lang="en-US" altLang="en-US" sz="1600" dirty="0" smtClean="0"/>
              <a:t>VanderWeele, T.J., Li, S., Tsai, A., </a:t>
            </a:r>
            <a:r>
              <a:rPr lang="en-US" altLang="en-US" sz="1600" dirty="0" err="1" smtClean="0"/>
              <a:t>Kawachi</a:t>
            </a:r>
            <a:r>
              <a:rPr lang="en-US" altLang="en-US" sz="1600" dirty="0" smtClean="0"/>
              <a:t>, I. (2016). Association between religious service attendance and lower suicide among U.S. women. </a:t>
            </a:r>
            <a:r>
              <a:rPr lang="en-US" altLang="en-US" sz="1600" i="1" dirty="0" smtClean="0"/>
              <a:t>JAMA Psychiatry</a:t>
            </a:r>
            <a:r>
              <a:rPr lang="en-US" altLang="en-US" sz="1600" dirty="0" smtClean="0"/>
              <a:t>, 73:845-851.</a:t>
            </a:r>
          </a:p>
          <a:p>
            <a:pPr>
              <a:spcBef>
                <a:spcPts val="200"/>
              </a:spcBef>
            </a:pPr>
            <a:r>
              <a:rPr lang="en-US" sz="1600" dirty="0" smtClean="0"/>
              <a:t>VanderWeele</a:t>
            </a:r>
            <a:r>
              <a:rPr lang="en-US" sz="1600" dirty="0"/>
              <a:t>, T.J., Jackson, J.W., and Li, S. (2016). Causal inference and longitudinal data: a case study of religion and mental health. </a:t>
            </a:r>
            <a:r>
              <a:rPr lang="en-US" sz="1600" i="1" dirty="0"/>
              <a:t>Social Psychiatry and Psychiatric Epidemiology</a:t>
            </a:r>
            <a:r>
              <a:rPr lang="en-US" sz="1600" dirty="0"/>
              <a:t>, 51(11):1457-1466. </a:t>
            </a:r>
            <a:endParaRPr lang="en-US" sz="1600" dirty="0" smtClean="0"/>
          </a:p>
          <a:p>
            <a:pPr>
              <a:spcBef>
                <a:spcPts val="200"/>
              </a:spcBef>
            </a:pPr>
            <a:r>
              <a:rPr lang="en-US" sz="1600" dirty="0"/>
              <a:t>VanderWeele, T.J., </a:t>
            </a:r>
            <a:r>
              <a:rPr lang="en-US" sz="1600" dirty="0" err="1"/>
              <a:t>Balboni</a:t>
            </a:r>
            <a:r>
              <a:rPr lang="en-US" sz="1600" dirty="0"/>
              <a:t>, T.A., </a:t>
            </a:r>
            <a:r>
              <a:rPr lang="en-US" sz="1600" dirty="0" err="1"/>
              <a:t>Koh</a:t>
            </a:r>
            <a:r>
              <a:rPr lang="en-US" sz="1600" dirty="0"/>
              <a:t>, H.K. (2017). Health and spirituality. </a:t>
            </a:r>
            <a:r>
              <a:rPr lang="en-US" sz="1600" i="1" dirty="0"/>
              <a:t>JAMA</a:t>
            </a:r>
            <a:r>
              <a:rPr lang="en-US" sz="1600" dirty="0"/>
              <a:t>, 318:519-520</a:t>
            </a:r>
            <a:r>
              <a:rPr lang="en-US" sz="1600" dirty="0" smtClean="0"/>
              <a:t>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VanderWeele, T.J., Li, S. and </a:t>
            </a:r>
            <a:r>
              <a:rPr lang="en-US" sz="1600" dirty="0" err="1"/>
              <a:t>Kawachi</a:t>
            </a:r>
            <a:r>
              <a:rPr lang="en-US" sz="1600" dirty="0"/>
              <a:t>, I. (2017). Re: Religious service attendance and suicide rates. </a:t>
            </a:r>
            <a:r>
              <a:rPr lang="en-US" sz="1600" i="1" dirty="0"/>
              <a:t>JAMA Psychiatry</a:t>
            </a:r>
            <a:r>
              <a:rPr lang="en-US" sz="1600" dirty="0"/>
              <a:t>, 74:197-198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200"/>
              </a:spcBef>
            </a:pPr>
            <a:endParaRPr lang="en-US" altLang="en-US" sz="1600" dirty="0" smtClean="0"/>
          </a:p>
          <a:p>
            <a:pPr>
              <a:spcBef>
                <a:spcPts val="200"/>
              </a:spcBef>
            </a:pPr>
            <a:endParaRPr lang="en-US" altLang="en-US" sz="1600" dirty="0" smtClean="0"/>
          </a:p>
          <a:p>
            <a:pPr>
              <a:spcBef>
                <a:spcPts val="200"/>
              </a:spcBef>
            </a:pPr>
            <a:endParaRPr lang="en-US" altLang="en-US" sz="1600" dirty="0"/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E5266BD-81AF-B249-9F8D-768C4E791A1D}" type="slidenum">
              <a:rPr lang="en-US" altLang="en-US" sz="1400"/>
              <a:pPr eaLnBrk="1" hangingPunct="1"/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360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Related Papers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991600" cy="65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600" dirty="0" smtClean="0"/>
              <a:t>VanderWeele</a:t>
            </a:r>
            <a:r>
              <a:rPr lang="en-US" sz="1600" dirty="0"/>
              <a:t>, T.J. (2017). Religion and health: a synthesis. In: </a:t>
            </a:r>
            <a:r>
              <a:rPr lang="en-US" sz="1600" dirty="0" err="1"/>
              <a:t>Peteet</a:t>
            </a:r>
            <a:r>
              <a:rPr lang="en-US" sz="1600" dirty="0"/>
              <a:t>, J.R. and </a:t>
            </a:r>
            <a:r>
              <a:rPr lang="en-US" sz="1600" dirty="0" err="1"/>
              <a:t>Balboni</a:t>
            </a:r>
            <a:r>
              <a:rPr lang="en-US" sz="1600" dirty="0"/>
              <a:t>, M.J. (eds.). </a:t>
            </a:r>
            <a:r>
              <a:rPr lang="en-US" sz="1600" i="1" dirty="0"/>
              <a:t>Spirituality and Religion within the Culture of Medicine: From Evidence to Practice</a:t>
            </a:r>
            <a:r>
              <a:rPr lang="en-US" sz="1600" dirty="0"/>
              <a:t>. New York, NY: Oxford University Press, p. 357-401</a:t>
            </a:r>
            <a:r>
              <a:rPr lang="en-US" sz="16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VanderWeele, T. J. (2017). On the promotion of human flourishing. </a:t>
            </a:r>
            <a:r>
              <a:rPr lang="en-US" sz="1600" i="1" dirty="0"/>
              <a:t>Proceedings of the National Academy of Sciences</a:t>
            </a:r>
            <a:r>
              <a:rPr lang="en-US" sz="1600" dirty="0"/>
              <a:t>, </a:t>
            </a:r>
            <a:r>
              <a:rPr lang="en-US" sz="1600" i="1" dirty="0"/>
              <a:t>114</a:t>
            </a:r>
            <a:r>
              <a:rPr lang="en-US" sz="1600" dirty="0"/>
              <a:t>(31), 8148-8156.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smtClean="0"/>
              <a:t>VanderWeele</a:t>
            </a:r>
            <a:r>
              <a:rPr lang="en-US" sz="1600" dirty="0"/>
              <a:t>, T.J. (2017). Religious communities and human flourishing. </a:t>
            </a:r>
            <a:r>
              <a:rPr lang="en-US" sz="1600" i="1" dirty="0"/>
              <a:t>Current Directions in Psychological Science</a:t>
            </a:r>
            <a:r>
              <a:rPr lang="en-US" sz="1600" dirty="0"/>
              <a:t>, 26:476-481</a:t>
            </a:r>
            <a:r>
              <a:rPr lang="en-US" sz="16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VanderWeele</a:t>
            </a:r>
            <a:r>
              <a:rPr lang="en-US" sz="1600" dirty="0"/>
              <a:t>, T.J., Yu, J., Cozier, Y.C., Wise, L., </a:t>
            </a:r>
            <a:r>
              <a:rPr lang="en-US" sz="1600" dirty="0" err="1"/>
              <a:t>Argentieri</a:t>
            </a:r>
            <a:r>
              <a:rPr lang="en-US" sz="1600" dirty="0"/>
              <a:t>, M.A., Rosenberg, L., Palmer, J.R., and Shields, A.E. (2017). Religious service attendance, prayer, religious coping, and religious-spiritual identity as predictors of all-cause mortality in the Black Women’s Health Study. </a:t>
            </a:r>
            <a:r>
              <a:rPr lang="en-US" sz="1600" i="1" dirty="0"/>
              <a:t>American Journal of Epidemiology</a:t>
            </a:r>
            <a:r>
              <a:rPr lang="en-US" sz="1600" dirty="0"/>
              <a:t>, 185:515-522. 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/>
              <a:t>VanderWeele, T. J., </a:t>
            </a:r>
            <a:r>
              <a:rPr lang="en-US" sz="1600" dirty="0" err="1"/>
              <a:t>Mathur</a:t>
            </a:r>
            <a:r>
              <a:rPr lang="en-US" sz="1600" dirty="0"/>
              <a:t>, M. B., &amp; Chen, Y. (2020). Outcome-wide longitudinal designs for causal inference: a new template for empirical studies. </a:t>
            </a:r>
            <a:r>
              <a:rPr lang="en-US" sz="1600" i="1" dirty="0"/>
              <a:t>Statistical Science</a:t>
            </a:r>
            <a:r>
              <a:rPr lang="en-US" sz="1600" dirty="0"/>
              <a:t>, </a:t>
            </a:r>
            <a:r>
              <a:rPr lang="en-US" sz="1600" i="1" dirty="0"/>
              <a:t>35</a:t>
            </a:r>
            <a:r>
              <a:rPr lang="en-US" sz="1600" dirty="0"/>
              <a:t>(3), 437-466</a:t>
            </a:r>
            <a:r>
              <a:rPr lang="en-US" sz="16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VanderWeele, T.J. and Ding, P. (2017). Sensitivity analysis in observational research: introducing the E-value. </a:t>
            </a:r>
            <a:r>
              <a:rPr lang="en-US" sz="1600" i="1" dirty="0"/>
              <a:t>Annals of Internal Medicine</a:t>
            </a:r>
            <a:r>
              <a:rPr lang="en-US" sz="1600" dirty="0"/>
              <a:t>, 167:268-274.</a:t>
            </a:r>
            <a:endParaRPr lang="en-US" sz="1600" dirty="0" smtClean="0"/>
          </a:p>
          <a:p>
            <a:pPr>
              <a:spcBef>
                <a:spcPts val="400"/>
              </a:spcBef>
            </a:pPr>
            <a:r>
              <a:rPr lang="en-US" sz="1600" dirty="0" smtClean="0"/>
              <a:t>VanderWeele</a:t>
            </a:r>
            <a:r>
              <a:rPr lang="en-US" sz="1600" dirty="0"/>
              <a:t>, T.J. and Koenig, H.G. (2017). A course on religion and public health at Harvard. </a:t>
            </a:r>
            <a:r>
              <a:rPr lang="en-US" sz="1600" i="1" dirty="0"/>
              <a:t>American Journal of Public Health</a:t>
            </a:r>
            <a:r>
              <a:rPr lang="en-US" sz="1600" dirty="0"/>
              <a:t>, 107:47-49. 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VanderWeele</a:t>
            </a:r>
            <a:r>
              <a:rPr lang="en-US" sz="1600" dirty="0"/>
              <a:t>, T.J. (2021). Can sophisticated study designs with regression analyses of observational data provide causal inferences? </a:t>
            </a:r>
            <a:r>
              <a:rPr lang="en-US" sz="1600" i="1" dirty="0"/>
              <a:t>JAMA Psychiatry</a:t>
            </a:r>
            <a:r>
              <a:rPr lang="en-US" sz="1600" dirty="0"/>
              <a:t>, </a:t>
            </a:r>
            <a:r>
              <a:rPr lang="is-IS" sz="1600" dirty="0"/>
              <a:t>78(3):244-246</a:t>
            </a:r>
            <a:r>
              <a:rPr lang="is-IS" sz="1600" dirty="0" smtClean="0"/>
              <a:t>.</a:t>
            </a:r>
          </a:p>
          <a:p>
            <a:pPr lvl="0">
              <a:spcBef>
                <a:spcPts val="400"/>
              </a:spcBef>
            </a:pPr>
            <a:r>
              <a:rPr lang="en-US" sz="1600" dirty="0"/>
              <a:t>VanderWeele, T.J., </a:t>
            </a:r>
            <a:r>
              <a:rPr lang="en-US" sz="1600" dirty="0" err="1"/>
              <a:t>Balboni</a:t>
            </a:r>
            <a:r>
              <a:rPr lang="en-US" sz="1600" dirty="0"/>
              <a:t>, T.A., </a:t>
            </a:r>
            <a:r>
              <a:rPr lang="en-US" sz="1600" dirty="0" err="1"/>
              <a:t>Koh</a:t>
            </a:r>
            <a:r>
              <a:rPr lang="en-US" sz="1600" dirty="0"/>
              <a:t>, H.K. </a:t>
            </a:r>
            <a:r>
              <a:rPr lang="en-US" sz="1600" dirty="0" smtClean="0"/>
              <a:t>(2022). Religious </a:t>
            </a:r>
            <a:r>
              <a:rPr lang="en-US" sz="1600" dirty="0"/>
              <a:t>service attendance and implications for clinical care, community participation and public health. </a:t>
            </a:r>
            <a:r>
              <a:rPr lang="en-US" sz="1600" i="1" dirty="0"/>
              <a:t>American Journal of Epidemiology</a:t>
            </a:r>
            <a:r>
              <a:rPr lang="en-US" sz="1600" dirty="0"/>
              <a:t>, </a:t>
            </a:r>
            <a:r>
              <a:rPr lang="en-US" sz="1600" dirty="0" smtClean="0"/>
              <a:t>191:31-35.</a:t>
            </a:r>
            <a:endParaRPr lang="en-US" sz="1600" dirty="0"/>
          </a:p>
          <a:p>
            <a:pPr>
              <a:spcBef>
                <a:spcPts val="400"/>
              </a:spcBef>
            </a:pPr>
            <a:endParaRPr lang="en-US" altLang="en-US" sz="1600" dirty="0"/>
          </a:p>
          <a:p>
            <a:pPr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E5266BD-81AF-B249-9F8D-768C4E791A1D}" type="slidenum">
              <a:rPr lang="en-US" altLang="en-US" sz="1800"/>
              <a:pPr eaLnBrk="1" hangingPunct="1"/>
              <a:t>41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385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Study Design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7FC126C-A350-394C-BB52-5392FD0976A7}" type="slidenum">
              <a:rPr lang="en-US" altLang="en-US" sz="1400"/>
              <a:pPr algn="r" eaLnBrk="1" hangingPunct="1"/>
              <a:t>5</a:t>
            </a:fld>
            <a:endParaRPr lang="en-US" altLang="en-US" sz="1400"/>
          </a:p>
        </p:txBody>
      </p:sp>
      <p:sp>
        <p:nvSpPr>
          <p:cNvPr id="28675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371600"/>
            <a:ext cx="8763000" cy="4724400"/>
          </a:xfrm>
        </p:spPr>
        <p:txBody>
          <a:bodyPr/>
          <a:lstStyle/>
          <a:p>
            <a:pPr>
              <a:spcBef>
                <a:spcPts val="100"/>
              </a:spcBef>
              <a:buFontTx/>
              <a:buNone/>
            </a:pPr>
            <a:r>
              <a:rPr lang="en-US" altLang="en-US" sz="2000" dirty="0">
                <a:ea typeface="ＭＳ Ｐゴシック" charset="-128"/>
              </a:rPr>
              <a:t>Different study designs allow for different levels of </a:t>
            </a:r>
            <a:r>
              <a:rPr lang="en-US" altLang="en-US" sz="2000" dirty="0" smtClean="0">
                <a:ea typeface="ＭＳ Ｐゴシック" charset="-128"/>
              </a:rPr>
              <a:t>robustness to confounding and reverse causation; </a:t>
            </a:r>
            <a:r>
              <a:rPr lang="en-US" altLang="en-US" sz="2000" dirty="0">
                <a:ea typeface="ＭＳ Ｐゴシック" charset="-128"/>
              </a:rPr>
              <a:t>we can establish a certain </a:t>
            </a:r>
            <a:r>
              <a:rPr lang="en-US" altLang="en-US" sz="2000" dirty="0" smtClean="0">
                <a:ea typeface="ＭＳ Ｐゴシック" charset="-128"/>
              </a:rPr>
              <a:t>hierarchy (Lash et al., 2021; VanderWeele et al., 2016, 2021):</a:t>
            </a:r>
            <a:endParaRPr lang="en-US" altLang="en-US" sz="2000" dirty="0">
              <a:ea typeface="ＭＳ Ｐゴシック" charset="-128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altLang="en-US" sz="1200" dirty="0">
              <a:ea typeface="ＭＳ Ｐゴシック" charset="-128"/>
            </a:endParaRPr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altLang="en-US" sz="2000" dirty="0">
                <a:ea typeface="ＭＳ Ｐゴシック" charset="-128"/>
              </a:rPr>
              <a:t>Cross-sectional studies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altLang="en-US" sz="2000" dirty="0">
                <a:ea typeface="ＭＳ Ｐゴシック" charset="-128"/>
              </a:rPr>
              <a:t>Cohort / follow-up with adjustment for </a:t>
            </a:r>
            <a:r>
              <a:rPr lang="en-US" altLang="en-US" sz="2000" dirty="0" smtClean="0">
                <a:ea typeface="ＭＳ Ｐゴシック" charset="-128"/>
              </a:rPr>
              <a:t>baseline confounders</a:t>
            </a:r>
            <a:endParaRPr lang="en-US" altLang="en-US" sz="2000" dirty="0">
              <a:ea typeface="ＭＳ Ｐゴシック" charset="-128"/>
            </a:endParaRPr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altLang="en-US" sz="2000" dirty="0">
                <a:ea typeface="ＭＳ Ｐゴシック" charset="-128"/>
              </a:rPr>
              <a:t>Cohort / follow-up with adjustment for baseline </a:t>
            </a:r>
            <a:r>
              <a:rPr lang="en-US" altLang="en-US" sz="2000" dirty="0" smtClean="0">
                <a:ea typeface="ＭＳ Ｐゴシック" charset="-128"/>
              </a:rPr>
              <a:t>outcome also</a:t>
            </a:r>
            <a:endParaRPr lang="en-US" altLang="en-US" sz="2000" dirty="0">
              <a:ea typeface="ＭＳ Ｐゴシック" charset="-128"/>
            </a:endParaRPr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altLang="en-US" sz="2000" dirty="0">
                <a:ea typeface="ＭＳ Ｐゴシック" charset="-128"/>
              </a:rPr>
              <a:t>Studies looking at change in exposure i.e. which also allow for adjustment for </a:t>
            </a:r>
            <a:r>
              <a:rPr lang="en-US" altLang="en-US" sz="2000" dirty="0" smtClean="0">
                <a:ea typeface="ＭＳ Ｐゴシック" charset="-128"/>
              </a:rPr>
              <a:t>prior </a:t>
            </a:r>
            <a:r>
              <a:rPr lang="en-US" altLang="en-US" sz="2000" dirty="0">
                <a:ea typeface="ＭＳ Ｐゴシック" charset="-128"/>
              </a:rPr>
              <a:t>exposure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altLang="en-US" sz="2000" dirty="0">
                <a:ea typeface="ＭＳ Ｐゴシック" charset="-128"/>
              </a:rPr>
              <a:t>Longitudinal studies allowing for time-varying exposures and outcomes and for feedback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altLang="en-US" sz="2000" dirty="0">
                <a:ea typeface="ＭＳ Ｐゴシック" charset="-128"/>
              </a:rPr>
              <a:t>Randomized controlled trial 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1000" dirty="0">
              <a:ea typeface="ＭＳ Ｐゴシック" charset="-128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900" dirty="0" smtClean="0">
                <a:ea typeface="ＭＳ Ｐゴシック" charset="-128"/>
              </a:rPr>
              <a:t>For evidence for causation control for baseline outcome should generally be considered a minimum threshold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1900" dirty="0" smtClean="0">
                <a:ea typeface="ＭＳ Ｐゴシック" charset="-128"/>
              </a:rPr>
              <a:t>Ideally we want meta-analyses of rigorous longitudinal studies, robust to confounding, perhaps also supplemented by quasi-experimental studies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50" dirty="0" smtClean="0"/>
              <a:t>VanderWeele, T.J. (2021). Can sophisticated study designs with regression analyses of observational data provide causal inferences? JAMA Psychiatry, 78:244-246.</a:t>
            </a:r>
            <a:endParaRPr lang="en-US" sz="1750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FB050B6-B1A7-D847-8AE8-684097156DB1}" type="slidenum">
              <a:rPr lang="en-US" altLang="en-US" sz="1400"/>
              <a:pPr eaLnBrk="1" hangingPunct="1"/>
              <a:t>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90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Important Moments in </a:t>
            </a:r>
            <a:r>
              <a:rPr lang="en-US" altLang="en-US" sz="3600" i="1" dirty="0">
                <a:ea typeface="ＭＳ Ｐゴシック" charset="-128"/>
              </a:rPr>
              <a:t>Longitudinal</a:t>
            </a:r>
            <a:r>
              <a:rPr lang="en-US" altLang="en-US" sz="3600" dirty="0">
                <a:ea typeface="ＭＳ Ｐゴシック" charset="-128"/>
              </a:rPr>
              <a:t> Evidence Synthesis</a:t>
            </a:r>
          </a:p>
        </p:txBody>
      </p:sp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7FC126C-A350-394C-BB52-5392FD0976A7}" type="slidenum">
              <a:rPr lang="en-US" altLang="en-US" sz="1400"/>
              <a:pPr algn="r" eaLnBrk="1" hangingPunct="1"/>
              <a:t>6</a:t>
            </a:fld>
            <a:endParaRPr lang="en-US" altLang="en-US" sz="1400"/>
          </a:p>
        </p:txBody>
      </p:sp>
      <p:sp>
        <p:nvSpPr>
          <p:cNvPr id="28675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371600"/>
            <a:ext cx="8763000" cy="47244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endParaRPr lang="en-US" altLang="en-US" sz="1200" dirty="0">
              <a:ea typeface="ＭＳ Ｐゴシック" charset="-128"/>
            </a:endParaRPr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sz="2000" dirty="0" smtClean="0"/>
              <a:t>Koenig</a:t>
            </a:r>
            <a:r>
              <a:rPr lang="en-US" sz="2000" dirty="0"/>
              <a:t>, H.G., McCullough M.E., </a:t>
            </a:r>
            <a:r>
              <a:rPr lang="en-US" sz="2000" dirty="0" smtClean="0"/>
              <a:t>&amp; Larson </a:t>
            </a:r>
            <a:r>
              <a:rPr lang="en-US" sz="2000" dirty="0"/>
              <a:t>D.B. (2000). Handbook of Religion and Health. OUP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sz="2000" dirty="0" err="1"/>
              <a:t>Chida</a:t>
            </a:r>
            <a:r>
              <a:rPr lang="en-US" sz="2000" dirty="0"/>
              <a:t>, Y., Steptoe, A., &amp; Powell, L. H. (2009). Religiosity/spirituality and mortality. Psychotherapy and psychosomatics, </a:t>
            </a:r>
            <a:r>
              <a:rPr lang="en-US" sz="2000" dirty="0" smtClean="0"/>
              <a:t>78(2):81-90.</a:t>
            </a:r>
          </a:p>
          <a:p>
            <a:pPr lvl="2"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/>
              <a:t>27% </a:t>
            </a:r>
            <a:r>
              <a:rPr lang="en-US" sz="2000" dirty="0"/>
              <a:t>(95% CI: </a:t>
            </a:r>
            <a:r>
              <a:rPr lang="en-US" sz="2000" dirty="0" smtClean="0"/>
              <a:t>16%-37%) </a:t>
            </a:r>
            <a:r>
              <a:rPr lang="en-US" sz="2000" dirty="0"/>
              <a:t>reduction in </a:t>
            </a:r>
            <a:r>
              <a:rPr lang="en-US" sz="2000" dirty="0" smtClean="0"/>
              <a:t>mortality risk in follow-up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sz="2000" dirty="0"/>
              <a:t>Koenig, H.G</a:t>
            </a:r>
            <a:r>
              <a:rPr lang="en-US" sz="2000" dirty="0" smtClean="0"/>
              <a:t>., King, D,. &amp; Carson, V.B. </a:t>
            </a:r>
            <a:r>
              <a:rPr lang="en-US" sz="2000" dirty="0"/>
              <a:t>(</a:t>
            </a:r>
            <a:r>
              <a:rPr lang="en-US" sz="2000" dirty="0" smtClean="0"/>
              <a:t>2012). </a:t>
            </a:r>
            <a:r>
              <a:rPr lang="en-US" sz="2000" dirty="0"/>
              <a:t>Handbook of Religion and Health. </a:t>
            </a:r>
            <a:r>
              <a:rPr lang="en-US" sz="2000" dirty="0" smtClean="0"/>
              <a:t>OUP,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Edition.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sz="2000" dirty="0" err="1"/>
              <a:t>Garssen</a:t>
            </a:r>
            <a:r>
              <a:rPr lang="en-US" sz="2000" dirty="0"/>
              <a:t>, B., </a:t>
            </a:r>
            <a:r>
              <a:rPr lang="en-US" sz="2000" dirty="0" err="1"/>
              <a:t>Visser</a:t>
            </a:r>
            <a:r>
              <a:rPr lang="en-US" sz="2000" dirty="0"/>
              <a:t>, A., &amp; Pool, G. (2021). Does spirituality or religion positively affect mental health? Meta-analysis of longitudinal studies. </a:t>
            </a:r>
            <a:r>
              <a:rPr lang="en-US" sz="2000" i="1" dirty="0"/>
              <a:t>The International Journal for the Psychology of Religion</a:t>
            </a:r>
            <a:r>
              <a:rPr lang="en-US" sz="2000" dirty="0"/>
              <a:t>, </a:t>
            </a:r>
            <a:r>
              <a:rPr lang="en-US" sz="2000" i="1" dirty="0" smtClean="0"/>
              <a:t>31</a:t>
            </a:r>
            <a:r>
              <a:rPr lang="en-US" sz="2000" dirty="0" smtClean="0"/>
              <a:t>(1):4-20.</a:t>
            </a:r>
          </a:p>
          <a:p>
            <a:pPr lvl="2"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/>
              <a:t>33% (95% CI: 19%-42%) reduction in odds of depression 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charset="2"/>
              <a:buChar char="v"/>
            </a:pPr>
            <a:r>
              <a:rPr lang="en-US" sz="2000" dirty="0"/>
              <a:t>Koenig, H.G., </a:t>
            </a:r>
            <a:r>
              <a:rPr lang="en-US" sz="2000" dirty="0" smtClean="0"/>
              <a:t>VanderWeele, T.J., &amp; </a:t>
            </a:r>
            <a:r>
              <a:rPr lang="en-US" sz="2000" dirty="0" err="1" smtClean="0"/>
              <a:t>Peteet</a:t>
            </a:r>
            <a:r>
              <a:rPr lang="en-US" sz="2000" dirty="0" smtClean="0"/>
              <a:t>, J. (2022</a:t>
            </a:r>
            <a:r>
              <a:rPr lang="en-US" sz="2000" dirty="0"/>
              <a:t>). Handbook of Religion and Health. OUP, </a:t>
            </a: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</a:t>
            </a:r>
            <a:r>
              <a:rPr lang="en-US" sz="2000" dirty="0"/>
              <a:t>Edition.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 sz="2000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FB050B6-B1A7-D847-8AE8-684097156DB1}" type="slidenum">
              <a:rPr lang="en-US" altLang="en-US" sz="1400"/>
              <a:pPr eaLnBrk="1" hangingPunct="1"/>
              <a:t>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3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Knowledge in Religion and Health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7FC126C-A350-394C-BB52-5392FD0976A7}" type="slidenum">
              <a:rPr lang="en-US" altLang="en-US" sz="1400"/>
              <a:pPr algn="r" eaLnBrk="1" hangingPunct="1"/>
              <a:t>7</a:t>
            </a:fld>
            <a:endParaRPr lang="en-US" altLang="en-US" sz="1400"/>
          </a:p>
        </p:txBody>
      </p:sp>
      <p:sp>
        <p:nvSpPr>
          <p:cNvPr id="28675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295400"/>
            <a:ext cx="8839200" cy="4724400"/>
          </a:xfrm>
        </p:spPr>
        <p:txBody>
          <a:bodyPr/>
          <a:lstStyle/>
          <a:p>
            <a:pPr marL="0" indent="0">
              <a:spcBef>
                <a:spcPts val="100"/>
              </a:spcBef>
              <a:buFontTx/>
              <a:buNone/>
            </a:pPr>
            <a:r>
              <a:rPr lang="en-US" altLang="en-US" sz="2100" dirty="0" smtClean="0">
                <a:ea typeface="ＭＳ Ｐゴシック" charset="-128"/>
              </a:rPr>
              <a:t>In any objective assessment of the meta-analytic evidence, it is difficult to dismiss causal effects of attendance on mortality and depression</a:t>
            </a:r>
            <a:endParaRPr lang="en-US" altLang="en-US" sz="2100" dirty="0">
              <a:ea typeface="ＭＳ Ｐゴシック" charset="-128"/>
            </a:endParaRP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The evidence is across numerous longitudinal studies with control for baseline outcome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Associations are relatively robust to potential unmeasured confounding (VanderWeele et al., 2022)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We have increasing knowledge of the mechanisms (Kim et al., 2019)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There are likewise quasi-experimental studies suggesting evidence for </a:t>
            </a:r>
            <a:r>
              <a:rPr lang="en-US" sz="2000" dirty="0"/>
              <a:t>causation (</a:t>
            </a:r>
            <a:r>
              <a:rPr lang="en-US" sz="2000" dirty="0" err="1" smtClean="0"/>
              <a:t>Fruehwirth</a:t>
            </a:r>
            <a:r>
              <a:rPr lang="en-US" sz="2000" dirty="0" smtClean="0"/>
              <a:t> et al., 2019)</a:t>
            </a:r>
            <a:endParaRPr lang="en-US" sz="2000" dirty="0"/>
          </a:p>
          <a:p>
            <a:pPr>
              <a:spcBef>
                <a:spcPts val="100"/>
              </a:spcBef>
              <a:buFont typeface="Wingdings" charset="2"/>
              <a:buChar char="v"/>
            </a:pPr>
            <a:endParaRPr lang="en-US" sz="2000" dirty="0" smtClean="0"/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 smtClean="0"/>
              <a:t>To date, most meta-analyses include cross-sectional studies (cf. </a:t>
            </a:r>
            <a:r>
              <a:rPr lang="en-US" sz="1800" dirty="0" smtClean="0"/>
              <a:t>Oman, 2018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100"/>
              </a:spcBef>
              <a:buNone/>
            </a:pPr>
            <a:endParaRPr lang="en-US" sz="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 smtClean="0"/>
              <a:t>However, there is probably now an adequate number of rigorous longitudinal studies with control for baseline outcome for longitudinal meta-analysis with: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Drug use, alcohol abuse, smoking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Suicide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Life satisfaction</a:t>
            </a:r>
          </a:p>
          <a:p>
            <a:pPr marL="57150" indent="0">
              <a:spcBef>
                <a:spcPts val="100"/>
              </a:spcBef>
              <a:buNone/>
            </a:pPr>
            <a:r>
              <a:rPr lang="en-US" sz="2000" dirty="0" smtClean="0"/>
              <a:t>But a lot of research remains to be done (Koenig et al., 2022)</a:t>
            </a:r>
            <a:endParaRPr lang="en-US" sz="2000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FB050B6-B1A7-D847-8AE8-684097156DB1}" type="slidenum">
              <a:rPr lang="en-US" altLang="en-US" sz="1400"/>
              <a:pPr eaLnBrk="1" hangingPunct="1"/>
              <a:t>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34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charset="-128"/>
              </a:rPr>
              <a:t>Gaps in Knowledge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7FC126C-A350-394C-BB52-5392FD0976A7}" type="slidenum">
              <a:rPr lang="en-US" altLang="en-US" sz="1400"/>
              <a:pPr algn="r" eaLnBrk="1" hangingPunct="1"/>
              <a:t>8</a:t>
            </a:fld>
            <a:endParaRPr lang="en-US" altLang="en-US" sz="1400"/>
          </a:p>
        </p:txBody>
      </p:sp>
      <p:sp>
        <p:nvSpPr>
          <p:cNvPr id="28675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447800"/>
            <a:ext cx="8763000" cy="4724400"/>
          </a:xfrm>
        </p:spPr>
        <p:txBody>
          <a:bodyPr/>
          <a:lstStyle/>
          <a:p>
            <a:pPr marL="0" indent="0">
              <a:spcBef>
                <a:spcPts val="100"/>
              </a:spcBef>
              <a:buFontTx/>
              <a:buNone/>
            </a:pPr>
            <a:r>
              <a:rPr lang="en-US" altLang="en-US" sz="2100" dirty="0" smtClean="0">
                <a:ea typeface="ＭＳ Ｐゴシック" charset="-128"/>
              </a:rPr>
              <a:t>Our </a:t>
            </a:r>
            <a:r>
              <a:rPr lang="en-US" altLang="en-US" sz="2100" i="1" dirty="0" smtClean="0">
                <a:ea typeface="ＭＳ Ｐゴシック" charset="-128"/>
              </a:rPr>
              <a:t>knowledge</a:t>
            </a:r>
            <a:r>
              <a:rPr lang="en-US" altLang="en-US" sz="2100" dirty="0" smtClean="0">
                <a:ea typeface="ＭＳ Ｐゴシック" charset="-128"/>
              </a:rPr>
              <a:t> concerning religion and health has expanded in important ways and will continue to do so</a:t>
            </a:r>
          </a:p>
          <a:p>
            <a:pPr marL="0" indent="0">
              <a:spcBef>
                <a:spcPts val="100"/>
              </a:spcBef>
              <a:buFontTx/>
              <a:buNone/>
            </a:pPr>
            <a:endParaRPr lang="en-US" altLang="en-US" sz="2100" dirty="0">
              <a:ea typeface="ＭＳ Ｐゴシック" charset="-128"/>
            </a:endParaRP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altLang="en-US" sz="2100" dirty="0" smtClean="0">
                <a:ea typeface="ＭＳ Ｐゴシック" charset="-128"/>
              </a:rPr>
              <a:t>However, numerous open questions remain:</a:t>
            </a:r>
            <a:endParaRPr lang="en-US" altLang="en-US" sz="2100" dirty="0">
              <a:ea typeface="ＭＳ Ｐゴシック" charset="-128"/>
            </a:endParaRP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What about aspects of religion/spirituality beyond attendance?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What about other health and wellbeing outcomes?</a:t>
            </a:r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What about non-Western and non-Christian contexts?</a:t>
            </a:r>
          </a:p>
          <a:p>
            <a:pPr>
              <a:spcBef>
                <a:spcPts val="100"/>
              </a:spcBef>
              <a:buFont typeface="Wingdings" charset="2"/>
              <a:buChar char="v"/>
            </a:pPr>
            <a:endParaRPr lang="en-US" sz="2000" dirty="0" smtClean="0"/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 smtClean="0"/>
              <a:t>How might our knowledge advance more rapidly?</a:t>
            </a:r>
          </a:p>
          <a:p>
            <a:pPr marL="0" indent="0">
              <a:spcBef>
                <a:spcPts val="100"/>
              </a:spcBef>
              <a:buNone/>
            </a:pPr>
            <a:endParaRPr lang="en-US" sz="20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 smtClean="0"/>
              <a:t>I will discuss what I think are two potentially helpful approaches</a:t>
            </a:r>
            <a:endParaRPr lang="en-US" sz="2000" dirty="0"/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Incorporation of broader wellbeing or “flourishing” measures</a:t>
            </a:r>
            <a:endParaRPr lang="en-US" sz="2000" dirty="0"/>
          </a:p>
          <a:p>
            <a:pPr lvl="1">
              <a:spcBef>
                <a:spcPts val="100"/>
              </a:spcBef>
              <a:buFont typeface="Wingdings" charset="2"/>
              <a:buChar char="Ø"/>
            </a:pPr>
            <a:r>
              <a:rPr lang="en-US" sz="2000" dirty="0" smtClean="0"/>
              <a:t>The use of outcome-wide studies</a:t>
            </a:r>
            <a:endParaRPr lang="en-US" sz="2000" dirty="0"/>
          </a:p>
          <a:p>
            <a:pPr marL="0" indent="0">
              <a:spcBef>
                <a:spcPts val="1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 smtClean="0"/>
              <a:t>I will address each in turn</a:t>
            </a:r>
            <a:r>
              <a:rPr lang="mr-IN" sz="2000" dirty="0" smtClean="0"/>
              <a:t>…</a:t>
            </a:r>
            <a:endParaRPr lang="en-US" sz="2000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FB050B6-B1A7-D847-8AE8-684097156DB1}" type="slidenum">
              <a:rPr lang="en-US" altLang="en-US" sz="1400"/>
              <a:pPr eaLnBrk="1" hangingPunct="1"/>
              <a:t>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772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Visions of Human Flourishing</a:t>
            </a:r>
            <a:endParaRPr lang="en-US" sz="3600" dirty="0"/>
          </a:p>
        </p:txBody>
      </p:sp>
      <p:sp>
        <p:nvSpPr>
          <p:cNvPr id="5837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44EDD2B-FB75-D348-8823-6CD83FDB66E8}" type="slidenum">
              <a:rPr lang="en-US" sz="1400"/>
              <a:pPr algn="r" eaLnBrk="1" hangingPunct="1"/>
              <a:t>9</a:t>
            </a:fld>
            <a:endParaRPr lang="en-US" sz="1400"/>
          </a:p>
        </p:txBody>
      </p:sp>
      <p:sp>
        <p:nvSpPr>
          <p:cNvPr id="189443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447800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Our institutions and academic </a:t>
            </a:r>
            <a:r>
              <a:rPr lang="en-US" sz="2200" dirty="0"/>
              <a:t>disciplines often aspire to grand visions of human flourishing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200" dirty="0"/>
              <a:t>World </a:t>
            </a:r>
            <a:r>
              <a:rPr lang="en-US" sz="2200" dirty="0" smtClean="0"/>
              <a:t>Health Organization (1948): </a:t>
            </a:r>
            <a:r>
              <a:rPr lang="en-US" sz="2200" dirty="0"/>
              <a:t>Health is “a state of complete physical, mental, and social well-being and not merely the absence of disease or infirmity”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Economics: Maximization of expected </a:t>
            </a:r>
            <a:r>
              <a:rPr lang="en-US" sz="2200" dirty="0" smtClean="0"/>
              <a:t>utility, </a:t>
            </a:r>
            <a:r>
              <a:rPr lang="en-US" sz="2200" dirty="0"/>
              <a:t>taking into account all aspects of an agent’s </a:t>
            </a:r>
            <a:r>
              <a:rPr lang="en-US" sz="2200" dirty="0" smtClean="0"/>
              <a:t>preferences</a:t>
            </a:r>
          </a:p>
          <a:p>
            <a:endParaRPr lang="en-US" sz="2200" dirty="0"/>
          </a:p>
          <a:p>
            <a:r>
              <a:rPr lang="en-US" sz="2200" dirty="0"/>
              <a:t>Positive Psychology (Penn): </a:t>
            </a:r>
            <a:r>
              <a:rPr lang="en-US" sz="2200" dirty="0" smtClean="0"/>
              <a:t>“</a:t>
            </a:r>
            <a:r>
              <a:rPr lang="en-US" sz="2200" dirty="0"/>
              <a:t>the scientific study of the strengths that enable individuals and communities to </a:t>
            </a:r>
            <a:r>
              <a:rPr lang="en-US" sz="2200" dirty="0" smtClean="0"/>
              <a:t>thrive”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100" dirty="0"/>
              <a:t>But in </a:t>
            </a:r>
            <a:r>
              <a:rPr lang="en-US" sz="2100" dirty="0" smtClean="0"/>
              <a:t>practice, our discussions and </a:t>
            </a:r>
            <a:r>
              <a:rPr lang="en-US" sz="2100" dirty="0"/>
              <a:t>studies </a:t>
            </a:r>
            <a:r>
              <a:rPr lang="en-US" sz="2100" dirty="0" smtClean="0"/>
              <a:t>are often restricted to </a:t>
            </a:r>
            <a:r>
              <a:rPr lang="en-US" sz="2100" dirty="0"/>
              <a:t>specific </a:t>
            </a:r>
            <a:r>
              <a:rPr lang="en-US" sz="2100" dirty="0" smtClean="0"/>
              <a:t>disease states, simple </a:t>
            </a:r>
            <a:r>
              <a:rPr lang="en-US" sz="2100" dirty="0"/>
              <a:t>measures </a:t>
            </a:r>
            <a:r>
              <a:rPr lang="en-US" sz="2100"/>
              <a:t>of </a:t>
            </a:r>
            <a:r>
              <a:rPr lang="en-US" sz="2100" smtClean="0"/>
              <a:t>feeling happy, </a:t>
            </a:r>
            <a:r>
              <a:rPr lang="en-US" sz="2100" dirty="0"/>
              <a:t>or to income</a:t>
            </a:r>
          </a:p>
        </p:txBody>
      </p:sp>
    </p:spTree>
    <p:extLst>
      <p:ext uri="{BB962C8B-B14F-4D97-AF65-F5344CB8AC3E}">
        <p14:creationId xmlns:p14="http://schemas.microsoft.com/office/powerpoint/2010/main" val="10040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4894</Words>
  <Application>Microsoft Macintosh PowerPoint</Application>
  <PresentationFormat>On-screen Show (4:3)</PresentationFormat>
  <Paragraphs>694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ＭＳ Ｐゴシック</vt:lpstr>
      <vt:lpstr>SimSun</vt:lpstr>
      <vt:lpstr>Times New Roman</vt:lpstr>
      <vt:lpstr>Wingdings</vt:lpstr>
      <vt:lpstr>Arial</vt:lpstr>
      <vt:lpstr>Default Design</vt:lpstr>
      <vt:lpstr> Religious Communities and  Human Flourishing</vt:lpstr>
      <vt:lpstr>Plan of Presentation</vt:lpstr>
      <vt:lpstr>Religion and Health</vt:lpstr>
      <vt:lpstr>Knowledge in Religion and Health</vt:lpstr>
      <vt:lpstr>Study Design</vt:lpstr>
      <vt:lpstr>Important Moments in Longitudinal Evidence Synthesis</vt:lpstr>
      <vt:lpstr>Knowledge in Religion and Health</vt:lpstr>
      <vt:lpstr>Gaps in Knowledge</vt:lpstr>
      <vt:lpstr>Visions of Human Flourishing</vt:lpstr>
      <vt:lpstr>Flourishing</vt:lpstr>
      <vt:lpstr>Psychological Well-being</vt:lpstr>
      <vt:lpstr>Domains of Flourishing</vt:lpstr>
      <vt:lpstr>Measurement of Flourishing</vt:lpstr>
      <vt:lpstr>Measurement of Flourishing</vt:lpstr>
      <vt:lpstr>Measurement of Flourishing</vt:lpstr>
      <vt:lpstr>Current Data Collection Efforts</vt:lpstr>
      <vt:lpstr>PowerPoint Presentation</vt:lpstr>
      <vt:lpstr>Constructs for Study</vt:lpstr>
      <vt:lpstr>Outcome-Wide Studies</vt:lpstr>
      <vt:lpstr>Confounding (Methodological Point 1)</vt:lpstr>
      <vt:lpstr>E-Values (Methodological Point 2)</vt:lpstr>
      <vt:lpstr>Multiple Testing (Methodological Point 3)</vt:lpstr>
      <vt:lpstr>Religious Upbringing Study</vt:lpstr>
      <vt:lpstr>Religious Upbringing Study</vt:lpstr>
      <vt:lpstr>Religious Upbringing Study</vt:lpstr>
      <vt:lpstr>Religious Upbringing Study</vt:lpstr>
      <vt:lpstr>Religious Upbringing Study</vt:lpstr>
      <vt:lpstr>E-values</vt:lpstr>
      <vt:lpstr>PowerPoint Presentation</vt:lpstr>
      <vt:lpstr>PowerPoint Presentation</vt:lpstr>
      <vt:lpstr>Health and Wellbeing Outcomes</vt:lpstr>
      <vt:lpstr>Health and Wellbeing Outcomes</vt:lpstr>
      <vt:lpstr>Public Health Impact</vt:lpstr>
      <vt:lpstr>Public Health Impact</vt:lpstr>
      <vt:lpstr>Clinical Practice</vt:lpstr>
      <vt:lpstr>PowerPoint Presentation</vt:lpstr>
      <vt:lpstr>Taking a Spiritual History</vt:lpstr>
      <vt:lpstr>Clinical Practice</vt:lpstr>
      <vt:lpstr>Service Attendance Encouragement</vt:lpstr>
      <vt:lpstr>Related Papers</vt:lpstr>
      <vt:lpstr>Related Papers</vt:lpstr>
    </vt:vector>
  </TitlesOfParts>
  <Company>Tyler VanderWeele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Public Health</dc:title>
  <dc:creator>Tyler VanderWeele</dc:creator>
  <cp:lastModifiedBy>Tyler VanderWeele</cp:lastModifiedBy>
  <cp:revision>169</cp:revision>
  <cp:lastPrinted>2020-12-08T05:05:50Z</cp:lastPrinted>
  <dcterms:created xsi:type="dcterms:W3CDTF">2013-03-20T14:31:23Z</dcterms:created>
  <dcterms:modified xsi:type="dcterms:W3CDTF">2022-05-18T16:44:45Z</dcterms:modified>
</cp:coreProperties>
</file>