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8" r:id="rId5"/>
    <p:sldId id="260"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21" d="100"/>
          <a:sy n="121" d="100"/>
        </p:scale>
        <p:origin x="176"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5/17/22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80/03643107.2013.85300" TargetMode="External"/><Relationship Id="rId2" Type="http://schemas.openxmlformats.org/officeDocument/2006/relationships/hyperlink" Target="https://doi.org/10.1093/sw/swy046" TargetMode="External"/><Relationship Id="rId1" Type="http://schemas.openxmlformats.org/officeDocument/2006/relationships/slideLayout" Target="../slideLayouts/slideLayout2.xml"/><Relationship Id="rId6" Type="http://schemas.openxmlformats.org/officeDocument/2006/relationships/hyperlink" Target="https://doi.org/10.18060/18606" TargetMode="External"/><Relationship Id="rId5" Type="http://schemas.openxmlformats.org/officeDocument/2006/relationships/hyperlink" Target="https://doi.org/10.1080/23303131.2020.1767744" TargetMode="External"/><Relationship Id="rId4" Type="http://schemas.openxmlformats.org/officeDocument/2006/relationships/hyperlink" Target="https://doi.org/10.1093/sw/31.5.325"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oi.org/10.1080/02650533.2017.1300877" TargetMode="External"/><Relationship Id="rId3" Type="http://schemas.openxmlformats.org/officeDocument/2006/relationships/hyperlink" Target="http://dx.doi.org/10.1080/10437797.2016.1112629" TargetMode="External"/><Relationship Id="rId7" Type="http://schemas.openxmlformats.org/officeDocument/2006/relationships/hyperlink" Target="http://dx/doi.org/10.1080.23303131.2017.1302375" TargetMode="External"/><Relationship Id="rId2" Type="http://schemas.openxmlformats.org/officeDocument/2006/relationships/hyperlink" Target="https://doi.org/10.1136/bmjopen-2020-038790" TargetMode="External"/><Relationship Id="rId1" Type="http://schemas.openxmlformats.org/officeDocument/2006/relationships/slideLayout" Target="../slideLayouts/slideLayout2.xml"/><Relationship Id="rId6" Type="http://schemas.openxmlformats.org/officeDocument/2006/relationships/hyperlink" Target="http://dx.doi.org/10.1108/JMD-05-2013-0063" TargetMode="External"/><Relationship Id="rId11" Type="http://schemas.openxmlformats.org/officeDocument/2006/relationships/hyperlink" Target="https://doi.org/10.1093/bjsw/bcs174" TargetMode="External"/><Relationship Id="rId5" Type="http://schemas.openxmlformats.org/officeDocument/2006/relationships/hyperlink" Target="https://doi.org/10.1162/daed_a_00399" TargetMode="External"/><Relationship Id="rId10" Type="http://schemas.openxmlformats.org/officeDocument/2006/relationships/hyperlink" Target="https://doi.org/10.1080/10437797.2016.1174644" TargetMode="External"/><Relationship Id="rId4" Type="http://schemas.openxmlformats.org/officeDocument/2006/relationships/hyperlink" Target="https://doi.org/10.1177/1468017318766821" TargetMode="External"/><Relationship Id="rId9" Type="http://schemas.openxmlformats.org/officeDocument/2006/relationships/hyperlink" Target="https://doi.org/10.1080.23303131.2019.160686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E896-A437-485A-9C35-82036ACF5800}"/>
              </a:ext>
            </a:extLst>
          </p:cNvPr>
          <p:cNvSpPr>
            <a:spLocks noGrp="1"/>
          </p:cNvSpPr>
          <p:nvPr>
            <p:ph type="title"/>
          </p:nvPr>
        </p:nvSpPr>
        <p:spPr/>
        <p:txBody>
          <a:bodyPr>
            <a:normAutofit/>
          </a:bodyPr>
          <a:lstStyle/>
          <a:p>
            <a:r>
              <a:rPr lang="en-US" sz="3400" dirty="0"/>
              <a:t>Social Work Leadership: A Quantitative Study of Social Work Practitioners’ Perceptions of Leadership Development</a:t>
            </a:r>
          </a:p>
        </p:txBody>
      </p:sp>
      <p:sp>
        <p:nvSpPr>
          <p:cNvPr id="3" name="Text Placeholder 2">
            <a:extLst>
              <a:ext uri="{FF2B5EF4-FFF2-40B4-BE49-F238E27FC236}">
                <a16:creationId xmlns:a16="http://schemas.microsoft.com/office/drawing/2014/main" id="{9CE0C065-8FE5-4D68-BB31-9D733C6EE59A}"/>
              </a:ext>
            </a:extLst>
          </p:cNvPr>
          <p:cNvSpPr>
            <a:spLocks noGrp="1"/>
          </p:cNvSpPr>
          <p:nvPr>
            <p:ph type="body" idx="1"/>
          </p:nvPr>
        </p:nvSpPr>
        <p:spPr/>
        <p:txBody>
          <a:bodyPr>
            <a:normAutofit/>
          </a:bodyPr>
          <a:lstStyle/>
          <a:p>
            <a:r>
              <a:rPr lang="en-US" sz="2000" dirty="0"/>
              <a:t>Joshua D. Aceves, MSW, MA</a:t>
            </a:r>
          </a:p>
          <a:p>
            <a:r>
              <a:rPr lang="en-US" sz="2000" dirty="0"/>
              <a:t>Doctor of Social Work Candidate</a:t>
            </a:r>
          </a:p>
          <a:p>
            <a:r>
              <a:rPr lang="en-US" sz="2000" dirty="0"/>
              <a:t>Walla Walla University</a:t>
            </a:r>
          </a:p>
        </p:txBody>
      </p:sp>
    </p:spTree>
    <p:extLst>
      <p:ext uri="{BB962C8B-B14F-4D97-AF65-F5344CB8AC3E}">
        <p14:creationId xmlns:p14="http://schemas.microsoft.com/office/powerpoint/2010/main" val="2547353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FC8B-B15D-42CC-B00A-E4D49F7A157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49BC824-2D75-4F11-B421-B3B0B82E49A3}"/>
              </a:ext>
            </a:extLst>
          </p:cNvPr>
          <p:cNvSpPr>
            <a:spLocks noGrp="1"/>
          </p:cNvSpPr>
          <p:nvPr>
            <p:ph idx="1"/>
          </p:nvPr>
        </p:nvSpPr>
        <p:spPr>
          <a:xfrm>
            <a:off x="2589212" y="1448106"/>
            <a:ext cx="8915400" cy="3961787"/>
          </a:xfrm>
        </p:spPr>
        <p:txBody>
          <a:bodyPr>
            <a:noAutofit/>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Adams, D. R. (2019) Social work’s role in collaborative community – academic partnerships:</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How our past informs our</a:t>
            </a:r>
          </a:p>
          <a:p>
            <a:pPr marL="571500" lvl="2" indent="0">
              <a:spcBef>
                <a:spcPts val="0"/>
              </a:spcBef>
              <a:buNone/>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future.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Social Work, 64</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19-28.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https://doi.org/10.1093/sw/swy046</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Bliss, D. L.,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Pecukonis</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E., &amp; Snyder-Vogel, M. (2014). Principled leadership development</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model for aspiring social</a:t>
            </a:r>
          </a:p>
          <a:p>
            <a:pPr marL="571500" lvl="2" indent="0">
              <a:spcBef>
                <a:spcPts val="0"/>
              </a:spcBef>
              <a:buNone/>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Work</a:t>
            </a:r>
            <a:r>
              <a:rPr lang="en-US" sz="900" dirty="0">
                <a:latin typeface="Times New Roman" panose="02020603050405020304" pitchFamily="18"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managers and administrators: Development and application.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Human Service Organizations, Leadership &amp; Governance, 38</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5-15.</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https://doi.org/10.1080/03643107.2013.85300</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Brilliant, E. L. (1986). Social work leadership: A missing ingredient?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Social Work, 31</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(5), 325-331.</a:t>
            </a:r>
          </a:p>
          <a:p>
            <a:pPr marL="571500" lvl="2" indent="0">
              <a:spcBef>
                <a:spcPts val="0"/>
              </a:spcBef>
              <a:buNone/>
            </a:pP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https://doi.org/10.1093/sw/31.5.325</a:t>
            </a:r>
            <a:endPar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Brookfield, S. (2017). </a:t>
            </a:r>
            <a:r>
              <a:rPr lang="en-US" sz="9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Becoming a critically reflective teacher</a:t>
            </a: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(2nd ed.)</a:t>
            </a:r>
            <a:r>
              <a:rPr lang="en-US" sz="9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Jossey-Bass Inc.</a:t>
            </a:r>
          </a:p>
          <a:p>
            <a:pPr marL="0" marR="0" indent="0">
              <a:spcBef>
                <a:spcPts val="0"/>
              </a:spcBef>
              <a:spcAft>
                <a:spcPts val="0"/>
              </a:spcAft>
              <a:buNone/>
            </a:pP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Burghardt, S. (2021).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The end of social work: A defense of the social worker in time in times</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of transformation.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Cognella</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t>
            </a:r>
          </a:p>
          <a:p>
            <a:pPr marL="571500" lvl="2" indent="0">
              <a:spcBef>
                <a:spcPts val="0"/>
              </a:spcBef>
              <a:buNone/>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Inc.</a:t>
            </a: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Choy-Brown, M., Stanhope, V.,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Wackstein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N., &amp; Cole H. D. (2020). Do social workers lead</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differently? Examining</a:t>
            </a:r>
          </a:p>
          <a:p>
            <a:pPr marL="571500" lvl="2" indent="0">
              <a:spcBef>
                <a:spcPts val="0"/>
              </a:spcBef>
              <a:buNone/>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associations with leadership style and organizational factors.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Human Service Organizations Management, Leadership and Governance, 44</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(4). 332-342.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https://doi.org/10.1080/23303131.2020.1767744</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Dugan, J. (2017). </a:t>
            </a:r>
            <a:r>
              <a:rPr lang="en-US" sz="9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Leadership theory: Cultivating critical perspectives</a:t>
            </a:r>
            <a:r>
              <a:rPr lang="en-US" sz="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Jossey-Bass. </a:t>
            </a:r>
          </a:p>
          <a:p>
            <a:pPr marL="0" marR="0" indent="0">
              <a:spcBef>
                <a:spcPts val="0"/>
              </a:spcBef>
              <a:spcAft>
                <a:spcPts val="0"/>
              </a:spcAft>
              <a:buNone/>
            </a:pP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Gilliam, C. C., Chandler, M. A., Al-</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Hajjaj</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H. A., Mooney, A. N., &amp;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Vakalahi</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H. F. O. (2016).</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Intentional leadership</a:t>
            </a:r>
          </a:p>
          <a:p>
            <a:pPr marL="571500" lvl="2" indent="0">
              <a:spcBef>
                <a:spcPts val="0"/>
              </a:spcBef>
              <a:buNone/>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Planning</a:t>
            </a:r>
            <a:r>
              <a:rPr lang="en-US" sz="900" dirty="0">
                <a:latin typeface="Times New Roman" panose="02020603050405020304" pitchFamily="18"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and development: The collective responsibility to educate more social work leaders.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Advances in Social Work, 17</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(2). 330-339.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https://doi.org/10.18060/18606</a:t>
            </a:r>
            <a:endPar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Goleman, D., Boyatzis, R., &amp; McKee, A. (2013).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Primal leadership: Unleashing the power of</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Emotional intelligence.</a:t>
            </a:r>
          </a:p>
          <a:p>
            <a:pPr marL="571500" lvl="2" indent="0">
              <a:spcBef>
                <a:spcPts val="0"/>
              </a:spcBef>
              <a:buNone/>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Harvard</a:t>
            </a:r>
            <a:r>
              <a:rPr lang="en-US" sz="900" dirty="0">
                <a:latin typeface="Times New Roman" panose="02020603050405020304" pitchFamily="18"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Business Review Press.</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Haworth, S., Miller, R., &amp; Schaub, J. (2018). Leadership in social work: And can it learn from</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clinical healthcare.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900" dirty="0"/>
          </a:p>
        </p:txBody>
      </p:sp>
    </p:spTree>
    <p:extLst>
      <p:ext uri="{BB962C8B-B14F-4D97-AF65-F5344CB8AC3E}">
        <p14:creationId xmlns:p14="http://schemas.microsoft.com/office/powerpoint/2010/main" val="239963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A162-6953-46DA-B9C3-8438FBB278C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C1F71EF-5C37-47FB-8BC1-214800A87572}"/>
              </a:ext>
            </a:extLst>
          </p:cNvPr>
          <p:cNvSpPr>
            <a:spLocks noGrp="1"/>
          </p:cNvSpPr>
          <p:nvPr>
            <p:ph idx="1"/>
          </p:nvPr>
        </p:nvSpPr>
        <p:spPr>
          <a:xfrm>
            <a:off x="2589212" y="1495782"/>
            <a:ext cx="8915400" cy="5073183"/>
          </a:xfrm>
        </p:spPr>
        <p:txBody>
          <a:bodyPr>
            <a:noAutofit/>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Hussain, A., &amp; Ashcroft, R. (2020). Social work leadership competencies in health and mental</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healthcare: A scoping review</a:t>
            </a:r>
          </a:p>
          <a:p>
            <a:pPr marL="571500" lvl="2" indent="0">
              <a:spcBef>
                <a:spcPts val="0"/>
              </a:spcBef>
              <a:buNone/>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protocol.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BMJ Open, 10.</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https://doi.org/10.1136/bmjopen-2020-038790</a:t>
            </a:r>
            <a:endPar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Kouzes, J. M., &amp; Posner, B. Z. (1992). Ethical leaders: An essay about being in love.</a:t>
            </a:r>
            <a:r>
              <a:rPr lang="en-US" sz="900" dirty="0">
                <a:latin typeface="Times" panose="02020603050405020304" pitchFamily="18" charset="0"/>
                <a:ea typeface="Times New Roman" panose="02020603050405020304" pitchFamily="18" charset="0"/>
                <a:cs typeface="Times New Roman" panose="02020603050405020304" pitchFamily="18" charset="0"/>
              </a:rPr>
              <a:t> </a:t>
            </a:r>
            <a:r>
              <a:rPr lang="en-US" sz="900" i="1" dirty="0">
                <a:effectLst/>
                <a:latin typeface="Times New Roman" panose="02020603050405020304" pitchFamily="18" charset="0"/>
                <a:ea typeface="Times New Roman" panose="02020603050405020304" pitchFamily="18" charset="0"/>
                <a:cs typeface="Times New Roman" panose="02020603050405020304" pitchFamily="18" charset="0"/>
              </a:rPr>
              <a:t>Journal of Business Ethics. 11</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(5). </a:t>
            </a:r>
          </a:p>
          <a:p>
            <a:pPr marL="571500" lvl="2" indent="0">
              <a:spcBef>
                <a:spcPts val="0"/>
              </a:spcBef>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479-484. </a:t>
            </a:r>
          </a:p>
          <a:p>
            <a:pPr marL="571500" lvl="2" indent="0">
              <a:spcBef>
                <a:spcPts val="0"/>
              </a:spcBef>
              <a:buNone/>
            </a:pP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Jones, B., &amp; Phillips, F. (2016). Social work and interprofessional education in health care: A</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call for continued leadership.</a:t>
            </a:r>
          </a:p>
          <a:p>
            <a:pPr marL="571500" lvl="2" indent="0">
              <a:spcBef>
                <a:spcPts val="0"/>
              </a:spcBef>
              <a:buNone/>
            </a:pP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Journal of Social Work Education, 52</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18-29.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http://dx.doi.org/10.1080/10437797.2016.1112629</a:t>
            </a:r>
            <a:endPar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Keenan, E. K., Sandoval, S., &amp;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Limone</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C. (2019). Realizing the potential for leadership in</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social work.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Journal of Social</a:t>
            </a:r>
          </a:p>
          <a:p>
            <a:pPr marL="571500" lvl="2" indent="0">
              <a:spcBef>
                <a:spcPts val="0"/>
              </a:spcBef>
              <a:buNone/>
            </a:pP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Work, 19</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(4). 485-503.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https://doi.org/10.1177/1468017318766821</a:t>
            </a:r>
            <a:endPar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Kellerman, B. (2016). Leadership – It’s a system, not a person!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Daedalus, 145</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(3). 83-94.</a:t>
            </a:r>
          </a:p>
          <a:p>
            <a:pPr marL="571500" lvl="2" indent="0">
              <a:spcBef>
                <a:spcPts val="0"/>
              </a:spcBef>
              <a:buNone/>
            </a:pP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https://doi.org/10.1162/daed_a_00399</a:t>
            </a:r>
            <a:endPar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Kellerman, B. (2018). Professionalizing leadership. Oxford University Press.</a:t>
            </a:r>
          </a:p>
          <a:p>
            <a:pPr marL="0" marR="0" indent="0">
              <a:spcBef>
                <a:spcPts val="0"/>
              </a:spcBef>
              <a:spcAft>
                <a:spcPts val="0"/>
              </a:spcAft>
              <a:buNone/>
            </a:pPr>
            <a:endParaRPr lang="en-US" sz="9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Lawler, J. (2007). Leadership in social work: A case of caveat emptor?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British Journal of Social</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Work, 37</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123-141</a:t>
            </a:r>
          </a:p>
          <a:p>
            <a:pPr marL="0" marR="0" indent="0">
              <a:spcBef>
                <a:spcPts val="0"/>
              </a:spcBef>
              <a:spcAft>
                <a:spcPts val="0"/>
              </a:spcAft>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Packard, T., &amp; Jones, L. (2015). An outcomes evaluation of a leadership development initiative.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Journal of Management</a:t>
            </a:r>
          </a:p>
          <a:p>
            <a:pPr marL="571500" lvl="2" indent="0">
              <a:spcBef>
                <a:spcPts val="0"/>
              </a:spcBef>
              <a:buNone/>
            </a:pP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Development, 34</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(2). 153-168.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http://dx.doi.org/10.1108/JMD-05-2013-0063</a:t>
            </a:r>
            <a:endPar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Peters, S. C. (2017).  Social work leadership: An analysis of historical and contemporary</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challenges</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 Human Services</a:t>
            </a:r>
          </a:p>
          <a:p>
            <a:pPr marL="571500" lvl="2" indent="0">
              <a:spcBef>
                <a:spcPts val="0"/>
              </a:spcBef>
              <a:buNone/>
            </a:pP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Organizations: Management, Leadership &amp; Governance, 41</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(4). 336-345.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http://dx/doi.org/10.1080.23303131.2017.1302375</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Peters, S. C. (2018). Defining social work leadership: A theoretical and conceptual review and</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analysis.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Journal of Social</a:t>
            </a:r>
          </a:p>
          <a:p>
            <a:pPr marL="571500" lvl="2" indent="0">
              <a:spcBef>
                <a:spcPts val="0"/>
              </a:spcBef>
              <a:buNone/>
            </a:pP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Work Practice, 32</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31-44.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https://doi.org/10.1080/02650533.2017.1300877</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Peters, S. C., &amp; Hopkins, K. (2019). Validation of a measure of social work leadership.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Human</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Service Organizations:</a:t>
            </a:r>
          </a:p>
          <a:p>
            <a:pPr marL="571500" lvl="2" indent="0">
              <a:spcBef>
                <a:spcPts val="0"/>
              </a:spcBef>
              <a:buNone/>
            </a:pP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Management, Leadership &amp; Governance, 43</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(2). 92-110.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https://doi.org/10.1080.23303131.2019.1606869</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 </a:t>
            </a: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Sullivan, W. P. (2016). Leadership in social work: Where are we?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Journal of Social Work</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Education. 52</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(Sup1). S51-S61.</a:t>
            </a:r>
          </a:p>
          <a:p>
            <a:pPr marL="571500" lvl="2" indent="0">
              <a:spcBef>
                <a:spcPts val="0"/>
              </a:spcBef>
              <a:buNone/>
            </a:pP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https://doi.org/10.1080/10437797.2016.1174644</a:t>
            </a:r>
            <a:endPar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2" indent="0">
              <a:spcBef>
                <a:spcPts val="0"/>
              </a:spcBef>
              <a:buNone/>
            </a:pP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Tafvelin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S.,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Hyvönen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U., &amp; Westerberg, K. (2014). Transformational leadership in the social</a:t>
            </a:r>
            <a:r>
              <a:rPr lang="en-US" sz="900" dirty="0">
                <a:latin typeface="Calibri" panose="020F0502020204030204" pitchFamily="34" charset="0"/>
                <a:ea typeface="Calibri" panose="020F0502020204030204" pitchFamily="34" charset="0"/>
                <a:cs typeface="Times New Roman" panose="02020603050405020304" pitchFamily="18" charset="0"/>
              </a:rPr>
              <a:t>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work context: The importance</a:t>
            </a:r>
          </a:p>
          <a:p>
            <a:pPr marL="571500" lvl="2" indent="0">
              <a:spcBef>
                <a:spcPts val="0"/>
              </a:spcBef>
              <a:buNone/>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of leader continuity and co-worker support. </a:t>
            </a:r>
            <a:r>
              <a:rPr lang="en-US" sz="900" i="1" dirty="0">
                <a:effectLst/>
                <a:latin typeface="Times New Roman" panose="02020603050405020304" pitchFamily="18" charset="0"/>
                <a:ea typeface="Calibri" panose="020F0502020204030204" pitchFamily="34" charset="0"/>
                <a:cs typeface="Times New Roman" panose="02020603050405020304" pitchFamily="18" charset="0"/>
              </a:rPr>
              <a:t>British Journal of Social Work, 44.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886-904. </a:t>
            </a:r>
            <a:r>
              <a:rPr lang="en-US" sz="9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https://doi.org/10.1093/bjsw/bcs174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Tree>
    <p:extLst>
      <p:ext uri="{BB962C8B-B14F-4D97-AF65-F5344CB8AC3E}">
        <p14:creationId xmlns:p14="http://schemas.microsoft.com/office/powerpoint/2010/main" val="115239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B730-9A13-4370-AA24-0BC75A4F4E15}"/>
              </a:ext>
            </a:extLst>
          </p:cNvPr>
          <p:cNvSpPr>
            <a:spLocks noGrp="1"/>
          </p:cNvSpPr>
          <p:nvPr>
            <p:ph type="title"/>
          </p:nvPr>
        </p:nvSpPr>
        <p:spPr/>
        <p:txBody>
          <a:bodyPr/>
          <a:lstStyle/>
          <a:p>
            <a:r>
              <a:rPr lang="en-US" dirty="0"/>
              <a:t>Outline of Presentation</a:t>
            </a:r>
          </a:p>
        </p:txBody>
      </p:sp>
      <p:sp>
        <p:nvSpPr>
          <p:cNvPr id="3" name="Content Placeholder 2">
            <a:extLst>
              <a:ext uri="{FF2B5EF4-FFF2-40B4-BE49-F238E27FC236}">
                <a16:creationId xmlns:a16="http://schemas.microsoft.com/office/drawing/2014/main" id="{0CA3DFD0-6383-4FAB-8585-A3627DD9A95D}"/>
              </a:ext>
            </a:extLst>
          </p:cNvPr>
          <p:cNvSpPr>
            <a:spLocks noGrp="1"/>
          </p:cNvSpPr>
          <p:nvPr>
            <p:ph idx="1"/>
          </p:nvPr>
        </p:nvSpPr>
        <p:spPr/>
        <p:txBody>
          <a:bodyPr/>
          <a:lstStyle/>
          <a:p>
            <a:r>
              <a:rPr lang="en-US" dirty="0"/>
              <a:t>Background &amp; Significance</a:t>
            </a:r>
          </a:p>
          <a:p>
            <a:r>
              <a:rPr lang="en-US" dirty="0"/>
              <a:t>Definition of Social Work Leadership</a:t>
            </a:r>
          </a:p>
          <a:p>
            <a:r>
              <a:rPr lang="en-US" dirty="0"/>
              <a:t>Research Question and Specific Aims</a:t>
            </a:r>
          </a:p>
          <a:p>
            <a:r>
              <a:rPr lang="en-US" dirty="0"/>
              <a:t>Methodology</a:t>
            </a:r>
          </a:p>
          <a:p>
            <a:r>
              <a:rPr lang="en-US" dirty="0"/>
              <a:t>Study Limitations</a:t>
            </a:r>
          </a:p>
          <a:p>
            <a:r>
              <a:rPr lang="en-US" dirty="0"/>
              <a:t>Conclusion</a:t>
            </a:r>
          </a:p>
          <a:p>
            <a:r>
              <a:rPr lang="en-US" dirty="0"/>
              <a:t>Questions</a:t>
            </a:r>
          </a:p>
          <a:p>
            <a:r>
              <a:rPr lang="en-US" dirty="0"/>
              <a:t>References</a:t>
            </a:r>
          </a:p>
          <a:p>
            <a:endParaRPr lang="en-US" dirty="0"/>
          </a:p>
        </p:txBody>
      </p:sp>
    </p:spTree>
    <p:extLst>
      <p:ext uri="{BB962C8B-B14F-4D97-AF65-F5344CB8AC3E}">
        <p14:creationId xmlns:p14="http://schemas.microsoft.com/office/powerpoint/2010/main" val="32703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E9A58-6D51-4AE4-8B70-6F7E700DD61B}"/>
              </a:ext>
            </a:extLst>
          </p:cNvPr>
          <p:cNvSpPr>
            <a:spLocks noGrp="1"/>
          </p:cNvSpPr>
          <p:nvPr>
            <p:ph type="title"/>
          </p:nvPr>
        </p:nvSpPr>
        <p:spPr/>
        <p:txBody>
          <a:bodyPr/>
          <a:lstStyle/>
          <a:p>
            <a:r>
              <a:rPr lang="en-US" dirty="0"/>
              <a:t>Background &amp; Significance</a:t>
            </a:r>
          </a:p>
        </p:txBody>
      </p:sp>
      <p:sp>
        <p:nvSpPr>
          <p:cNvPr id="3" name="Content Placeholder 2">
            <a:extLst>
              <a:ext uri="{FF2B5EF4-FFF2-40B4-BE49-F238E27FC236}">
                <a16:creationId xmlns:a16="http://schemas.microsoft.com/office/drawing/2014/main" id="{562DE568-399E-4E87-8F12-0F4C0337A777}"/>
              </a:ext>
            </a:extLst>
          </p:cNvPr>
          <p:cNvSpPr>
            <a:spLocks noGrp="1"/>
          </p:cNvSpPr>
          <p:nvPr>
            <p:ph idx="1"/>
          </p:nvPr>
        </p:nvSpPr>
        <p:spPr/>
        <p:txBody>
          <a:bodyPr/>
          <a:lstStyle/>
          <a:p>
            <a:r>
              <a:rPr lang="en-US" dirty="0"/>
              <a:t>The purpose of this study is to promote further research in social work leadership</a:t>
            </a:r>
          </a:p>
          <a:p>
            <a:r>
              <a:rPr lang="en-US" dirty="0"/>
              <a:t>Social work education and professional experience provide practitioners the ability and behaviors needed to engage in social work leadership</a:t>
            </a:r>
          </a:p>
          <a:p>
            <a:r>
              <a:rPr lang="en-US" dirty="0"/>
              <a:t>Support the development of a social work leadership model grounded in social work values and principles</a:t>
            </a:r>
          </a:p>
          <a:p>
            <a:r>
              <a:rPr lang="en-US" dirty="0"/>
              <a:t>Elaborate on Peters’ (2019) multi-level leadership model and social work leadership survey rooted in social work values and principles and establish a link between social work competencies, training, and effective leadership practice in social work</a:t>
            </a:r>
          </a:p>
          <a:p>
            <a:endParaRPr lang="en-US" dirty="0"/>
          </a:p>
        </p:txBody>
      </p:sp>
    </p:spTree>
    <p:extLst>
      <p:ext uri="{BB962C8B-B14F-4D97-AF65-F5344CB8AC3E}">
        <p14:creationId xmlns:p14="http://schemas.microsoft.com/office/powerpoint/2010/main" val="270606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10CB-5AFE-624F-ACAB-AD4C2E3C6A22}"/>
              </a:ext>
            </a:extLst>
          </p:cNvPr>
          <p:cNvSpPr>
            <a:spLocks noGrp="1"/>
          </p:cNvSpPr>
          <p:nvPr>
            <p:ph type="title"/>
          </p:nvPr>
        </p:nvSpPr>
        <p:spPr/>
        <p:txBody>
          <a:bodyPr/>
          <a:lstStyle/>
          <a:p>
            <a:r>
              <a:rPr lang="en-US" dirty="0"/>
              <a:t>Definition of Social Work Leadership</a:t>
            </a:r>
          </a:p>
        </p:txBody>
      </p:sp>
      <p:sp>
        <p:nvSpPr>
          <p:cNvPr id="3" name="Content Placeholder 2">
            <a:extLst>
              <a:ext uri="{FF2B5EF4-FFF2-40B4-BE49-F238E27FC236}">
                <a16:creationId xmlns:a16="http://schemas.microsoft.com/office/drawing/2014/main" id="{95E7E7F9-C851-BE4D-9A4C-91E7EE028658}"/>
              </a:ext>
            </a:extLst>
          </p:cNvPr>
          <p:cNvSpPr>
            <a:spLocks noGrp="1"/>
          </p:cNvSpPr>
          <p:nvPr>
            <p:ph idx="1"/>
          </p:nvPr>
        </p:nvSpPr>
        <p:spPr/>
        <p:txBody>
          <a:bodyPr>
            <a:noAutofit/>
          </a:bodyPr>
          <a:lstStyle/>
          <a:p>
            <a:r>
              <a:rPr lang="en-US" sz="2400"/>
              <a:t>“A </a:t>
            </a:r>
            <a:r>
              <a:rPr lang="en-US" sz="2400" dirty="0"/>
              <a:t>collection of organizational, relational, and individual behaviors that effect positive change to address client and societal challenges through emotional competence and the full acceptance, validation, and trust of all individuals as capable human beings” (Peters, 2018, p. 40).</a:t>
            </a:r>
          </a:p>
          <a:p>
            <a:endParaRPr lang="en-US" sz="2400" dirty="0"/>
          </a:p>
          <a:p>
            <a:r>
              <a:rPr lang="en-US" sz="2400" dirty="0"/>
              <a:t>Leadership is any action for positive change!</a:t>
            </a:r>
          </a:p>
        </p:txBody>
      </p:sp>
    </p:spTree>
    <p:extLst>
      <p:ext uri="{BB962C8B-B14F-4D97-AF65-F5344CB8AC3E}">
        <p14:creationId xmlns:p14="http://schemas.microsoft.com/office/powerpoint/2010/main" val="65947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C1C2-F888-4024-A62A-8D7FC2AA4F0E}"/>
              </a:ext>
            </a:extLst>
          </p:cNvPr>
          <p:cNvSpPr>
            <a:spLocks noGrp="1"/>
          </p:cNvSpPr>
          <p:nvPr>
            <p:ph type="title"/>
          </p:nvPr>
        </p:nvSpPr>
        <p:spPr/>
        <p:txBody>
          <a:bodyPr/>
          <a:lstStyle/>
          <a:p>
            <a:r>
              <a:rPr lang="en-US" dirty="0"/>
              <a:t>Research Question and Specific Aims</a:t>
            </a:r>
          </a:p>
        </p:txBody>
      </p:sp>
      <p:sp>
        <p:nvSpPr>
          <p:cNvPr id="3" name="Content Placeholder 2">
            <a:extLst>
              <a:ext uri="{FF2B5EF4-FFF2-40B4-BE49-F238E27FC236}">
                <a16:creationId xmlns:a16="http://schemas.microsoft.com/office/drawing/2014/main" id="{AF6D672F-3943-4103-A77B-BF44983596AF}"/>
              </a:ext>
            </a:extLst>
          </p:cNvPr>
          <p:cNvSpPr>
            <a:spLocks noGrp="1"/>
          </p:cNvSpPr>
          <p:nvPr>
            <p:ph idx="1"/>
          </p:nvPr>
        </p:nvSpPr>
        <p:spPr/>
        <p:txBody>
          <a:bodyPr>
            <a:normAutofit/>
          </a:bodyPr>
          <a:lstStyle/>
          <a:p>
            <a:r>
              <a:rPr lang="en-US" sz="1800" dirty="0">
                <a:solidFill>
                  <a:srgbClr val="0E101A"/>
                </a:solidFill>
                <a:effectLst/>
                <a:ea typeface="Calibri" panose="020F0502020204030204" pitchFamily="34" charset="0"/>
              </a:rPr>
              <a:t>Are perceptions of social work education and professional experience sufficient to determine whether social workers believe they possess the ability and skill to engage in effective leadership practice?</a:t>
            </a:r>
          </a:p>
          <a:p>
            <a:pPr marL="0" indent="0">
              <a:buNone/>
            </a:pPr>
            <a:endParaRPr lang="en-US" sz="1800" dirty="0">
              <a:solidFill>
                <a:srgbClr val="0E101A"/>
              </a:solidFill>
              <a:effectLst/>
              <a:ea typeface="Calibri" panose="020F0502020204030204" pitchFamily="34" charset="0"/>
            </a:endParaRPr>
          </a:p>
          <a:p>
            <a:pPr lvl="1">
              <a:spcBef>
                <a:spcPts val="0"/>
              </a:spcBef>
            </a:pPr>
            <a:r>
              <a:rPr lang="en-US" sz="1800" dirty="0">
                <a:solidFill>
                  <a:srgbClr val="0E101A"/>
                </a:solidFill>
              </a:rPr>
              <a:t>Aim 1: </a:t>
            </a:r>
            <a:r>
              <a:rPr lang="en-US" sz="1800" dirty="0">
                <a:solidFill>
                  <a:srgbClr val="0E101A"/>
                </a:solidFill>
                <a:effectLst/>
                <a:ea typeface="Times New Roman" panose="02020603050405020304" pitchFamily="18" charset="0"/>
                <a:cs typeface="Times New Roman" panose="02020603050405020304" pitchFamily="18" charset="0"/>
              </a:rPr>
              <a:t>Assess whether and to what extent social workers believe their social work education and professional experience contribute to their leadership effectiveness. Effective leadership is defined as actions for change from individual, relational, and organizational behaviors.</a:t>
            </a:r>
          </a:p>
          <a:p>
            <a:pPr lvl="1">
              <a:spcBef>
                <a:spcPts val="0"/>
              </a:spcBef>
            </a:pPr>
            <a:endParaRPr lang="en-US" sz="1800" dirty="0">
              <a:solidFill>
                <a:srgbClr val="0E101A"/>
              </a:solidFill>
              <a:effectLst/>
              <a:ea typeface="Times New Roman" panose="02020603050405020304" pitchFamily="18" charset="0"/>
              <a:cs typeface="Times New Roman" panose="02020603050405020304" pitchFamily="18" charset="0"/>
            </a:endParaRPr>
          </a:p>
          <a:p>
            <a:pPr lvl="1">
              <a:spcBef>
                <a:spcPts val="0"/>
              </a:spcBef>
            </a:pPr>
            <a:r>
              <a:rPr lang="en-US" sz="1800" dirty="0">
                <a:solidFill>
                  <a:srgbClr val="0E101A"/>
                </a:solidFill>
                <a:effectLst/>
                <a:ea typeface="Times New Roman" panose="02020603050405020304" pitchFamily="18" charset="0"/>
                <a:cs typeface="Times New Roman" panose="02020603050405020304" pitchFamily="18" charset="0"/>
              </a:rPr>
              <a:t>Aim 2: Assess social workers’ perception of how closely their individual, relational, and </a:t>
            </a:r>
            <a:r>
              <a:rPr lang="en-US" sz="1800" dirty="0">
                <a:solidFill>
                  <a:srgbClr val="0E101A"/>
                </a:solidFill>
                <a:effectLst/>
                <a:ea typeface="Calibri" panose="020F0502020204030204" pitchFamily="34" charset="0"/>
                <a:cs typeface="Times New Roman" panose="02020603050405020304" pitchFamily="18" charset="0"/>
              </a:rPr>
              <a:t>organizational behaviors adhere to social work leadership principles. </a:t>
            </a:r>
            <a:endParaRPr lang="en-US" sz="1800" dirty="0">
              <a:effectLst/>
              <a:ea typeface="Times New Roman" panose="02020603050405020304" pitchFamily="18"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199750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92FFF-52D7-48A3-A4E3-9C82EC5FF16E}"/>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77F16CC3-86C6-4428-A976-DA18B9B69C5D}"/>
              </a:ext>
            </a:extLst>
          </p:cNvPr>
          <p:cNvSpPr>
            <a:spLocks noGrp="1"/>
          </p:cNvSpPr>
          <p:nvPr>
            <p:ph idx="1"/>
          </p:nvPr>
        </p:nvSpPr>
        <p:spPr/>
        <p:txBody>
          <a:bodyPr/>
          <a:lstStyle/>
          <a:p>
            <a:r>
              <a:rPr lang="en-US" dirty="0"/>
              <a:t>Setting &amp; Sample</a:t>
            </a:r>
          </a:p>
          <a:p>
            <a:r>
              <a:rPr lang="en-US" dirty="0"/>
              <a:t>Sample Strategy &amp; Recruitment</a:t>
            </a:r>
          </a:p>
          <a:p>
            <a:r>
              <a:rPr lang="en-US" dirty="0"/>
              <a:t>Study Design</a:t>
            </a:r>
          </a:p>
          <a:p>
            <a:r>
              <a:rPr lang="en-US" dirty="0"/>
              <a:t>Data Collection</a:t>
            </a:r>
          </a:p>
          <a:p>
            <a:r>
              <a:rPr lang="en-US" dirty="0"/>
              <a:t>Data Analysis (in process)</a:t>
            </a:r>
          </a:p>
        </p:txBody>
      </p:sp>
    </p:spTree>
    <p:extLst>
      <p:ext uri="{BB962C8B-B14F-4D97-AF65-F5344CB8AC3E}">
        <p14:creationId xmlns:p14="http://schemas.microsoft.com/office/powerpoint/2010/main" val="2547593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53E2-E94E-4E50-B583-0165ADDC4AB7}"/>
              </a:ext>
            </a:extLst>
          </p:cNvPr>
          <p:cNvSpPr>
            <a:spLocks noGrp="1"/>
          </p:cNvSpPr>
          <p:nvPr>
            <p:ph type="title"/>
          </p:nvPr>
        </p:nvSpPr>
        <p:spPr/>
        <p:txBody>
          <a:bodyPr/>
          <a:lstStyle/>
          <a:p>
            <a:r>
              <a:rPr lang="en-US" dirty="0"/>
              <a:t>Study Limitations</a:t>
            </a:r>
          </a:p>
        </p:txBody>
      </p:sp>
      <p:sp>
        <p:nvSpPr>
          <p:cNvPr id="3" name="Content Placeholder 2">
            <a:extLst>
              <a:ext uri="{FF2B5EF4-FFF2-40B4-BE49-F238E27FC236}">
                <a16:creationId xmlns:a16="http://schemas.microsoft.com/office/drawing/2014/main" id="{9BA8FC24-43BB-4085-8B83-EF573600E6FA}"/>
              </a:ext>
            </a:extLst>
          </p:cNvPr>
          <p:cNvSpPr>
            <a:spLocks noGrp="1"/>
          </p:cNvSpPr>
          <p:nvPr>
            <p:ph idx="1"/>
          </p:nvPr>
        </p:nvSpPr>
        <p:spPr/>
        <p:txBody>
          <a:bodyPr/>
          <a:lstStyle/>
          <a:p>
            <a:r>
              <a:rPr lang="en-US" dirty="0"/>
              <a:t>Participants may approach the study with a conventional definition of leadership (as a role, a title, or getting people to do what a leader wants)</a:t>
            </a:r>
          </a:p>
          <a:p>
            <a:r>
              <a:rPr lang="en-US" dirty="0"/>
              <a:t>Perceptions about something and its actual reality are not necessarily the same </a:t>
            </a:r>
          </a:p>
          <a:p>
            <a:r>
              <a:rPr lang="en-US" dirty="0"/>
              <a:t>Because all participants represent the same educational institution, there may be potential implications for possible study outcomes</a:t>
            </a:r>
          </a:p>
          <a:p>
            <a:r>
              <a:rPr lang="en-US" dirty="0"/>
              <a:t>Lack of diversity and homogenous nature of the institution’s social work program  </a:t>
            </a:r>
          </a:p>
        </p:txBody>
      </p:sp>
    </p:spTree>
    <p:extLst>
      <p:ext uri="{BB962C8B-B14F-4D97-AF65-F5344CB8AC3E}">
        <p14:creationId xmlns:p14="http://schemas.microsoft.com/office/powerpoint/2010/main" val="2226561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8D7D-EE99-4DC2-B76B-5BF7DF6A6F4A}"/>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244F7E0-3D9B-4F56-B47D-EE9506C4793A}"/>
              </a:ext>
            </a:extLst>
          </p:cNvPr>
          <p:cNvSpPr>
            <a:spLocks noGrp="1"/>
          </p:cNvSpPr>
          <p:nvPr>
            <p:ph idx="1"/>
          </p:nvPr>
        </p:nvSpPr>
        <p:spPr/>
        <p:txBody>
          <a:bodyPr/>
          <a:lstStyle/>
          <a:p>
            <a:r>
              <a:rPr lang="en-US" dirty="0"/>
              <a:t>The results from this study will provide evidence as to whether social work education and professional experience contribute to leadership development </a:t>
            </a:r>
          </a:p>
          <a:p>
            <a:r>
              <a:rPr lang="en-US" dirty="0"/>
              <a:t>The possible benefit of the study is validating or realizing an individual’s potential to engage in effective leadership practice</a:t>
            </a:r>
          </a:p>
          <a:p>
            <a:r>
              <a:rPr lang="en-US" dirty="0"/>
              <a:t>An assessment tool embedded with social work values and principles can be used to inform relationship and organizational leadership practices in social work and human service organizations</a:t>
            </a:r>
          </a:p>
        </p:txBody>
      </p:sp>
    </p:spTree>
    <p:extLst>
      <p:ext uri="{BB962C8B-B14F-4D97-AF65-F5344CB8AC3E}">
        <p14:creationId xmlns:p14="http://schemas.microsoft.com/office/powerpoint/2010/main" val="213882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6F327-53F4-4A52-8C88-316FE3280244}"/>
              </a:ext>
            </a:extLst>
          </p:cNvPr>
          <p:cNvSpPr>
            <a:spLocks noGrp="1"/>
          </p:cNvSpPr>
          <p:nvPr>
            <p:ph type="title"/>
          </p:nvPr>
        </p:nvSpPr>
        <p:spPr/>
        <p:txBody>
          <a:bodyPr/>
          <a:lstStyle/>
          <a:p>
            <a:endParaRPr lang="en-US"/>
          </a:p>
        </p:txBody>
      </p:sp>
      <p:pic>
        <p:nvPicPr>
          <p:cNvPr id="5" name="Content Placeholder 4" descr="A picture containing wheel, transport&#10;&#10;Description automatically generated">
            <a:extLst>
              <a:ext uri="{FF2B5EF4-FFF2-40B4-BE49-F238E27FC236}">
                <a16:creationId xmlns:a16="http://schemas.microsoft.com/office/drawing/2014/main" id="{BCBACF5E-ECBE-489C-BEF4-54EC8221742B}"/>
              </a:ext>
            </a:extLst>
          </p:cNvPr>
          <p:cNvPicPr>
            <a:picLocks noGrp="1" noChangeAspect="1"/>
          </p:cNvPicPr>
          <p:nvPr>
            <p:ph idx="1"/>
          </p:nvPr>
        </p:nvPicPr>
        <p:blipFill>
          <a:blip r:embed="rId2"/>
          <a:stretch>
            <a:fillRect/>
          </a:stretch>
        </p:blipFill>
        <p:spPr>
          <a:xfrm>
            <a:off x="2978818" y="1539875"/>
            <a:ext cx="7543927" cy="3778250"/>
          </a:xfrm>
        </p:spPr>
      </p:pic>
    </p:spTree>
    <p:extLst>
      <p:ext uri="{BB962C8B-B14F-4D97-AF65-F5344CB8AC3E}">
        <p14:creationId xmlns:p14="http://schemas.microsoft.com/office/powerpoint/2010/main" val="348381676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161</TotalTime>
  <Words>1355</Words>
  <Application>Microsoft Macintosh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Times</vt:lpstr>
      <vt:lpstr>Times New Roman</vt:lpstr>
      <vt:lpstr>Wingdings 3</vt:lpstr>
      <vt:lpstr>Wisp</vt:lpstr>
      <vt:lpstr>Social Work Leadership: A Quantitative Study of Social Work Practitioners’ Perceptions of Leadership Development</vt:lpstr>
      <vt:lpstr>Outline of Presentation</vt:lpstr>
      <vt:lpstr>Background &amp; Significance</vt:lpstr>
      <vt:lpstr>Definition of Social Work Leadership</vt:lpstr>
      <vt:lpstr>Research Question and Specific Aims</vt:lpstr>
      <vt:lpstr>Methodology</vt:lpstr>
      <vt:lpstr>Study Limitations</vt:lpstr>
      <vt:lpstr>Conclusion</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Leadership: A Quantitative Study of Social Work Practitioners’ Perceptions of Leadership Development</dc:title>
  <dc:creator>Aceves, Joshua D</dc:creator>
  <cp:lastModifiedBy>Joshua Aceves</cp:lastModifiedBy>
  <cp:revision>10</cp:revision>
  <dcterms:created xsi:type="dcterms:W3CDTF">2022-05-13T23:24:15Z</dcterms:created>
  <dcterms:modified xsi:type="dcterms:W3CDTF">2022-05-17T15:46:38Z</dcterms:modified>
</cp:coreProperties>
</file>