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8"/>
  </p:notesMasterIdLst>
  <p:sldIdLst>
    <p:sldId id="256" r:id="rId2"/>
    <p:sldId id="295" r:id="rId3"/>
    <p:sldId id="257" r:id="rId4"/>
    <p:sldId id="272" r:id="rId5"/>
    <p:sldId id="258" r:id="rId6"/>
    <p:sldId id="262" r:id="rId7"/>
    <p:sldId id="263" r:id="rId8"/>
    <p:sldId id="259" r:id="rId9"/>
    <p:sldId id="273" r:id="rId10"/>
    <p:sldId id="269" r:id="rId11"/>
    <p:sldId id="270" r:id="rId12"/>
    <p:sldId id="274" r:id="rId13"/>
    <p:sldId id="276" r:id="rId14"/>
    <p:sldId id="277" r:id="rId15"/>
    <p:sldId id="275" r:id="rId16"/>
    <p:sldId id="267" r:id="rId17"/>
    <p:sldId id="278" r:id="rId18"/>
    <p:sldId id="279" r:id="rId19"/>
    <p:sldId id="280" r:id="rId20"/>
    <p:sldId id="281" r:id="rId21"/>
    <p:sldId id="282" r:id="rId22"/>
    <p:sldId id="286" r:id="rId23"/>
    <p:sldId id="287" r:id="rId24"/>
    <p:sldId id="288" r:id="rId25"/>
    <p:sldId id="285" r:id="rId26"/>
    <p:sldId id="291" r:id="rId27"/>
    <p:sldId id="283" r:id="rId28"/>
    <p:sldId id="289" r:id="rId29"/>
    <p:sldId id="290" r:id="rId30"/>
    <p:sldId id="284" r:id="rId31"/>
    <p:sldId id="292" r:id="rId32"/>
    <p:sldId id="260" r:id="rId33"/>
    <p:sldId id="293" r:id="rId34"/>
    <p:sldId id="261" r:id="rId35"/>
    <p:sldId id="294" r:id="rId36"/>
    <p:sldId id="271"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5"/>
    <p:restoredTop sz="94329"/>
  </p:normalViewPr>
  <p:slideViewPr>
    <p:cSldViewPr snapToGrid="0" snapToObjects="1">
      <p:cViewPr varScale="1">
        <p:scale>
          <a:sx n="101" d="100"/>
          <a:sy n="101" d="100"/>
        </p:scale>
        <p:origin x="1000"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C9FBDA-5D28-0046-ADEE-4118A40C88E5}" type="datetimeFigureOut">
              <a:rPr lang="en-US" smtClean="0"/>
              <a:t>5/13/22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56D53D-8DB1-D143-BE1B-1E92854A7D44}" type="slidenum">
              <a:rPr lang="en-US" smtClean="0"/>
              <a:t>‹#›</a:t>
            </a:fld>
            <a:endParaRPr lang="en-US"/>
          </a:p>
        </p:txBody>
      </p:sp>
    </p:spTree>
    <p:extLst>
      <p:ext uri="{BB962C8B-B14F-4D97-AF65-F5344CB8AC3E}">
        <p14:creationId xmlns:p14="http://schemas.microsoft.com/office/powerpoint/2010/main" val="20520364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Pastors in all five focus groups mentioned two strategies—seeking social support and setting boundaries—as primary ways to manage their stress.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 four of the five focus groups, participants talked about how gaining self-awareness and self-acceptance helped reduce emotional stress.</a:t>
            </a:r>
            <a:r>
              <a:rPr lang="en-US" dirty="0">
                <a:effectLst/>
              </a:rPr>
              <a:t> </a:t>
            </a:r>
            <a:endParaRPr lang="en-US" dirty="0"/>
          </a:p>
          <a:p>
            <a:endParaRPr lang="en-US" dirty="0"/>
          </a:p>
        </p:txBody>
      </p:sp>
      <p:sp>
        <p:nvSpPr>
          <p:cNvPr id="4" name="Slide Number Placeholder 3"/>
          <p:cNvSpPr>
            <a:spLocks noGrp="1"/>
          </p:cNvSpPr>
          <p:nvPr>
            <p:ph type="sldNum" sz="quarter" idx="5"/>
          </p:nvPr>
        </p:nvSpPr>
        <p:spPr/>
        <p:txBody>
          <a:bodyPr/>
          <a:lstStyle/>
          <a:p>
            <a:fld id="{6756D53D-8DB1-D143-BE1B-1E92854A7D44}" type="slidenum">
              <a:rPr lang="en-US" smtClean="0"/>
              <a:t>21</a:t>
            </a:fld>
            <a:endParaRPr lang="en-US"/>
          </a:p>
        </p:txBody>
      </p:sp>
    </p:spTree>
    <p:extLst>
      <p:ext uri="{BB962C8B-B14F-4D97-AF65-F5344CB8AC3E}">
        <p14:creationId xmlns:p14="http://schemas.microsoft.com/office/powerpoint/2010/main" val="1009031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Pastor spouses were mentioned most often as the greatest source of social support.</a:t>
            </a:r>
          </a:p>
        </p:txBody>
      </p:sp>
      <p:sp>
        <p:nvSpPr>
          <p:cNvPr id="4" name="Slide Number Placeholder 3"/>
          <p:cNvSpPr>
            <a:spLocks noGrp="1"/>
          </p:cNvSpPr>
          <p:nvPr>
            <p:ph type="sldNum" sz="quarter" idx="5"/>
          </p:nvPr>
        </p:nvSpPr>
        <p:spPr/>
        <p:txBody>
          <a:bodyPr/>
          <a:lstStyle/>
          <a:p>
            <a:fld id="{6756D53D-8DB1-D143-BE1B-1E92854A7D44}" type="slidenum">
              <a:rPr lang="en-US" smtClean="0"/>
              <a:t>22</a:t>
            </a:fld>
            <a:endParaRPr lang="en-US"/>
          </a:p>
        </p:txBody>
      </p:sp>
    </p:spTree>
    <p:extLst>
      <p:ext uri="{BB962C8B-B14F-4D97-AF65-F5344CB8AC3E}">
        <p14:creationId xmlns:p14="http://schemas.microsoft.com/office/powerpoint/2010/main" val="40604348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Participants in four of the five focus groups discussed the importance of prioritizing devotional time as a way to bolster their spiritual lives.</a:t>
            </a:r>
            <a:r>
              <a:rPr lang="en-US" dirty="0">
                <a:effectLst/>
              </a:rPr>
              <a:t> </a:t>
            </a:r>
          </a:p>
          <a:p>
            <a:r>
              <a:rPr lang="en-US" sz="1200" kern="1200" dirty="0">
                <a:solidFill>
                  <a:schemeClr val="tx1"/>
                </a:solidFill>
                <a:effectLst/>
                <a:latin typeface="+mn-lt"/>
                <a:ea typeface="+mn-ea"/>
                <a:cs typeface="+mn-cs"/>
              </a:rPr>
              <a:t>In four of the five focus groups, participants discussed the experiences of going on spiritual retreats as a way to reconnect spiritually.</a:t>
            </a:r>
            <a:r>
              <a:rPr lang="en-US" dirty="0">
                <a:effectLst/>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Similar to taking time off as an emotional stress alleviator, taking vacation time and using time away were mentioned in three focus groups as ways to improve participants’ spiritual lives.</a:t>
            </a:r>
          </a:p>
          <a:p>
            <a:endParaRPr lang="en-US" dirty="0"/>
          </a:p>
        </p:txBody>
      </p:sp>
      <p:sp>
        <p:nvSpPr>
          <p:cNvPr id="4" name="Slide Number Placeholder 3"/>
          <p:cNvSpPr>
            <a:spLocks noGrp="1"/>
          </p:cNvSpPr>
          <p:nvPr>
            <p:ph type="sldNum" sz="quarter" idx="5"/>
          </p:nvPr>
        </p:nvSpPr>
        <p:spPr/>
        <p:txBody>
          <a:bodyPr/>
          <a:lstStyle/>
          <a:p>
            <a:fld id="{6756D53D-8DB1-D143-BE1B-1E92854A7D44}" type="slidenum">
              <a:rPr lang="en-US" smtClean="0"/>
              <a:t>25</a:t>
            </a:fld>
            <a:endParaRPr lang="en-US"/>
          </a:p>
        </p:txBody>
      </p:sp>
    </p:spTree>
    <p:extLst>
      <p:ext uri="{BB962C8B-B14F-4D97-AF65-F5344CB8AC3E}">
        <p14:creationId xmlns:p14="http://schemas.microsoft.com/office/powerpoint/2010/main" val="4274090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 four of the five focus groups, participants discussed how learning about managing money more effectively helped reduce the stress they experienced regarding finances. Participants mentioned how clarifying values to guide spending, engaging in established programs such as Dave Ramsey’s Financial Peace University, and receiving information from mentors helped them learn about how to handle personal finances and reduce stress around money matters.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Participants in four of the five focus groups shared many ways they engaged in careful budgeting as a way to guard against financial stress. Pastors stressed their strategies of living within their means, adjusting their thinking about budgeting, doing without, and living frugally. </a:t>
            </a:r>
          </a:p>
          <a:p>
            <a:endParaRPr lang="en-US" dirty="0"/>
          </a:p>
        </p:txBody>
      </p:sp>
      <p:sp>
        <p:nvSpPr>
          <p:cNvPr id="4" name="Slide Number Placeholder 3"/>
          <p:cNvSpPr>
            <a:spLocks noGrp="1"/>
          </p:cNvSpPr>
          <p:nvPr>
            <p:ph type="sldNum" sz="quarter" idx="5"/>
          </p:nvPr>
        </p:nvSpPr>
        <p:spPr/>
        <p:txBody>
          <a:bodyPr/>
          <a:lstStyle/>
          <a:p>
            <a:fld id="{6756D53D-8DB1-D143-BE1B-1E92854A7D44}" type="slidenum">
              <a:rPr lang="en-US" smtClean="0"/>
              <a:t>27</a:t>
            </a:fld>
            <a:endParaRPr lang="en-US"/>
          </a:p>
        </p:txBody>
      </p:sp>
    </p:spTree>
    <p:extLst>
      <p:ext uri="{BB962C8B-B14F-4D97-AF65-F5344CB8AC3E}">
        <p14:creationId xmlns:p14="http://schemas.microsoft.com/office/powerpoint/2010/main" val="41581467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756D53D-8DB1-D143-BE1B-1E92854A7D44}" type="slidenum">
              <a:rPr lang="en-US" smtClean="0"/>
              <a:t>28</a:t>
            </a:fld>
            <a:endParaRPr lang="en-US"/>
          </a:p>
        </p:txBody>
      </p:sp>
    </p:spTree>
    <p:extLst>
      <p:ext uri="{BB962C8B-B14F-4D97-AF65-F5344CB8AC3E}">
        <p14:creationId xmlns:p14="http://schemas.microsoft.com/office/powerpoint/2010/main" val="23264574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a:t>
            </a:r>
            <a:endParaRPr lang="en-US" dirty="0"/>
          </a:p>
        </p:txBody>
      </p:sp>
      <p:sp>
        <p:nvSpPr>
          <p:cNvPr id="4" name="Slide Number Placeholder 3"/>
          <p:cNvSpPr>
            <a:spLocks noGrp="1"/>
          </p:cNvSpPr>
          <p:nvPr>
            <p:ph type="sldNum" sz="quarter" idx="5"/>
          </p:nvPr>
        </p:nvSpPr>
        <p:spPr/>
        <p:txBody>
          <a:bodyPr/>
          <a:lstStyle/>
          <a:p>
            <a:fld id="{6756D53D-8DB1-D143-BE1B-1E92854A7D44}" type="slidenum">
              <a:rPr lang="en-US" smtClean="0"/>
              <a:t>29</a:t>
            </a:fld>
            <a:endParaRPr lang="en-US"/>
          </a:p>
        </p:txBody>
      </p:sp>
    </p:spTree>
    <p:extLst>
      <p:ext uri="{BB962C8B-B14F-4D97-AF65-F5344CB8AC3E}">
        <p14:creationId xmlns:p14="http://schemas.microsoft.com/office/powerpoint/2010/main" val="40210124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Workplace stress includes issues associated with workload, pressure, and conflicts that occur in the local church or within the Church organization</a:t>
            </a:r>
            <a:r>
              <a:rPr lang="en-US" dirty="0">
                <a:effectLst/>
              </a:rPr>
              <a:t> </a:t>
            </a:r>
            <a:endParaRPr lang="en-US" dirty="0"/>
          </a:p>
        </p:txBody>
      </p:sp>
      <p:sp>
        <p:nvSpPr>
          <p:cNvPr id="4" name="Slide Number Placeholder 3"/>
          <p:cNvSpPr>
            <a:spLocks noGrp="1"/>
          </p:cNvSpPr>
          <p:nvPr>
            <p:ph type="sldNum" sz="quarter" idx="5"/>
          </p:nvPr>
        </p:nvSpPr>
        <p:spPr/>
        <p:txBody>
          <a:bodyPr/>
          <a:lstStyle/>
          <a:p>
            <a:fld id="{6756D53D-8DB1-D143-BE1B-1E92854A7D44}" type="slidenum">
              <a:rPr lang="en-US" smtClean="0"/>
              <a:t>30</a:t>
            </a:fld>
            <a:endParaRPr lang="en-US"/>
          </a:p>
        </p:txBody>
      </p:sp>
    </p:spTree>
    <p:extLst>
      <p:ext uri="{BB962C8B-B14F-4D97-AF65-F5344CB8AC3E}">
        <p14:creationId xmlns:p14="http://schemas.microsoft.com/office/powerpoint/2010/main" val="35688772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Workplace stress includes issues associated with workload, pressure, and conflicts that occur in the local church or within the Church organization</a:t>
            </a:r>
            <a:r>
              <a:rPr lang="en-US" dirty="0">
                <a:effectLst/>
              </a:rPr>
              <a:t> </a:t>
            </a:r>
            <a:endParaRPr lang="en-US" dirty="0"/>
          </a:p>
        </p:txBody>
      </p:sp>
      <p:sp>
        <p:nvSpPr>
          <p:cNvPr id="4" name="Slide Number Placeholder 3"/>
          <p:cNvSpPr>
            <a:spLocks noGrp="1"/>
          </p:cNvSpPr>
          <p:nvPr>
            <p:ph type="sldNum" sz="quarter" idx="5"/>
          </p:nvPr>
        </p:nvSpPr>
        <p:spPr/>
        <p:txBody>
          <a:bodyPr/>
          <a:lstStyle/>
          <a:p>
            <a:fld id="{6756D53D-8DB1-D143-BE1B-1E92854A7D44}" type="slidenum">
              <a:rPr lang="en-US" smtClean="0"/>
              <a:t>31</a:t>
            </a:fld>
            <a:endParaRPr lang="en-US"/>
          </a:p>
        </p:txBody>
      </p:sp>
    </p:spTree>
    <p:extLst>
      <p:ext uri="{BB962C8B-B14F-4D97-AF65-F5344CB8AC3E}">
        <p14:creationId xmlns:p14="http://schemas.microsoft.com/office/powerpoint/2010/main" val="1118977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03068-F125-E848-ABDA-1316EE1FEAD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8088B37-B3D8-E943-B650-995D4D03E0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036FE44-34A1-374B-BD83-F678546BC2A2}"/>
              </a:ext>
            </a:extLst>
          </p:cNvPr>
          <p:cNvSpPr>
            <a:spLocks noGrp="1"/>
          </p:cNvSpPr>
          <p:nvPr>
            <p:ph type="dt" sz="half" idx="10"/>
          </p:nvPr>
        </p:nvSpPr>
        <p:spPr/>
        <p:txBody>
          <a:bodyPr/>
          <a:lstStyle/>
          <a:p>
            <a:fld id="{1A4F92DE-CF9A-2D42-B54D-3BDC807E88A8}" type="datetimeFigureOut">
              <a:rPr lang="en-US" smtClean="0"/>
              <a:t>5/13/22</a:t>
            </a:fld>
            <a:endParaRPr lang="en-US"/>
          </a:p>
        </p:txBody>
      </p:sp>
      <p:sp>
        <p:nvSpPr>
          <p:cNvPr id="5" name="Footer Placeholder 4">
            <a:extLst>
              <a:ext uri="{FF2B5EF4-FFF2-40B4-BE49-F238E27FC236}">
                <a16:creationId xmlns:a16="http://schemas.microsoft.com/office/drawing/2014/main" id="{C23DFBBB-A38E-DA44-972F-A29817D651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82BDE9-68AD-104E-A993-BF5896554B1C}"/>
              </a:ext>
            </a:extLst>
          </p:cNvPr>
          <p:cNvSpPr>
            <a:spLocks noGrp="1"/>
          </p:cNvSpPr>
          <p:nvPr>
            <p:ph type="sldNum" sz="quarter" idx="12"/>
          </p:nvPr>
        </p:nvSpPr>
        <p:spPr/>
        <p:txBody>
          <a:bodyPr/>
          <a:lstStyle/>
          <a:p>
            <a:fld id="{240DAAE2-BFD7-CA46-917B-23937F5C551B}" type="slidenum">
              <a:rPr lang="en-US" smtClean="0"/>
              <a:t>‹#›</a:t>
            </a:fld>
            <a:endParaRPr lang="en-US"/>
          </a:p>
        </p:txBody>
      </p:sp>
    </p:spTree>
    <p:extLst>
      <p:ext uri="{BB962C8B-B14F-4D97-AF65-F5344CB8AC3E}">
        <p14:creationId xmlns:p14="http://schemas.microsoft.com/office/powerpoint/2010/main" val="1689448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7C6F3-3036-C441-B7B9-7CF8DD43740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71D3201-10BB-2E46-AC46-62481CA3F93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C26920-D725-324C-A0F3-B288C609DD68}"/>
              </a:ext>
            </a:extLst>
          </p:cNvPr>
          <p:cNvSpPr>
            <a:spLocks noGrp="1"/>
          </p:cNvSpPr>
          <p:nvPr>
            <p:ph type="dt" sz="half" idx="10"/>
          </p:nvPr>
        </p:nvSpPr>
        <p:spPr/>
        <p:txBody>
          <a:bodyPr/>
          <a:lstStyle/>
          <a:p>
            <a:fld id="{1A4F92DE-CF9A-2D42-B54D-3BDC807E88A8}" type="datetimeFigureOut">
              <a:rPr lang="en-US" smtClean="0"/>
              <a:t>5/13/22</a:t>
            </a:fld>
            <a:endParaRPr lang="en-US"/>
          </a:p>
        </p:txBody>
      </p:sp>
      <p:sp>
        <p:nvSpPr>
          <p:cNvPr id="5" name="Footer Placeholder 4">
            <a:extLst>
              <a:ext uri="{FF2B5EF4-FFF2-40B4-BE49-F238E27FC236}">
                <a16:creationId xmlns:a16="http://schemas.microsoft.com/office/drawing/2014/main" id="{14313086-25DD-594A-BACA-00A82D1484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CEE022-95F4-C04D-A69A-8B97A226F59F}"/>
              </a:ext>
            </a:extLst>
          </p:cNvPr>
          <p:cNvSpPr>
            <a:spLocks noGrp="1"/>
          </p:cNvSpPr>
          <p:nvPr>
            <p:ph type="sldNum" sz="quarter" idx="12"/>
          </p:nvPr>
        </p:nvSpPr>
        <p:spPr/>
        <p:txBody>
          <a:bodyPr/>
          <a:lstStyle/>
          <a:p>
            <a:fld id="{240DAAE2-BFD7-CA46-917B-23937F5C551B}" type="slidenum">
              <a:rPr lang="en-US" smtClean="0"/>
              <a:t>‹#›</a:t>
            </a:fld>
            <a:endParaRPr lang="en-US"/>
          </a:p>
        </p:txBody>
      </p:sp>
    </p:spTree>
    <p:extLst>
      <p:ext uri="{BB962C8B-B14F-4D97-AF65-F5344CB8AC3E}">
        <p14:creationId xmlns:p14="http://schemas.microsoft.com/office/powerpoint/2010/main" val="1010939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DC2FA5-DA07-184C-BE37-874FBED0265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1724A7B-4AF7-FE40-BD77-D1E836DBB0A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9F3602-5B70-D54B-8B53-C66706579028}"/>
              </a:ext>
            </a:extLst>
          </p:cNvPr>
          <p:cNvSpPr>
            <a:spLocks noGrp="1"/>
          </p:cNvSpPr>
          <p:nvPr>
            <p:ph type="dt" sz="half" idx="10"/>
          </p:nvPr>
        </p:nvSpPr>
        <p:spPr/>
        <p:txBody>
          <a:bodyPr/>
          <a:lstStyle/>
          <a:p>
            <a:fld id="{1A4F92DE-CF9A-2D42-B54D-3BDC807E88A8}" type="datetimeFigureOut">
              <a:rPr lang="en-US" smtClean="0"/>
              <a:t>5/13/22</a:t>
            </a:fld>
            <a:endParaRPr lang="en-US"/>
          </a:p>
        </p:txBody>
      </p:sp>
      <p:sp>
        <p:nvSpPr>
          <p:cNvPr id="5" name="Footer Placeholder 4">
            <a:extLst>
              <a:ext uri="{FF2B5EF4-FFF2-40B4-BE49-F238E27FC236}">
                <a16:creationId xmlns:a16="http://schemas.microsoft.com/office/drawing/2014/main" id="{78B0E8B0-92B1-D047-9FC5-13DB05B7B0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BE059A-64C1-D64E-B5CB-66CC2D7ECBEF}"/>
              </a:ext>
            </a:extLst>
          </p:cNvPr>
          <p:cNvSpPr>
            <a:spLocks noGrp="1"/>
          </p:cNvSpPr>
          <p:nvPr>
            <p:ph type="sldNum" sz="quarter" idx="12"/>
          </p:nvPr>
        </p:nvSpPr>
        <p:spPr/>
        <p:txBody>
          <a:bodyPr/>
          <a:lstStyle/>
          <a:p>
            <a:fld id="{240DAAE2-BFD7-CA46-917B-23937F5C551B}" type="slidenum">
              <a:rPr lang="en-US" smtClean="0"/>
              <a:t>‹#›</a:t>
            </a:fld>
            <a:endParaRPr lang="en-US"/>
          </a:p>
        </p:txBody>
      </p:sp>
    </p:spTree>
    <p:extLst>
      <p:ext uri="{BB962C8B-B14F-4D97-AF65-F5344CB8AC3E}">
        <p14:creationId xmlns:p14="http://schemas.microsoft.com/office/powerpoint/2010/main" val="2979348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53EE9-BB31-2743-8DEE-F30E717AC8B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5FC9BA6-6B30-7B4B-A6B3-5566449EDA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0EC9A8-6F8D-6A43-942F-E9151F100818}"/>
              </a:ext>
            </a:extLst>
          </p:cNvPr>
          <p:cNvSpPr>
            <a:spLocks noGrp="1"/>
          </p:cNvSpPr>
          <p:nvPr>
            <p:ph type="dt" sz="half" idx="10"/>
          </p:nvPr>
        </p:nvSpPr>
        <p:spPr/>
        <p:txBody>
          <a:bodyPr/>
          <a:lstStyle/>
          <a:p>
            <a:fld id="{1A4F92DE-CF9A-2D42-B54D-3BDC807E88A8}" type="datetimeFigureOut">
              <a:rPr lang="en-US" smtClean="0"/>
              <a:t>5/13/22</a:t>
            </a:fld>
            <a:endParaRPr lang="en-US"/>
          </a:p>
        </p:txBody>
      </p:sp>
      <p:sp>
        <p:nvSpPr>
          <p:cNvPr id="5" name="Footer Placeholder 4">
            <a:extLst>
              <a:ext uri="{FF2B5EF4-FFF2-40B4-BE49-F238E27FC236}">
                <a16:creationId xmlns:a16="http://schemas.microsoft.com/office/drawing/2014/main" id="{340ACA2B-EC0C-8640-A0D0-8A6601333F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5049A4-38E7-EE4F-8FA1-941E70CDB541}"/>
              </a:ext>
            </a:extLst>
          </p:cNvPr>
          <p:cNvSpPr>
            <a:spLocks noGrp="1"/>
          </p:cNvSpPr>
          <p:nvPr>
            <p:ph type="sldNum" sz="quarter" idx="12"/>
          </p:nvPr>
        </p:nvSpPr>
        <p:spPr/>
        <p:txBody>
          <a:bodyPr/>
          <a:lstStyle/>
          <a:p>
            <a:fld id="{240DAAE2-BFD7-CA46-917B-23937F5C551B}" type="slidenum">
              <a:rPr lang="en-US" smtClean="0"/>
              <a:t>‹#›</a:t>
            </a:fld>
            <a:endParaRPr lang="en-US"/>
          </a:p>
        </p:txBody>
      </p:sp>
    </p:spTree>
    <p:extLst>
      <p:ext uri="{BB962C8B-B14F-4D97-AF65-F5344CB8AC3E}">
        <p14:creationId xmlns:p14="http://schemas.microsoft.com/office/powerpoint/2010/main" val="1560990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DB60A7-F811-D642-8CCE-D7835D0781F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70FD7E1-9C56-7345-AB19-085A95FAF4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60409C8-CF99-E644-BB2D-A7C700DCE2F0}"/>
              </a:ext>
            </a:extLst>
          </p:cNvPr>
          <p:cNvSpPr>
            <a:spLocks noGrp="1"/>
          </p:cNvSpPr>
          <p:nvPr>
            <p:ph type="dt" sz="half" idx="10"/>
          </p:nvPr>
        </p:nvSpPr>
        <p:spPr/>
        <p:txBody>
          <a:bodyPr/>
          <a:lstStyle/>
          <a:p>
            <a:fld id="{1A4F92DE-CF9A-2D42-B54D-3BDC807E88A8}" type="datetimeFigureOut">
              <a:rPr lang="en-US" smtClean="0"/>
              <a:t>5/13/22</a:t>
            </a:fld>
            <a:endParaRPr lang="en-US"/>
          </a:p>
        </p:txBody>
      </p:sp>
      <p:sp>
        <p:nvSpPr>
          <p:cNvPr id="5" name="Footer Placeholder 4">
            <a:extLst>
              <a:ext uri="{FF2B5EF4-FFF2-40B4-BE49-F238E27FC236}">
                <a16:creationId xmlns:a16="http://schemas.microsoft.com/office/drawing/2014/main" id="{7F492C36-1037-8D4A-8DAE-5E515ACCF1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4EFECC-D2A9-374D-AEEC-86A5D10593DF}"/>
              </a:ext>
            </a:extLst>
          </p:cNvPr>
          <p:cNvSpPr>
            <a:spLocks noGrp="1"/>
          </p:cNvSpPr>
          <p:nvPr>
            <p:ph type="sldNum" sz="quarter" idx="12"/>
          </p:nvPr>
        </p:nvSpPr>
        <p:spPr/>
        <p:txBody>
          <a:bodyPr/>
          <a:lstStyle/>
          <a:p>
            <a:fld id="{240DAAE2-BFD7-CA46-917B-23937F5C551B}" type="slidenum">
              <a:rPr lang="en-US" smtClean="0"/>
              <a:t>‹#›</a:t>
            </a:fld>
            <a:endParaRPr lang="en-US"/>
          </a:p>
        </p:txBody>
      </p:sp>
    </p:spTree>
    <p:extLst>
      <p:ext uri="{BB962C8B-B14F-4D97-AF65-F5344CB8AC3E}">
        <p14:creationId xmlns:p14="http://schemas.microsoft.com/office/powerpoint/2010/main" val="10369835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72C3E-E093-724E-9309-6C4B910B11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02E0042-95B0-5244-8AF5-DF99038D801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76F572C-EB61-0048-B260-9858C8CA403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0F128EE-F316-1B45-AD0A-69ED850D3299}"/>
              </a:ext>
            </a:extLst>
          </p:cNvPr>
          <p:cNvSpPr>
            <a:spLocks noGrp="1"/>
          </p:cNvSpPr>
          <p:nvPr>
            <p:ph type="dt" sz="half" idx="10"/>
          </p:nvPr>
        </p:nvSpPr>
        <p:spPr/>
        <p:txBody>
          <a:bodyPr/>
          <a:lstStyle/>
          <a:p>
            <a:fld id="{1A4F92DE-CF9A-2D42-B54D-3BDC807E88A8}" type="datetimeFigureOut">
              <a:rPr lang="en-US" smtClean="0"/>
              <a:t>5/13/22</a:t>
            </a:fld>
            <a:endParaRPr lang="en-US"/>
          </a:p>
        </p:txBody>
      </p:sp>
      <p:sp>
        <p:nvSpPr>
          <p:cNvPr id="6" name="Footer Placeholder 5">
            <a:extLst>
              <a:ext uri="{FF2B5EF4-FFF2-40B4-BE49-F238E27FC236}">
                <a16:creationId xmlns:a16="http://schemas.microsoft.com/office/drawing/2014/main" id="{A7C366FA-5C84-6F46-895B-3702FE286D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2962A32-4CD7-4544-83CB-DCB4780F8F98}"/>
              </a:ext>
            </a:extLst>
          </p:cNvPr>
          <p:cNvSpPr>
            <a:spLocks noGrp="1"/>
          </p:cNvSpPr>
          <p:nvPr>
            <p:ph type="sldNum" sz="quarter" idx="12"/>
          </p:nvPr>
        </p:nvSpPr>
        <p:spPr/>
        <p:txBody>
          <a:bodyPr/>
          <a:lstStyle/>
          <a:p>
            <a:fld id="{240DAAE2-BFD7-CA46-917B-23937F5C551B}" type="slidenum">
              <a:rPr lang="en-US" smtClean="0"/>
              <a:t>‹#›</a:t>
            </a:fld>
            <a:endParaRPr lang="en-US"/>
          </a:p>
        </p:txBody>
      </p:sp>
    </p:spTree>
    <p:extLst>
      <p:ext uri="{BB962C8B-B14F-4D97-AF65-F5344CB8AC3E}">
        <p14:creationId xmlns:p14="http://schemas.microsoft.com/office/powerpoint/2010/main" val="2063071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99144-5559-ED43-BA09-7FC6B05AE5C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6115749-F3C5-8748-81F2-BFE0B167D1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04E8FF5-7C48-CE4E-9D0E-5272DA1DFD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97AD1C-A2C3-664F-9108-36A780D8420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C6D17BF-F206-BA4A-BDE7-4D964FE3C62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564B34F-B59B-7A40-9C79-909CCF196A79}"/>
              </a:ext>
            </a:extLst>
          </p:cNvPr>
          <p:cNvSpPr>
            <a:spLocks noGrp="1"/>
          </p:cNvSpPr>
          <p:nvPr>
            <p:ph type="dt" sz="half" idx="10"/>
          </p:nvPr>
        </p:nvSpPr>
        <p:spPr/>
        <p:txBody>
          <a:bodyPr/>
          <a:lstStyle/>
          <a:p>
            <a:fld id="{1A4F92DE-CF9A-2D42-B54D-3BDC807E88A8}" type="datetimeFigureOut">
              <a:rPr lang="en-US" smtClean="0"/>
              <a:t>5/13/22</a:t>
            </a:fld>
            <a:endParaRPr lang="en-US"/>
          </a:p>
        </p:txBody>
      </p:sp>
      <p:sp>
        <p:nvSpPr>
          <p:cNvPr id="8" name="Footer Placeholder 7">
            <a:extLst>
              <a:ext uri="{FF2B5EF4-FFF2-40B4-BE49-F238E27FC236}">
                <a16:creationId xmlns:a16="http://schemas.microsoft.com/office/drawing/2014/main" id="{CB48209E-B415-3844-8892-F0C8CE2E651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489CBE4-B7B7-E74C-9D8B-E2DAAD6BB2F1}"/>
              </a:ext>
            </a:extLst>
          </p:cNvPr>
          <p:cNvSpPr>
            <a:spLocks noGrp="1"/>
          </p:cNvSpPr>
          <p:nvPr>
            <p:ph type="sldNum" sz="quarter" idx="12"/>
          </p:nvPr>
        </p:nvSpPr>
        <p:spPr/>
        <p:txBody>
          <a:bodyPr/>
          <a:lstStyle/>
          <a:p>
            <a:fld id="{240DAAE2-BFD7-CA46-917B-23937F5C551B}" type="slidenum">
              <a:rPr lang="en-US" smtClean="0"/>
              <a:t>‹#›</a:t>
            </a:fld>
            <a:endParaRPr lang="en-US"/>
          </a:p>
        </p:txBody>
      </p:sp>
    </p:spTree>
    <p:extLst>
      <p:ext uri="{BB962C8B-B14F-4D97-AF65-F5344CB8AC3E}">
        <p14:creationId xmlns:p14="http://schemas.microsoft.com/office/powerpoint/2010/main" val="3909478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98492-A006-7C48-9182-75D16D5E09A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DF2C8CB-8B2E-0844-AF2C-4DE107CC21C0}"/>
              </a:ext>
            </a:extLst>
          </p:cNvPr>
          <p:cNvSpPr>
            <a:spLocks noGrp="1"/>
          </p:cNvSpPr>
          <p:nvPr>
            <p:ph type="dt" sz="half" idx="10"/>
          </p:nvPr>
        </p:nvSpPr>
        <p:spPr/>
        <p:txBody>
          <a:bodyPr/>
          <a:lstStyle/>
          <a:p>
            <a:fld id="{1A4F92DE-CF9A-2D42-B54D-3BDC807E88A8}" type="datetimeFigureOut">
              <a:rPr lang="en-US" smtClean="0"/>
              <a:t>5/13/22</a:t>
            </a:fld>
            <a:endParaRPr lang="en-US"/>
          </a:p>
        </p:txBody>
      </p:sp>
      <p:sp>
        <p:nvSpPr>
          <p:cNvPr id="4" name="Footer Placeholder 3">
            <a:extLst>
              <a:ext uri="{FF2B5EF4-FFF2-40B4-BE49-F238E27FC236}">
                <a16:creationId xmlns:a16="http://schemas.microsoft.com/office/drawing/2014/main" id="{EA4F44A9-EF90-8A4A-9081-2CBC0DDB16F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BDF1DE1-6721-7549-BD5D-340A789F47EA}"/>
              </a:ext>
            </a:extLst>
          </p:cNvPr>
          <p:cNvSpPr>
            <a:spLocks noGrp="1"/>
          </p:cNvSpPr>
          <p:nvPr>
            <p:ph type="sldNum" sz="quarter" idx="12"/>
          </p:nvPr>
        </p:nvSpPr>
        <p:spPr/>
        <p:txBody>
          <a:bodyPr/>
          <a:lstStyle/>
          <a:p>
            <a:fld id="{240DAAE2-BFD7-CA46-917B-23937F5C551B}" type="slidenum">
              <a:rPr lang="en-US" smtClean="0"/>
              <a:t>‹#›</a:t>
            </a:fld>
            <a:endParaRPr lang="en-US"/>
          </a:p>
        </p:txBody>
      </p:sp>
    </p:spTree>
    <p:extLst>
      <p:ext uri="{BB962C8B-B14F-4D97-AF65-F5344CB8AC3E}">
        <p14:creationId xmlns:p14="http://schemas.microsoft.com/office/powerpoint/2010/main" val="3588571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C7494FF-77F5-0348-8A55-D69F862FB62C}"/>
              </a:ext>
            </a:extLst>
          </p:cNvPr>
          <p:cNvSpPr>
            <a:spLocks noGrp="1"/>
          </p:cNvSpPr>
          <p:nvPr>
            <p:ph type="dt" sz="half" idx="10"/>
          </p:nvPr>
        </p:nvSpPr>
        <p:spPr/>
        <p:txBody>
          <a:bodyPr/>
          <a:lstStyle/>
          <a:p>
            <a:fld id="{1A4F92DE-CF9A-2D42-B54D-3BDC807E88A8}" type="datetimeFigureOut">
              <a:rPr lang="en-US" smtClean="0"/>
              <a:t>5/13/22</a:t>
            </a:fld>
            <a:endParaRPr lang="en-US"/>
          </a:p>
        </p:txBody>
      </p:sp>
      <p:sp>
        <p:nvSpPr>
          <p:cNvPr id="3" name="Footer Placeholder 2">
            <a:extLst>
              <a:ext uri="{FF2B5EF4-FFF2-40B4-BE49-F238E27FC236}">
                <a16:creationId xmlns:a16="http://schemas.microsoft.com/office/drawing/2014/main" id="{781E7E0D-E389-6F4E-BB18-AD0E0BEF18A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D41731-2B7E-1344-9351-40CD0997B4BB}"/>
              </a:ext>
            </a:extLst>
          </p:cNvPr>
          <p:cNvSpPr>
            <a:spLocks noGrp="1"/>
          </p:cNvSpPr>
          <p:nvPr>
            <p:ph type="sldNum" sz="quarter" idx="12"/>
          </p:nvPr>
        </p:nvSpPr>
        <p:spPr/>
        <p:txBody>
          <a:bodyPr/>
          <a:lstStyle/>
          <a:p>
            <a:fld id="{240DAAE2-BFD7-CA46-917B-23937F5C551B}" type="slidenum">
              <a:rPr lang="en-US" smtClean="0"/>
              <a:t>‹#›</a:t>
            </a:fld>
            <a:endParaRPr lang="en-US"/>
          </a:p>
        </p:txBody>
      </p:sp>
    </p:spTree>
    <p:extLst>
      <p:ext uri="{BB962C8B-B14F-4D97-AF65-F5344CB8AC3E}">
        <p14:creationId xmlns:p14="http://schemas.microsoft.com/office/powerpoint/2010/main" val="3201376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64CCE-F66A-B346-BD32-B8D0CB57CD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BF66428-246D-574B-9A38-A1BA82FC09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0DD53D-6C5F-5641-BB22-13767619E1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5B3F59-3E3B-FF47-8027-8DF8FD187EFB}"/>
              </a:ext>
            </a:extLst>
          </p:cNvPr>
          <p:cNvSpPr>
            <a:spLocks noGrp="1"/>
          </p:cNvSpPr>
          <p:nvPr>
            <p:ph type="dt" sz="half" idx="10"/>
          </p:nvPr>
        </p:nvSpPr>
        <p:spPr/>
        <p:txBody>
          <a:bodyPr/>
          <a:lstStyle/>
          <a:p>
            <a:fld id="{1A4F92DE-CF9A-2D42-B54D-3BDC807E88A8}" type="datetimeFigureOut">
              <a:rPr lang="en-US" smtClean="0"/>
              <a:t>5/13/22</a:t>
            </a:fld>
            <a:endParaRPr lang="en-US"/>
          </a:p>
        </p:txBody>
      </p:sp>
      <p:sp>
        <p:nvSpPr>
          <p:cNvPr id="6" name="Footer Placeholder 5">
            <a:extLst>
              <a:ext uri="{FF2B5EF4-FFF2-40B4-BE49-F238E27FC236}">
                <a16:creationId xmlns:a16="http://schemas.microsoft.com/office/drawing/2014/main" id="{91C73B77-0FAC-D04B-97AF-BDEDAAD130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FDFD0F-D763-9248-8410-1FFDCBC41F5E}"/>
              </a:ext>
            </a:extLst>
          </p:cNvPr>
          <p:cNvSpPr>
            <a:spLocks noGrp="1"/>
          </p:cNvSpPr>
          <p:nvPr>
            <p:ph type="sldNum" sz="quarter" idx="12"/>
          </p:nvPr>
        </p:nvSpPr>
        <p:spPr/>
        <p:txBody>
          <a:bodyPr/>
          <a:lstStyle/>
          <a:p>
            <a:fld id="{240DAAE2-BFD7-CA46-917B-23937F5C551B}" type="slidenum">
              <a:rPr lang="en-US" smtClean="0"/>
              <a:t>‹#›</a:t>
            </a:fld>
            <a:endParaRPr lang="en-US"/>
          </a:p>
        </p:txBody>
      </p:sp>
    </p:spTree>
    <p:extLst>
      <p:ext uri="{BB962C8B-B14F-4D97-AF65-F5344CB8AC3E}">
        <p14:creationId xmlns:p14="http://schemas.microsoft.com/office/powerpoint/2010/main" val="1716541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E460F-2D71-9F4C-97C0-ADD0DD5460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A0E1C03-BC60-774C-96F1-83551C0258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FD1EFB9-5C9B-6041-ABDB-0AA5FD81E2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985BCD-7186-B24E-9DD3-C124FD6FF909}"/>
              </a:ext>
            </a:extLst>
          </p:cNvPr>
          <p:cNvSpPr>
            <a:spLocks noGrp="1"/>
          </p:cNvSpPr>
          <p:nvPr>
            <p:ph type="dt" sz="half" idx="10"/>
          </p:nvPr>
        </p:nvSpPr>
        <p:spPr/>
        <p:txBody>
          <a:bodyPr/>
          <a:lstStyle/>
          <a:p>
            <a:fld id="{1A4F92DE-CF9A-2D42-B54D-3BDC807E88A8}" type="datetimeFigureOut">
              <a:rPr lang="en-US" smtClean="0"/>
              <a:t>5/13/22</a:t>
            </a:fld>
            <a:endParaRPr lang="en-US"/>
          </a:p>
        </p:txBody>
      </p:sp>
      <p:sp>
        <p:nvSpPr>
          <p:cNvPr id="6" name="Footer Placeholder 5">
            <a:extLst>
              <a:ext uri="{FF2B5EF4-FFF2-40B4-BE49-F238E27FC236}">
                <a16:creationId xmlns:a16="http://schemas.microsoft.com/office/drawing/2014/main" id="{9737895C-3E01-B944-8D57-54A18BF39AC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84DF48-45B5-D64D-8B9F-0C2978FC769C}"/>
              </a:ext>
            </a:extLst>
          </p:cNvPr>
          <p:cNvSpPr>
            <a:spLocks noGrp="1"/>
          </p:cNvSpPr>
          <p:nvPr>
            <p:ph type="sldNum" sz="quarter" idx="12"/>
          </p:nvPr>
        </p:nvSpPr>
        <p:spPr/>
        <p:txBody>
          <a:bodyPr/>
          <a:lstStyle/>
          <a:p>
            <a:fld id="{240DAAE2-BFD7-CA46-917B-23937F5C551B}" type="slidenum">
              <a:rPr lang="en-US" smtClean="0"/>
              <a:t>‹#›</a:t>
            </a:fld>
            <a:endParaRPr lang="en-US"/>
          </a:p>
        </p:txBody>
      </p:sp>
    </p:spTree>
    <p:extLst>
      <p:ext uri="{BB962C8B-B14F-4D97-AF65-F5344CB8AC3E}">
        <p14:creationId xmlns:p14="http://schemas.microsoft.com/office/powerpoint/2010/main" val="2153887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9954ACF-7D48-174C-B756-9A08E5C0199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5475EF2-28E0-E14D-AE24-1514E2CCC4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D9FD74-6798-6E49-A008-EAEE2FCC46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4F92DE-CF9A-2D42-B54D-3BDC807E88A8}" type="datetimeFigureOut">
              <a:rPr lang="en-US" smtClean="0"/>
              <a:t>5/13/22</a:t>
            </a:fld>
            <a:endParaRPr lang="en-US"/>
          </a:p>
        </p:txBody>
      </p:sp>
      <p:sp>
        <p:nvSpPr>
          <p:cNvPr id="5" name="Footer Placeholder 4">
            <a:extLst>
              <a:ext uri="{FF2B5EF4-FFF2-40B4-BE49-F238E27FC236}">
                <a16:creationId xmlns:a16="http://schemas.microsoft.com/office/drawing/2014/main" id="{C849CD0D-5D67-EE47-B242-C61AF2692F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B5C0724-B2B8-2A4F-BDCF-B5093357A38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0DAAE2-BFD7-CA46-917B-23937F5C551B}" type="slidenum">
              <a:rPr lang="en-US" smtClean="0"/>
              <a:t>‹#›</a:t>
            </a:fld>
            <a:endParaRPr lang="en-US"/>
          </a:p>
        </p:txBody>
      </p:sp>
    </p:spTree>
    <p:extLst>
      <p:ext uri="{BB962C8B-B14F-4D97-AF65-F5344CB8AC3E}">
        <p14:creationId xmlns:p14="http://schemas.microsoft.com/office/powerpoint/2010/main" val="15243943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0BD29-F8AC-024A-B4F8-D46275DD4B1A}"/>
              </a:ext>
            </a:extLst>
          </p:cNvPr>
          <p:cNvSpPr>
            <a:spLocks noGrp="1"/>
          </p:cNvSpPr>
          <p:nvPr>
            <p:ph type="ctrTitle"/>
          </p:nvPr>
        </p:nvSpPr>
        <p:spPr>
          <a:xfrm>
            <a:off x="1524000" y="88900"/>
            <a:ext cx="9144000" cy="2874963"/>
          </a:xfrm>
        </p:spPr>
        <p:txBody>
          <a:bodyPr>
            <a:noAutofit/>
          </a:bodyPr>
          <a:lstStyle/>
          <a:p>
            <a:r>
              <a:rPr lang="en-US" sz="3600" b="1" dirty="0">
                <a:latin typeface="Adelle Sans Devanagari Semibold" panose="02000503000000020004" pitchFamily="2" charset="-78"/>
                <a:cs typeface="Adelle Sans Devanagari Semibold" panose="02000503000000020004" pitchFamily="2" charset="-78"/>
              </a:rPr>
              <a:t>It takes a lot of discipline to say, “I’m going to walk with God today"</a:t>
            </a:r>
            <a:br>
              <a:rPr lang="en-US" sz="3600" b="1" dirty="0">
                <a:latin typeface="Adelle Sans Devanagari Semibold" panose="02000503000000020004" pitchFamily="2" charset="-78"/>
                <a:cs typeface="Adelle Sans Devanagari Semibold" panose="02000503000000020004" pitchFamily="2" charset="-78"/>
              </a:rPr>
            </a:br>
            <a:br>
              <a:rPr lang="en-US" sz="3600" b="1" dirty="0">
                <a:latin typeface="Adelle Sans Devanagari Semibold" panose="02000503000000020004" pitchFamily="2" charset="-78"/>
                <a:cs typeface="Adelle Sans Devanagari Semibold" panose="02000503000000020004" pitchFamily="2" charset="-78"/>
              </a:rPr>
            </a:br>
            <a:r>
              <a:rPr lang="en-US" sz="3600" b="1" dirty="0">
                <a:latin typeface="Adelle Sans Devanagari Semibold" panose="02000503000000020004" pitchFamily="2" charset="-78"/>
                <a:cs typeface="Adelle Sans Devanagari Semibold" panose="02000503000000020004" pitchFamily="2" charset="-78"/>
              </a:rPr>
              <a:t>Recognizing and Addressing Barriers to Pastors’ Spiritual Wellbeing</a:t>
            </a:r>
            <a:endParaRPr lang="en-US" sz="3600" dirty="0">
              <a:latin typeface="Adelle Sans Devanagari" panose="02000503000000020004" pitchFamily="2" charset="-78"/>
              <a:cs typeface="Adelle Sans Devanagari" panose="02000503000000020004" pitchFamily="2" charset="-78"/>
            </a:endParaRPr>
          </a:p>
        </p:txBody>
      </p:sp>
      <p:sp>
        <p:nvSpPr>
          <p:cNvPr id="3" name="Subtitle 2">
            <a:extLst>
              <a:ext uri="{FF2B5EF4-FFF2-40B4-BE49-F238E27FC236}">
                <a16:creationId xmlns:a16="http://schemas.microsoft.com/office/drawing/2014/main" id="{51A7E1F1-75D7-D547-A33F-858B7EE0C86D}"/>
              </a:ext>
            </a:extLst>
          </p:cNvPr>
          <p:cNvSpPr>
            <a:spLocks noGrp="1"/>
          </p:cNvSpPr>
          <p:nvPr>
            <p:ph type="subTitle" idx="1"/>
          </p:nvPr>
        </p:nvSpPr>
        <p:spPr>
          <a:xfrm>
            <a:off x="1524000" y="3141663"/>
            <a:ext cx="9144000" cy="3627437"/>
          </a:xfrm>
        </p:spPr>
        <p:txBody>
          <a:bodyPr>
            <a:normAutofit/>
          </a:bodyPr>
          <a:lstStyle/>
          <a:p>
            <a:r>
              <a:rPr lang="en-US" sz="3500" dirty="0">
                <a:latin typeface="Adelle Sans Devanagari" panose="02000503000000020004" pitchFamily="2" charset="-78"/>
                <a:cs typeface="Adelle Sans Devanagari" panose="02000503000000020004" pitchFamily="2" charset="-78"/>
              </a:rPr>
              <a:t>Petr Cincala, PhD, MSW</a:t>
            </a:r>
            <a:r>
              <a:rPr lang="en-US" sz="3500" baseline="30000" dirty="0">
                <a:latin typeface="Adelle Sans Devanagari" panose="02000503000000020004" pitchFamily="2" charset="-78"/>
                <a:cs typeface="Adelle Sans Devanagari" panose="02000503000000020004" pitchFamily="2" charset="-78"/>
              </a:rPr>
              <a:t>1</a:t>
            </a:r>
            <a:endParaRPr lang="en-US" sz="3500" dirty="0">
              <a:latin typeface="Adelle Sans Devanagari" panose="02000503000000020004" pitchFamily="2" charset="-78"/>
              <a:cs typeface="Adelle Sans Devanagari" panose="02000503000000020004" pitchFamily="2" charset="-78"/>
            </a:endParaRPr>
          </a:p>
          <a:p>
            <a:r>
              <a:rPr lang="en-US" sz="3500" dirty="0">
                <a:latin typeface="Adelle Sans Devanagari" panose="02000503000000020004" pitchFamily="2" charset="-78"/>
                <a:cs typeface="Adelle Sans Devanagari" panose="02000503000000020004" pitchFamily="2" charset="-78"/>
              </a:rPr>
              <a:t>René Drumm, PhD, MSW</a:t>
            </a:r>
            <a:r>
              <a:rPr lang="en-US" sz="3500" baseline="30000" dirty="0">
                <a:latin typeface="Adelle Sans Devanagari" panose="02000503000000020004" pitchFamily="2" charset="-78"/>
                <a:cs typeface="Adelle Sans Devanagari" panose="02000503000000020004" pitchFamily="2" charset="-78"/>
              </a:rPr>
              <a:t>2</a:t>
            </a:r>
            <a:endParaRPr lang="en-US" sz="3500" dirty="0">
              <a:latin typeface="Adelle Sans Devanagari" panose="02000503000000020004" pitchFamily="2" charset="-78"/>
              <a:cs typeface="Adelle Sans Devanagari" panose="02000503000000020004" pitchFamily="2" charset="-78"/>
            </a:endParaRPr>
          </a:p>
          <a:p>
            <a:r>
              <a:rPr lang="en-US" sz="3500" dirty="0">
                <a:latin typeface="Adelle Sans Devanagari" panose="02000503000000020004" pitchFamily="2" charset="-78"/>
                <a:cs typeface="Adelle Sans Devanagari" panose="02000503000000020004" pitchFamily="2" charset="-78"/>
              </a:rPr>
              <a:t>Ivan Williams</a:t>
            </a:r>
            <a:r>
              <a:rPr lang="en-US" sz="3500" baseline="30000" dirty="0">
                <a:latin typeface="Adelle Sans Devanagari" panose="02000503000000020004" pitchFamily="2" charset="-78"/>
                <a:cs typeface="Adelle Sans Devanagari" panose="02000503000000020004" pitchFamily="2" charset="-78"/>
              </a:rPr>
              <a:t>3</a:t>
            </a:r>
            <a:r>
              <a:rPr lang="en-US" sz="3500" dirty="0">
                <a:latin typeface="Adelle Sans Devanagari" panose="02000503000000020004" pitchFamily="2" charset="-78"/>
                <a:cs typeface="Adelle Sans Devanagari" panose="02000503000000020004" pitchFamily="2" charset="-78"/>
              </a:rPr>
              <a:t> </a:t>
            </a:r>
          </a:p>
          <a:p>
            <a:r>
              <a:rPr lang="en-US" sz="3500" dirty="0">
                <a:latin typeface="Adelle Sans Devanagari" panose="02000503000000020004" pitchFamily="2" charset="-78"/>
                <a:cs typeface="Adelle Sans Devanagari" panose="02000503000000020004" pitchFamily="2" charset="-78"/>
              </a:rPr>
              <a:t>Angeline Brauer</a:t>
            </a:r>
            <a:r>
              <a:rPr lang="en-US" sz="3500" baseline="30000" dirty="0">
                <a:latin typeface="Adelle Sans Devanagari" panose="02000503000000020004" pitchFamily="2" charset="-78"/>
                <a:cs typeface="Adelle Sans Devanagari" panose="02000503000000020004" pitchFamily="2" charset="-78"/>
              </a:rPr>
              <a:t>3</a:t>
            </a:r>
            <a:endParaRPr lang="en-US" sz="3500" dirty="0">
              <a:latin typeface="Adelle Sans Devanagari" panose="02000503000000020004" pitchFamily="2" charset="-78"/>
              <a:cs typeface="Adelle Sans Devanagari" panose="02000503000000020004" pitchFamily="2" charset="-78"/>
            </a:endParaRPr>
          </a:p>
          <a:p>
            <a:pPr algn="l"/>
            <a:r>
              <a:rPr lang="en-US" sz="2000" dirty="0">
                <a:latin typeface="Adelle Sans Devanagari" panose="02000503000000020004" pitchFamily="2" charset="-78"/>
                <a:cs typeface="Adelle Sans Devanagari" panose="02000503000000020004" pitchFamily="2" charset="-78"/>
              </a:rPr>
              <a:t>Andrews University</a:t>
            </a:r>
            <a:r>
              <a:rPr lang="en-US" sz="2000" baseline="30000" dirty="0">
                <a:latin typeface="Adelle Sans Devanagari" panose="02000503000000020004" pitchFamily="2" charset="-78"/>
                <a:cs typeface="Adelle Sans Devanagari" panose="02000503000000020004" pitchFamily="2" charset="-78"/>
              </a:rPr>
              <a:t>1</a:t>
            </a:r>
            <a:endParaRPr lang="en-US" sz="2000" dirty="0">
              <a:latin typeface="Adelle Sans Devanagari" panose="02000503000000020004" pitchFamily="2" charset="-78"/>
              <a:cs typeface="Adelle Sans Devanagari" panose="02000503000000020004" pitchFamily="2" charset="-78"/>
            </a:endParaRPr>
          </a:p>
          <a:p>
            <a:pPr algn="l"/>
            <a:r>
              <a:rPr lang="en-US" sz="2000" dirty="0">
                <a:latin typeface="Adelle Sans Devanagari" panose="02000503000000020004" pitchFamily="2" charset="-78"/>
                <a:cs typeface="Adelle Sans Devanagari" panose="02000503000000020004" pitchFamily="2" charset="-78"/>
              </a:rPr>
              <a:t>University of Southern Mississippi</a:t>
            </a:r>
            <a:r>
              <a:rPr lang="en-US" sz="2000" baseline="30000" dirty="0">
                <a:latin typeface="Adelle Sans Devanagari" panose="02000503000000020004" pitchFamily="2" charset="-78"/>
                <a:cs typeface="Adelle Sans Devanagari" panose="02000503000000020004" pitchFamily="2" charset="-78"/>
              </a:rPr>
              <a:t>2</a:t>
            </a:r>
            <a:endParaRPr lang="en-US" sz="2000" dirty="0">
              <a:latin typeface="Adelle Sans Devanagari" panose="02000503000000020004" pitchFamily="2" charset="-78"/>
              <a:cs typeface="Adelle Sans Devanagari" panose="02000503000000020004" pitchFamily="2" charset="-78"/>
            </a:endParaRPr>
          </a:p>
          <a:p>
            <a:pPr algn="l"/>
            <a:r>
              <a:rPr lang="en-US" sz="2000" dirty="0">
                <a:latin typeface="Adelle Sans Devanagari" panose="02000503000000020004" pitchFamily="2" charset="-78"/>
                <a:cs typeface="Adelle Sans Devanagari" panose="02000503000000020004" pitchFamily="2" charset="-78"/>
              </a:rPr>
              <a:t>North American Division</a:t>
            </a:r>
            <a:r>
              <a:rPr lang="en-US" sz="2000" baseline="30000" dirty="0">
                <a:latin typeface="Adelle Sans Devanagari" panose="02000503000000020004" pitchFamily="2" charset="-78"/>
                <a:cs typeface="Adelle Sans Devanagari" panose="02000503000000020004" pitchFamily="2" charset="-78"/>
              </a:rPr>
              <a:t>3</a:t>
            </a:r>
            <a:endParaRPr lang="en-US" sz="2000" dirty="0">
              <a:latin typeface="Adelle Sans Devanagari" panose="02000503000000020004" pitchFamily="2" charset="-78"/>
              <a:cs typeface="Adelle Sans Devanagari" panose="02000503000000020004" pitchFamily="2" charset="-78"/>
            </a:endParaRPr>
          </a:p>
          <a:p>
            <a:endParaRPr lang="en-US" sz="4400" dirty="0">
              <a:latin typeface="Adelle Sans Devanagari" panose="02000503000000020004" pitchFamily="2" charset="-78"/>
              <a:cs typeface="Adelle Sans Devanagari" panose="02000503000000020004" pitchFamily="2" charset="-78"/>
            </a:endParaRPr>
          </a:p>
          <a:p>
            <a:endParaRPr lang="en-US" dirty="0"/>
          </a:p>
        </p:txBody>
      </p:sp>
    </p:spTree>
    <p:extLst>
      <p:ext uri="{BB962C8B-B14F-4D97-AF65-F5344CB8AC3E}">
        <p14:creationId xmlns:p14="http://schemas.microsoft.com/office/powerpoint/2010/main" val="24332542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C599C-B3A1-9F4E-9094-6180D631BCA7}"/>
              </a:ext>
            </a:extLst>
          </p:cNvPr>
          <p:cNvSpPr>
            <a:spLocks noGrp="1"/>
          </p:cNvSpPr>
          <p:nvPr>
            <p:ph type="title"/>
          </p:nvPr>
        </p:nvSpPr>
        <p:spPr/>
        <p:txBody>
          <a:bodyPr/>
          <a:lstStyle/>
          <a:p>
            <a:pPr algn="ctr"/>
            <a:r>
              <a:rPr lang="en-US" b="1" dirty="0"/>
              <a:t>Findings</a:t>
            </a:r>
            <a:br>
              <a:rPr lang="en-US" b="1" dirty="0"/>
            </a:br>
            <a:r>
              <a:rPr lang="en-US" b="1" dirty="0"/>
              <a:t>Stressors – Emotional Health</a:t>
            </a:r>
          </a:p>
        </p:txBody>
      </p:sp>
      <p:sp>
        <p:nvSpPr>
          <p:cNvPr id="4" name="Content Placeholder 3">
            <a:extLst>
              <a:ext uri="{FF2B5EF4-FFF2-40B4-BE49-F238E27FC236}">
                <a16:creationId xmlns:a16="http://schemas.microsoft.com/office/drawing/2014/main" id="{13F5B59F-7D49-AC4E-BBC9-D0E228E9DDEE}"/>
              </a:ext>
            </a:extLst>
          </p:cNvPr>
          <p:cNvSpPr>
            <a:spLocks noGrp="1"/>
          </p:cNvSpPr>
          <p:nvPr>
            <p:ph idx="1"/>
          </p:nvPr>
        </p:nvSpPr>
        <p:spPr>
          <a:xfrm>
            <a:off x="838199" y="1825625"/>
            <a:ext cx="10909516" cy="4351338"/>
          </a:xfrm>
        </p:spPr>
        <p:txBody>
          <a:bodyPr>
            <a:normAutofit/>
          </a:bodyPr>
          <a:lstStyle/>
          <a:p>
            <a:pPr marL="0" indent="0">
              <a:buNone/>
            </a:pPr>
            <a:r>
              <a:rPr lang="en-US" dirty="0"/>
              <a:t>From the 2020 FG study:</a:t>
            </a:r>
          </a:p>
          <a:p>
            <a:r>
              <a:rPr lang="en-US" dirty="0"/>
              <a:t>“Perhaps the truth of the matter is there is not a ministerial marriage and family that does not need professional counseling at some point….But we know how to hide it.  It’s part of our professional façade, we’re paid by the conference to hide it, to hide the pain.” (FG 1)</a:t>
            </a:r>
          </a:p>
          <a:p>
            <a:r>
              <a:rPr lang="en-US" dirty="0"/>
              <a:t>“I personally suffer from anxiety and depression and that's something that I struggle with.” (FG 3)</a:t>
            </a:r>
          </a:p>
          <a:p>
            <a:r>
              <a:rPr lang="en-US" dirty="0"/>
              <a:t>“I unfortunately used ‘escape’ [to deal with stress]. Pornography was a big part of my life for too many years. I'm grateful that I have successful support with that now. But it ate me alive.” (FG 3)</a:t>
            </a:r>
          </a:p>
          <a:p>
            <a:endParaRPr lang="en-US" dirty="0"/>
          </a:p>
        </p:txBody>
      </p:sp>
    </p:spTree>
    <p:extLst>
      <p:ext uri="{BB962C8B-B14F-4D97-AF65-F5344CB8AC3E}">
        <p14:creationId xmlns:p14="http://schemas.microsoft.com/office/powerpoint/2010/main" val="33222201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C599C-B3A1-9F4E-9094-6180D631BCA7}"/>
              </a:ext>
            </a:extLst>
          </p:cNvPr>
          <p:cNvSpPr>
            <a:spLocks noGrp="1"/>
          </p:cNvSpPr>
          <p:nvPr>
            <p:ph type="title"/>
          </p:nvPr>
        </p:nvSpPr>
        <p:spPr/>
        <p:txBody>
          <a:bodyPr/>
          <a:lstStyle/>
          <a:p>
            <a:pPr algn="ctr"/>
            <a:r>
              <a:rPr lang="en-US" b="1" dirty="0"/>
              <a:t>Findings</a:t>
            </a:r>
            <a:br>
              <a:rPr lang="en-US" b="1" dirty="0"/>
            </a:br>
            <a:r>
              <a:rPr lang="en-US" b="1" dirty="0"/>
              <a:t>Stressors – Emotional Health</a:t>
            </a:r>
          </a:p>
        </p:txBody>
      </p:sp>
      <p:sp>
        <p:nvSpPr>
          <p:cNvPr id="4" name="Content Placeholder 3">
            <a:extLst>
              <a:ext uri="{FF2B5EF4-FFF2-40B4-BE49-F238E27FC236}">
                <a16:creationId xmlns:a16="http://schemas.microsoft.com/office/drawing/2014/main" id="{13F5B59F-7D49-AC4E-BBC9-D0E228E9DDEE}"/>
              </a:ext>
            </a:extLst>
          </p:cNvPr>
          <p:cNvSpPr>
            <a:spLocks noGrp="1"/>
          </p:cNvSpPr>
          <p:nvPr>
            <p:ph idx="1"/>
          </p:nvPr>
        </p:nvSpPr>
        <p:spPr>
          <a:xfrm>
            <a:off x="838199" y="1825625"/>
            <a:ext cx="10909516" cy="4351338"/>
          </a:xfrm>
        </p:spPr>
        <p:txBody>
          <a:bodyPr>
            <a:normAutofit/>
          </a:bodyPr>
          <a:lstStyle/>
          <a:p>
            <a:pPr marL="0" indent="0">
              <a:buNone/>
            </a:pPr>
            <a:r>
              <a:rPr lang="en-US" dirty="0"/>
              <a:t>From the 2020 FG study:</a:t>
            </a:r>
          </a:p>
          <a:p>
            <a:r>
              <a:rPr lang="en-US" dirty="0"/>
              <a:t>“We know exactly what we believe. We know exactly what Bible stands for, what we stand for. But emotionally we suck, we don't know how to deal with it. And no one prepares us....Even the theological education and even psychological courses we had….We need to have that [emotional education], in order to gain some semblance of normalcy.” (FG 2)</a:t>
            </a:r>
          </a:p>
        </p:txBody>
      </p:sp>
    </p:spTree>
    <p:extLst>
      <p:ext uri="{BB962C8B-B14F-4D97-AF65-F5344CB8AC3E}">
        <p14:creationId xmlns:p14="http://schemas.microsoft.com/office/powerpoint/2010/main" val="27475079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C599C-B3A1-9F4E-9094-6180D631BCA7}"/>
              </a:ext>
            </a:extLst>
          </p:cNvPr>
          <p:cNvSpPr>
            <a:spLocks noGrp="1"/>
          </p:cNvSpPr>
          <p:nvPr>
            <p:ph type="title"/>
          </p:nvPr>
        </p:nvSpPr>
        <p:spPr/>
        <p:txBody>
          <a:bodyPr/>
          <a:lstStyle/>
          <a:p>
            <a:pPr algn="ctr"/>
            <a:r>
              <a:rPr lang="en-US" b="1" dirty="0"/>
              <a:t>Findings</a:t>
            </a:r>
            <a:br>
              <a:rPr lang="en-US" b="1" dirty="0"/>
            </a:br>
            <a:r>
              <a:rPr lang="en-US" b="1" dirty="0"/>
              <a:t>Stressors – Spiritual Life</a:t>
            </a:r>
          </a:p>
        </p:txBody>
      </p:sp>
      <p:graphicFrame>
        <p:nvGraphicFramePr>
          <p:cNvPr id="3" name="Table 4">
            <a:extLst>
              <a:ext uri="{FF2B5EF4-FFF2-40B4-BE49-F238E27FC236}">
                <a16:creationId xmlns:a16="http://schemas.microsoft.com/office/drawing/2014/main" id="{032AFF46-9E94-1443-AA3A-E9131D69FF83}"/>
              </a:ext>
            </a:extLst>
          </p:cNvPr>
          <p:cNvGraphicFramePr>
            <a:graphicFrameLocks noGrp="1"/>
          </p:cNvGraphicFramePr>
          <p:nvPr>
            <p:ph idx="1"/>
            <p:extLst>
              <p:ext uri="{D42A27DB-BD31-4B8C-83A1-F6EECF244321}">
                <p14:modId xmlns:p14="http://schemas.microsoft.com/office/powerpoint/2010/main" val="4270978565"/>
              </p:ext>
            </p:extLst>
          </p:nvPr>
        </p:nvGraphicFramePr>
        <p:xfrm>
          <a:off x="838200" y="2228581"/>
          <a:ext cx="10515600" cy="2548128"/>
        </p:xfrm>
        <a:graphic>
          <a:graphicData uri="http://schemas.openxmlformats.org/drawingml/2006/table">
            <a:tbl>
              <a:tblPr firstRow="1" bandRow="1">
                <a:tableStyleId>{5C22544A-7EE6-4342-B048-85BDC9FD1C3A}</a:tableStyleId>
              </a:tblPr>
              <a:tblGrid>
                <a:gridCol w="8693258">
                  <a:extLst>
                    <a:ext uri="{9D8B030D-6E8A-4147-A177-3AD203B41FA5}">
                      <a16:colId xmlns:a16="http://schemas.microsoft.com/office/drawing/2014/main" val="158298367"/>
                    </a:ext>
                  </a:extLst>
                </a:gridCol>
                <a:gridCol w="1822342">
                  <a:extLst>
                    <a:ext uri="{9D8B030D-6E8A-4147-A177-3AD203B41FA5}">
                      <a16:colId xmlns:a16="http://schemas.microsoft.com/office/drawing/2014/main" val="3219752278"/>
                    </a:ext>
                  </a:extLst>
                </a:gridCol>
              </a:tblGrid>
              <a:tr h="370840">
                <a:tc>
                  <a:txBody>
                    <a:bodyPr/>
                    <a:lstStyle/>
                    <a:p>
                      <a:r>
                        <a:rPr lang="en-US" sz="2800" dirty="0"/>
                        <a:t>Spiritual Challenges (McBride, Sedlacek, &amp; Drumm 2014)</a:t>
                      </a:r>
                    </a:p>
                  </a:txBody>
                  <a:tcPr/>
                </a:tc>
                <a:tc>
                  <a:txBody>
                    <a:bodyPr/>
                    <a:lstStyle/>
                    <a:p>
                      <a:pPr algn="ctr"/>
                      <a:r>
                        <a:rPr lang="en-US" sz="2800" dirty="0"/>
                        <a:t>Percent</a:t>
                      </a:r>
                    </a:p>
                  </a:txBody>
                  <a:tcPr/>
                </a:tc>
                <a:extLst>
                  <a:ext uri="{0D108BD9-81ED-4DB2-BD59-A6C34878D82A}">
                    <a16:rowId xmlns:a16="http://schemas.microsoft.com/office/drawing/2014/main" val="1175500091"/>
                  </a:ext>
                </a:extLst>
              </a:tr>
              <a:tr h="370840">
                <a:tc>
                  <a:txBody>
                    <a:bodyPr/>
                    <a:lstStyle/>
                    <a:p>
                      <a:pPr marL="0" marR="0" lvl="0" indent="0" algn="l" defTabSz="914400" rtl="0" eaLnBrk="1" fontAlgn="auto" latinLnBrk="0" hangingPunct="1">
                        <a:lnSpc>
                          <a:spcPct val="90000"/>
                        </a:lnSpc>
                        <a:spcBef>
                          <a:spcPts val="100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Making time for personal devotions				</a:t>
                      </a:r>
                      <a:endParaRPr lang="en-US" dirty="0"/>
                    </a:p>
                  </a:txBody>
                  <a:tcPr/>
                </a:tc>
                <a:tc>
                  <a:txBody>
                    <a:bodyPr/>
                    <a:lstStyle/>
                    <a:p>
                      <a:pPr marL="0" marR="0" lvl="0" indent="0" algn="ctr" defTabSz="914400" rtl="0" eaLnBrk="1" fontAlgn="auto" latinLnBrk="0" hangingPunct="1">
                        <a:lnSpc>
                          <a:spcPct val="90000"/>
                        </a:lnSpc>
                        <a:spcBef>
                          <a:spcPts val="100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67%</a:t>
                      </a:r>
                    </a:p>
                  </a:txBody>
                  <a:tcPr/>
                </a:tc>
                <a:extLst>
                  <a:ext uri="{0D108BD9-81ED-4DB2-BD59-A6C34878D82A}">
                    <a16:rowId xmlns:a16="http://schemas.microsoft.com/office/drawing/2014/main" val="3158699507"/>
                  </a:ext>
                </a:extLst>
              </a:tr>
              <a:tr h="370840">
                <a:tc>
                  <a:txBody>
                    <a:bodyPr/>
                    <a:lstStyle/>
                    <a:p>
                      <a:pPr marL="0" marR="0" lvl="0" indent="0" algn="l" defTabSz="914400" rtl="0" eaLnBrk="1" fontAlgn="auto" latinLnBrk="0" hangingPunct="1">
                        <a:lnSpc>
                          <a:spcPct val="90000"/>
                        </a:lnSpc>
                        <a:spcBef>
                          <a:spcPts val="100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Difficulty with personal prayer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56%</a:t>
                      </a:r>
                      <a:endParaRPr lang="en-US" dirty="0"/>
                    </a:p>
                  </a:txBody>
                  <a:tcPr/>
                </a:tc>
                <a:extLst>
                  <a:ext uri="{0D108BD9-81ED-4DB2-BD59-A6C34878D82A}">
                    <a16:rowId xmlns:a16="http://schemas.microsoft.com/office/drawing/2014/main" val="3584611726"/>
                  </a:ext>
                </a:extLst>
              </a:tr>
              <a:tr h="370840">
                <a:tc>
                  <a:txBody>
                    <a:bodyPr/>
                    <a:lstStyle/>
                    <a:p>
                      <a:pPr marL="0" marR="0" lvl="0" indent="0" algn="l" defTabSz="914400" rtl="0" eaLnBrk="1" fontAlgn="auto" latinLnBrk="0" hangingPunct="1">
                        <a:lnSpc>
                          <a:spcPct val="90000"/>
                        </a:lnSpc>
                        <a:spcBef>
                          <a:spcPts val="100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Trouble maintaining personal connection with God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54%</a:t>
                      </a:r>
                      <a:endParaRPr lang="en-US" dirty="0"/>
                    </a:p>
                  </a:txBody>
                  <a:tcPr/>
                </a:tc>
                <a:extLst>
                  <a:ext uri="{0D108BD9-81ED-4DB2-BD59-A6C34878D82A}">
                    <a16:rowId xmlns:a16="http://schemas.microsoft.com/office/drawing/2014/main" val="4120503524"/>
                  </a:ext>
                </a:extLst>
              </a:tr>
              <a:tr h="370840">
                <a:tc>
                  <a:txBody>
                    <a:bodyPr/>
                    <a:lstStyle/>
                    <a:p>
                      <a:pPr marL="0" marR="0" lvl="0" indent="0" algn="l" defTabSz="914400" rtl="0" eaLnBrk="1" fontAlgn="auto" latinLnBrk="0" hangingPunct="1">
                        <a:lnSpc>
                          <a:spcPct val="90000"/>
                        </a:lnSpc>
                        <a:spcBef>
                          <a:spcPts val="100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Difficulty keeping the Sabbath day holy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40%</a:t>
                      </a:r>
                      <a:endParaRPr lang="en-US" dirty="0"/>
                    </a:p>
                  </a:txBody>
                  <a:tcPr/>
                </a:tc>
                <a:extLst>
                  <a:ext uri="{0D108BD9-81ED-4DB2-BD59-A6C34878D82A}">
                    <a16:rowId xmlns:a16="http://schemas.microsoft.com/office/drawing/2014/main" val="3035698972"/>
                  </a:ext>
                </a:extLst>
              </a:tr>
            </a:tbl>
          </a:graphicData>
        </a:graphic>
      </p:graphicFrame>
    </p:spTree>
    <p:extLst>
      <p:ext uri="{BB962C8B-B14F-4D97-AF65-F5344CB8AC3E}">
        <p14:creationId xmlns:p14="http://schemas.microsoft.com/office/powerpoint/2010/main" val="28816600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C599C-B3A1-9F4E-9094-6180D631BCA7}"/>
              </a:ext>
            </a:extLst>
          </p:cNvPr>
          <p:cNvSpPr>
            <a:spLocks noGrp="1"/>
          </p:cNvSpPr>
          <p:nvPr>
            <p:ph type="title"/>
          </p:nvPr>
        </p:nvSpPr>
        <p:spPr/>
        <p:txBody>
          <a:bodyPr/>
          <a:lstStyle/>
          <a:p>
            <a:pPr algn="ctr"/>
            <a:r>
              <a:rPr lang="en-US" b="1" dirty="0"/>
              <a:t>Findings</a:t>
            </a:r>
            <a:br>
              <a:rPr lang="en-US" b="1" dirty="0"/>
            </a:br>
            <a:r>
              <a:rPr lang="en-US" b="1" dirty="0"/>
              <a:t>Stressors – Spiritual Life</a:t>
            </a:r>
          </a:p>
        </p:txBody>
      </p:sp>
      <p:sp>
        <p:nvSpPr>
          <p:cNvPr id="5" name="Content Placeholder 4">
            <a:extLst>
              <a:ext uri="{FF2B5EF4-FFF2-40B4-BE49-F238E27FC236}">
                <a16:creationId xmlns:a16="http://schemas.microsoft.com/office/drawing/2014/main" id="{3FD94865-AE63-C74F-8392-686554E13750}"/>
              </a:ext>
            </a:extLst>
          </p:cNvPr>
          <p:cNvSpPr>
            <a:spLocks noGrp="1"/>
          </p:cNvSpPr>
          <p:nvPr>
            <p:ph idx="1"/>
          </p:nvPr>
        </p:nvSpPr>
        <p:spPr/>
        <p:txBody>
          <a:bodyPr/>
          <a:lstStyle/>
          <a:p>
            <a:r>
              <a:rPr lang="en-US" dirty="0"/>
              <a:t>“I've been through phases where I only study to preach. I've been through those times” (FG #2).</a:t>
            </a:r>
          </a:p>
          <a:p>
            <a:r>
              <a:rPr lang="en-US" dirty="0"/>
              <a:t>“When it is expected from you to give, and to give, and to give, and to teach, and to be a wise man and a counselor, that comes with a pastoral job description….I feel that I am kind of exhausted, and my well is empty. And I'm just not excited by helping people, by preaching, by ministering anymore” (FG #4).</a:t>
            </a:r>
          </a:p>
        </p:txBody>
      </p:sp>
    </p:spTree>
    <p:extLst>
      <p:ext uri="{BB962C8B-B14F-4D97-AF65-F5344CB8AC3E}">
        <p14:creationId xmlns:p14="http://schemas.microsoft.com/office/powerpoint/2010/main" val="33829317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C599C-B3A1-9F4E-9094-6180D631BCA7}"/>
              </a:ext>
            </a:extLst>
          </p:cNvPr>
          <p:cNvSpPr>
            <a:spLocks noGrp="1"/>
          </p:cNvSpPr>
          <p:nvPr>
            <p:ph type="title"/>
          </p:nvPr>
        </p:nvSpPr>
        <p:spPr/>
        <p:txBody>
          <a:bodyPr/>
          <a:lstStyle/>
          <a:p>
            <a:pPr algn="ctr"/>
            <a:r>
              <a:rPr lang="en-US" b="1" dirty="0"/>
              <a:t>Findings</a:t>
            </a:r>
            <a:br>
              <a:rPr lang="en-US" b="1" dirty="0"/>
            </a:br>
            <a:r>
              <a:rPr lang="en-US" b="1" dirty="0"/>
              <a:t>Stressors – Spiritual Life</a:t>
            </a:r>
          </a:p>
        </p:txBody>
      </p:sp>
      <p:sp>
        <p:nvSpPr>
          <p:cNvPr id="5" name="Content Placeholder 4">
            <a:extLst>
              <a:ext uri="{FF2B5EF4-FFF2-40B4-BE49-F238E27FC236}">
                <a16:creationId xmlns:a16="http://schemas.microsoft.com/office/drawing/2014/main" id="{3FD94865-AE63-C74F-8392-686554E13750}"/>
              </a:ext>
            </a:extLst>
          </p:cNvPr>
          <p:cNvSpPr>
            <a:spLocks noGrp="1"/>
          </p:cNvSpPr>
          <p:nvPr>
            <p:ph idx="1"/>
          </p:nvPr>
        </p:nvSpPr>
        <p:spPr/>
        <p:txBody>
          <a:bodyPr>
            <a:normAutofit/>
          </a:bodyPr>
          <a:lstStyle/>
          <a:p>
            <a:r>
              <a:rPr lang="en-US" dirty="0"/>
              <a:t>“Sometimes we feel like, if we have a problem, it's because we're not praying enough.  And that's something I really struggled with, like I'm not supposed to have this, because we're supposed to enjoy that peace that passes understanding….And if I don't have that, then means there is something wrong, which means I have to pray more. And I prayed more, and I failed. And I just get even more discouraged, and I'm like, ‘No, so that means I have to pray more.’ It's a vicious cycle, a vicious cycle”(FG #2).</a:t>
            </a:r>
          </a:p>
        </p:txBody>
      </p:sp>
    </p:spTree>
    <p:extLst>
      <p:ext uri="{BB962C8B-B14F-4D97-AF65-F5344CB8AC3E}">
        <p14:creationId xmlns:p14="http://schemas.microsoft.com/office/powerpoint/2010/main" val="1212946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C599C-B3A1-9F4E-9094-6180D631BCA7}"/>
              </a:ext>
            </a:extLst>
          </p:cNvPr>
          <p:cNvSpPr>
            <a:spLocks noGrp="1"/>
          </p:cNvSpPr>
          <p:nvPr>
            <p:ph type="title"/>
          </p:nvPr>
        </p:nvSpPr>
        <p:spPr>
          <a:xfrm>
            <a:off x="838200" y="148149"/>
            <a:ext cx="10515600" cy="1325563"/>
          </a:xfrm>
        </p:spPr>
        <p:txBody>
          <a:bodyPr/>
          <a:lstStyle/>
          <a:p>
            <a:pPr algn="ctr"/>
            <a:r>
              <a:rPr lang="en-US" b="1" dirty="0"/>
              <a:t>Findings</a:t>
            </a:r>
            <a:br>
              <a:rPr lang="en-US" b="1" dirty="0"/>
            </a:br>
            <a:r>
              <a:rPr lang="en-US" b="1" dirty="0"/>
              <a:t>Stressors – Financial Stress</a:t>
            </a:r>
          </a:p>
        </p:txBody>
      </p:sp>
      <p:graphicFrame>
        <p:nvGraphicFramePr>
          <p:cNvPr id="3" name="Table 4">
            <a:extLst>
              <a:ext uri="{FF2B5EF4-FFF2-40B4-BE49-F238E27FC236}">
                <a16:creationId xmlns:a16="http://schemas.microsoft.com/office/drawing/2014/main" id="{032AFF46-9E94-1443-AA3A-E9131D69FF83}"/>
              </a:ext>
            </a:extLst>
          </p:cNvPr>
          <p:cNvGraphicFramePr>
            <a:graphicFrameLocks noGrp="1"/>
          </p:cNvGraphicFramePr>
          <p:nvPr>
            <p:ph idx="1"/>
            <p:extLst>
              <p:ext uri="{D42A27DB-BD31-4B8C-83A1-F6EECF244321}">
                <p14:modId xmlns:p14="http://schemas.microsoft.com/office/powerpoint/2010/main" val="933879135"/>
              </p:ext>
            </p:extLst>
          </p:nvPr>
        </p:nvGraphicFramePr>
        <p:xfrm>
          <a:off x="838200" y="1752683"/>
          <a:ext cx="10515600" cy="4696697"/>
        </p:xfrm>
        <a:graphic>
          <a:graphicData uri="http://schemas.openxmlformats.org/drawingml/2006/table">
            <a:tbl>
              <a:tblPr firstRow="1" bandRow="1">
                <a:tableStyleId>{5C22544A-7EE6-4342-B048-85BDC9FD1C3A}</a:tableStyleId>
              </a:tblPr>
              <a:tblGrid>
                <a:gridCol w="9111712">
                  <a:extLst>
                    <a:ext uri="{9D8B030D-6E8A-4147-A177-3AD203B41FA5}">
                      <a16:colId xmlns:a16="http://schemas.microsoft.com/office/drawing/2014/main" val="158298367"/>
                    </a:ext>
                  </a:extLst>
                </a:gridCol>
                <a:gridCol w="1403888">
                  <a:extLst>
                    <a:ext uri="{9D8B030D-6E8A-4147-A177-3AD203B41FA5}">
                      <a16:colId xmlns:a16="http://schemas.microsoft.com/office/drawing/2014/main" val="3219752278"/>
                    </a:ext>
                  </a:extLst>
                </a:gridCol>
              </a:tblGrid>
              <a:tr h="578019">
                <a:tc>
                  <a:txBody>
                    <a:bodyPr/>
                    <a:lstStyle/>
                    <a:p>
                      <a:r>
                        <a:rPr lang="en-US" sz="2700" dirty="0"/>
                        <a:t>Financial Concerns (McBride, Sedlacek, &amp; Drumm 2014)</a:t>
                      </a:r>
                    </a:p>
                  </a:txBody>
                  <a:tcPr/>
                </a:tc>
                <a:tc>
                  <a:txBody>
                    <a:bodyPr/>
                    <a:lstStyle/>
                    <a:p>
                      <a:pPr algn="ctr"/>
                      <a:r>
                        <a:rPr lang="en-US" sz="2700" dirty="0"/>
                        <a:t>Percent</a:t>
                      </a:r>
                    </a:p>
                  </a:txBody>
                  <a:tcPr/>
                </a:tc>
                <a:extLst>
                  <a:ext uri="{0D108BD9-81ED-4DB2-BD59-A6C34878D82A}">
                    <a16:rowId xmlns:a16="http://schemas.microsoft.com/office/drawing/2014/main" val="1175500091"/>
                  </a:ext>
                </a:extLst>
              </a:tr>
              <a:tr h="985936">
                <a:tc>
                  <a:txBody>
                    <a:bodyPr/>
                    <a:lstStyle/>
                    <a:p>
                      <a:pPr marL="0" marR="0">
                        <a:lnSpc>
                          <a:spcPct val="115000"/>
                        </a:lnSpc>
                        <a:spcBef>
                          <a:spcPts val="0"/>
                        </a:spcBef>
                        <a:spcAft>
                          <a:spcPts val="0"/>
                        </a:spcAft>
                      </a:pPr>
                      <a:r>
                        <a:rPr lang="en-US" sz="2700" dirty="0">
                          <a:solidFill>
                            <a:srgbClr val="333333"/>
                          </a:solidFill>
                          <a:effectLst/>
                          <a:latin typeface="+mn-lt"/>
                          <a:ea typeface="MS Mincho" panose="02020609040205080304" pitchFamily="49" charset="-128"/>
                          <a:cs typeface="Times New Roman" panose="02020603050405020304" pitchFamily="18" charset="0"/>
                        </a:rPr>
                        <a:t>I am concerned about the level of retirement benefits we will have in the later years.</a:t>
                      </a:r>
                      <a:endParaRPr lang="en-US" sz="2700" dirty="0">
                        <a:effectLst/>
                        <a:latin typeface="+mn-lt"/>
                        <a:ea typeface="MS Mincho" panose="02020609040205080304" pitchFamily="49" charset="-128"/>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700" dirty="0">
                          <a:effectLst/>
                          <a:latin typeface="+mn-lt"/>
                          <a:ea typeface="MS Mincho" panose="02020609040205080304" pitchFamily="49" charset="-128"/>
                          <a:cs typeface="Times New Roman" panose="02020603050405020304" pitchFamily="18" charset="0"/>
                        </a:rPr>
                        <a:t>73%</a:t>
                      </a:r>
                    </a:p>
                  </a:txBody>
                  <a:tcPr marL="68580" marR="68580" marT="0" marB="0"/>
                </a:tc>
                <a:extLst>
                  <a:ext uri="{0D108BD9-81ED-4DB2-BD59-A6C34878D82A}">
                    <a16:rowId xmlns:a16="http://schemas.microsoft.com/office/drawing/2014/main" val="3762688390"/>
                  </a:ext>
                </a:extLst>
              </a:tr>
              <a:tr h="1007390">
                <a:tc>
                  <a:txBody>
                    <a:bodyPr/>
                    <a:lstStyle/>
                    <a:p>
                      <a:pPr marL="0" marR="0" lvl="0" indent="0">
                        <a:spcBef>
                          <a:spcPts val="0"/>
                        </a:spcBef>
                        <a:spcAft>
                          <a:spcPts val="0"/>
                        </a:spcAft>
                        <a:buClr>
                          <a:srgbClr val="333333"/>
                        </a:buClr>
                        <a:buFontTx/>
                        <a:buNone/>
                      </a:pPr>
                      <a:r>
                        <a:rPr lang="en-US" sz="2700" dirty="0">
                          <a:solidFill>
                            <a:srgbClr val="333333"/>
                          </a:solidFill>
                          <a:effectLst/>
                          <a:latin typeface="+mn-lt"/>
                          <a:ea typeface="MS Mincho" panose="02020609040205080304" pitchFamily="49" charset="-128"/>
                          <a:cs typeface="Times New Roman" panose="02020603050405020304" pitchFamily="18" charset="0"/>
                        </a:rPr>
                        <a:t>It is difficult to make it through each month without worrying whether our financial resources will be adequate for our needs.</a:t>
                      </a:r>
                      <a:endParaRPr lang="en-US" sz="2700" dirty="0">
                        <a:effectLst/>
                        <a:latin typeface="+mn-lt"/>
                        <a:ea typeface="MS Mincho" panose="02020609040205080304" pitchFamily="49" charset="-128"/>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700" dirty="0">
                          <a:effectLst/>
                          <a:latin typeface="+mn-lt"/>
                          <a:ea typeface="MS Mincho" panose="02020609040205080304" pitchFamily="49" charset="-128"/>
                          <a:cs typeface="Times New Roman" panose="02020603050405020304" pitchFamily="18" charset="0"/>
                        </a:rPr>
                        <a:t>72%</a:t>
                      </a:r>
                    </a:p>
                  </a:txBody>
                  <a:tcPr marL="68580" marR="68580" marT="0" marB="0"/>
                </a:tc>
                <a:extLst>
                  <a:ext uri="{0D108BD9-81ED-4DB2-BD59-A6C34878D82A}">
                    <a16:rowId xmlns:a16="http://schemas.microsoft.com/office/drawing/2014/main" val="3158699507"/>
                  </a:ext>
                </a:extLst>
              </a:tr>
              <a:tr h="1062676">
                <a:tc>
                  <a:txBody>
                    <a:bodyPr/>
                    <a:lstStyle/>
                    <a:p>
                      <a:pPr marL="0" marR="0">
                        <a:lnSpc>
                          <a:spcPct val="115000"/>
                        </a:lnSpc>
                        <a:spcBef>
                          <a:spcPts val="0"/>
                        </a:spcBef>
                        <a:spcAft>
                          <a:spcPts val="0"/>
                        </a:spcAft>
                      </a:pPr>
                      <a:r>
                        <a:rPr lang="en-US" sz="2700" dirty="0">
                          <a:solidFill>
                            <a:srgbClr val="333333"/>
                          </a:solidFill>
                          <a:effectLst/>
                          <a:latin typeface="+mn-lt"/>
                          <a:ea typeface="MS Mincho" panose="02020609040205080304" pitchFamily="49" charset="-128"/>
                          <a:cs typeface="Times New Roman" panose="02020603050405020304" pitchFamily="18" charset="0"/>
                        </a:rPr>
                        <a:t>Our family’s inability to save money on a regular basis is a worry for me.</a:t>
                      </a:r>
                      <a:endParaRPr lang="en-US" sz="2700" dirty="0">
                        <a:effectLst/>
                        <a:latin typeface="+mn-lt"/>
                        <a:ea typeface="MS Mincho" panose="02020609040205080304" pitchFamily="49" charset="-128"/>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700" dirty="0">
                          <a:effectLst/>
                          <a:latin typeface="+mn-lt"/>
                          <a:ea typeface="MS Mincho" panose="02020609040205080304" pitchFamily="49" charset="-128"/>
                          <a:cs typeface="Times New Roman" panose="02020603050405020304" pitchFamily="18" charset="0"/>
                        </a:rPr>
                        <a:t>71%</a:t>
                      </a:r>
                    </a:p>
                  </a:txBody>
                  <a:tcPr marL="68580" marR="68580" marT="0" marB="0"/>
                </a:tc>
                <a:extLst>
                  <a:ext uri="{0D108BD9-81ED-4DB2-BD59-A6C34878D82A}">
                    <a16:rowId xmlns:a16="http://schemas.microsoft.com/office/drawing/2014/main" val="2634119069"/>
                  </a:ext>
                </a:extLst>
              </a:tr>
              <a:tr h="1062676">
                <a:tc>
                  <a:txBody>
                    <a:bodyPr/>
                    <a:lstStyle/>
                    <a:p>
                      <a:pPr marL="0" marR="0">
                        <a:lnSpc>
                          <a:spcPct val="115000"/>
                        </a:lnSpc>
                        <a:spcBef>
                          <a:spcPts val="0"/>
                        </a:spcBef>
                        <a:spcAft>
                          <a:spcPts val="0"/>
                        </a:spcAft>
                      </a:pPr>
                      <a:r>
                        <a:rPr lang="en-US" sz="2700" dirty="0">
                          <a:solidFill>
                            <a:srgbClr val="333333"/>
                          </a:solidFill>
                          <a:effectLst/>
                          <a:latin typeface="+mn-lt"/>
                          <a:ea typeface="MS Mincho" panose="02020609040205080304" pitchFamily="49" charset="-128"/>
                          <a:cs typeface="Times New Roman" panose="02020603050405020304" pitchFamily="18" charset="0"/>
                        </a:rPr>
                        <a:t>Any unexpected financial demand plays havoc with our family’s financial situation.</a:t>
                      </a:r>
                      <a:endParaRPr lang="en-US" sz="2700" dirty="0">
                        <a:effectLst/>
                        <a:latin typeface="+mn-lt"/>
                        <a:ea typeface="MS Mincho" panose="02020609040205080304" pitchFamily="49" charset="-128"/>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700" dirty="0">
                          <a:effectLst/>
                          <a:latin typeface="+mn-lt"/>
                          <a:ea typeface="MS Mincho" panose="02020609040205080304" pitchFamily="49" charset="-128"/>
                          <a:cs typeface="Times New Roman" panose="02020603050405020304" pitchFamily="18" charset="0"/>
                        </a:rPr>
                        <a:t>70%</a:t>
                      </a:r>
                    </a:p>
                  </a:txBody>
                  <a:tcPr marL="68580" marR="68580" marT="0" marB="0"/>
                </a:tc>
                <a:extLst>
                  <a:ext uri="{0D108BD9-81ED-4DB2-BD59-A6C34878D82A}">
                    <a16:rowId xmlns:a16="http://schemas.microsoft.com/office/drawing/2014/main" val="3584611726"/>
                  </a:ext>
                </a:extLst>
              </a:tr>
            </a:tbl>
          </a:graphicData>
        </a:graphic>
      </p:graphicFrame>
    </p:spTree>
    <p:extLst>
      <p:ext uri="{BB962C8B-B14F-4D97-AF65-F5344CB8AC3E}">
        <p14:creationId xmlns:p14="http://schemas.microsoft.com/office/powerpoint/2010/main" val="10890761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C599C-B3A1-9F4E-9094-6180D631BCA7}"/>
              </a:ext>
            </a:extLst>
          </p:cNvPr>
          <p:cNvSpPr>
            <a:spLocks noGrp="1"/>
          </p:cNvSpPr>
          <p:nvPr>
            <p:ph type="title"/>
          </p:nvPr>
        </p:nvSpPr>
        <p:spPr/>
        <p:txBody>
          <a:bodyPr/>
          <a:lstStyle/>
          <a:p>
            <a:pPr algn="ctr"/>
            <a:r>
              <a:rPr lang="en-US" b="1" dirty="0"/>
              <a:t>Findings</a:t>
            </a:r>
            <a:br>
              <a:rPr lang="en-US" b="1" dirty="0"/>
            </a:br>
            <a:r>
              <a:rPr lang="en-US" b="1" dirty="0"/>
              <a:t>Stressors – Financial</a:t>
            </a:r>
          </a:p>
        </p:txBody>
      </p:sp>
      <p:sp>
        <p:nvSpPr>
          <p:cNvPr id="4" name="Content Placeholder 3">
            <a:extLst>
              <a:ext uri="{FF2B5EF4-FFF2-40B4-BE49-F238E27FC236}">
                <a16:creationId xmlns:a16="http://schemas.microsoft.com/office/drawing/2014/main" id="{13F5B59F-7D49-AC4E-BBC9-D0E228E9DDEE}"/>
              </a:ext>
            </a:extLst>
          </p:cNvPr>
          <p:cNvSpPr>
            <a:spLocks noGrp="1"/>
          </p:cNvSpPr>
          <p:nvPr>
            <p:ph idx="1"/>
          </p:nvPr>
        </p:nvSpPr>
        <p:spPr/>
        <p:txBody>
          <a:bodyPr>
            <a:normAutofit/>
          </a:bodyPr>
          <a:lstStyle/>
          <a:p>
            <a:r>
              <a:rPr lang="en-US" dirty="0"/>
              <a:t>“I haven't even really had an opportunity to think about retirement, to be honest, because I can't. If I start thinking about retirement, then it's one less thing that I can get so that my daughter can have something to eat, my wife, myself, or whatever the case is. So, it's tough... it's tough” (FG #2).</a:t>
            </a:r>
          </a:p>
          <a:p>
            <a:r>
              <a:rPr lang="en-US" dirty="0"/>
              <a:t>I'm still in financial stress as a single pastor, especially moving to [a high cost of living state] has been difficult. Personally, the first two months that I moved here, I didn't have a home because I couldn't afford it. So, I was literally doing ministry out of a hotel. And then through someone's room in their house” (FG #3).</a:t>
            </a:r>
          </a:p>
        </p:txBody>
      </p:sp>
    </p:spTree>
    <p:extLst>
      <p:ext uri="{BB962C8B-B14F-4D97-AF65-F5344CB8AC3E}">
        <p14:creationId xmlns:p14="http://schemas.microsoft.com/office/powerpoint/2010/main" val="4377839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C599C-B3A1-9F4E-9094-6180D631BCA7}"/>
              </a:ext>
            </a:extLst>
          </p:cNvPr>
          <p:cNvSpPr>
            <a:spLocks noGrp="1"/>
          </p:cNvSpPr>
          <p:nvPr>
            <p:ph type="title"/>
          </p:nvPr>
        </p:nvSpPr>
        <p:spPr/>
        <p:txBody>
          <a:bodyPr/>
          <a:lstStyle/>
          <a:p>
            <a:pPr algn="ctr"/>
            <a:r>
              <a:rPr lang="en-US" b="1" dirty="0"/>
              <a:t>Findings</a:t>
            </a:r>
            <a:br>
              <a:rPr lang="en-US" b="1" dirty="0"/>
            </a:br>
            <a:r>
              <a:rPr lang="en-US" b="1" dirty="0"/>
              <a:t>Stressors </a:t>
            </a:r>
            <a:r>
              <a:rPr lang="en-US" b="1"/>
              <a:t>– Financial</a:t>
            </a:r>
            <a:endParaRPr lang="en-US" b="1" dirty="0"/>
          </a:p>
        </p:txBody>
      </p:sp>
      <p:sp>
        <p:nvSpPr>
          <p:cNvPr id="4" name="Content Placeholder 3">
            <a:extLst>
              <a:ext uri="{FF2B5EF4-FFF2-40B4-BE49-F238E27FC236}">
                <a16:creationId xmlns:a16="http://schemas.microsoft.com/office/drawing/2014/main" id="{13F5B59F-7D49-AC4E-BBC9-D0E228E9DDEE}"/>
              </a:ext>
            </a:extLst>
          </p:cNvPr>
          <p:cNvSpPr>
            <a:spLocks noGrp="1"/>
          </p:cNvSpPr>
          <p:nvPr>
            <p:ph idx="1"/>
          </p:nvPr>
        </p:nvSpPr>
        <p:spPr/>
        <p:txBody>
          <a:bodyPr>
            <a:normAutofit/>
          </a:bodyPr>
          <a:lstStyle/>
          <a:p>
            <a:r>
              <a:rPr lang="en-US" dirty="0"/>
              <a:t>“At my stage, we have three young children, ages 10, 8, and 6, and I think currently one of the biggest sources of stress has been they’re all in Adventist education. And we are extremely thankful for the church’s subsidy, but it’s a big chunk nonetheless.” (FG 5)</a:t>
            </a:r>
          </a:p>
          <a:p>
            <a:r>
              <a:rPr lang="en-US" dirty="0"/>
              <a:t>“And recently tax changes impacted pastors. And . . . [in one] conference your taxes increase from $3,000 to $6,000 dollars in one year!” (FG 5)</a:t>
            </a:r>
          </a:p>
        </p:txBody>
      </p:sp>
    </p:spTree>
    <p:extLst>
      <p:ext uri="{BB962C8B-B14F-4D97-AF65-F5344CB8AC3E}">
        <p14:creationId xmlns:p14="http://schemas.microsoft.com/office/powerpoint/2010/main" val="40889062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C599C-B3A1-9F4E-9094-6180D631BCA7}"/>
              </a:ext>
            </a:extLst>
          </p:cNvPr>
          <p:cNvSpPr>
            <a:spLocks noGrp="1"/>
          </p:cNvSpPr>
          <p:nvPr>
            <p:ph type="title"/>
          </p:nvPr>
        </p:nvSpPr>
        <p:spPr/>
        <p:txBody>
          <a:bodyPr/>
          <a:lstStyle/>
          <a:p>
            <a:pPr algn="ctr"/>
            <a:r>
              <a:rPr lang="en-US" b="1" dirty="0"/>
              <a:t>Findings</a:t>
            </a:r>
            <a:br>
              <a:rPr lang="en-US" b="1" dirty="0"/>
            </a:br>
            <a:r>
              <a:rPr lang="en-US" b="1" dirty="0"/>
              <a:t>Stressors – Workplace</a:t>
            </a:r>
          </a:p>
        </p:txBody>
      </p:sp>
      <p:graphicFrame>
        <p:nvGraphicFramePr>
          <p:cNvPr id="3" name="Table 4">
            <a:extLst>
              <a:ext uri="{FF2B5EF4-FFF2-40B4-BE49-F238E27FC236}">
                <a16:creationId xmlns:a16="http://schemas.microsoft.com/office/drawing/2014/main" id="{D2C7B40C-02E7-A84C-AD92-8D543649FB89}"/>
              </a:ext>
            </a:extLst>
          </p:cNvPr>
          <p:cNvGraphicFramePr>
            <a:graphicFrameLocks noGrp="1"/>
          </p:cNvGraphicFramePr>
          <p:nvPr>
            <p:ph idx="1"/>
            <p:extLst>
              <p:ext uri="{D42A27DB-BD31-4B8C-83A1-F6EECF244321}">
                <p14:modId xmlns:p14="http://schemas.microsoft.com/office/powerpoint/2010/main" val="2268496376"/>
              </p:ext>
            </p:extLst>
          </p:nvPr>
        </p:nvGraphicFramePr>
        <p:xfrm>
          <a:off x="838200" y="1825625"/>
          <a:ext cx="10515600" cy="3303143"/>
        </p:xfrm>
        <a:graphic>
          <a:graphicData uri="http://schemas.openxmlformats.org/drawingml/2006/table">
            <a:tbl>
              <a:tblPr firstRow="1" bandRow="1">
                <a:tableStyleId>{5C22544A-7EE6-4342-B048-85BDC9FD1C3A}</a:tableStyleId>
              </a:tblPr>
              <a:tblGrid>
                <a:gridCol w="8832742">
                  <a:extLst>
                    <a:ext uri="{9D8B030D-6E8A-4147-A177-3AD203B41FA5}">
                      <a16:colId xmlns:a16="http://schemas.microsoft.com/office/drawing/2014/main" val="1505319469"/>
                    </a:ext>
                  </a:extLst>
                </a:gridCol>
                <a:gridCol w="1682858">
                  <a:extLst>
                    <a:ext uri="{9D8B030D-6E8A-4147-A177-3AD203B41FA5}">
                      <a16:colId xmlns:a16="http://schemas.microsoft.com/office/drawing/2014/main" val="3491848029"/>
                    </a:ext>
                  </a:extLst>
                </a:gridCol>
              </a:tblGrid>
              <a:tr h="370840">
                <a:tc>
                  <a:txBody>
                    <a:bodyPr/>
                    <a:lstStyle/>
                    <a:p>
                      <a:r>
                        <a:rPr lang="en-US" sz="2700" dirty="0"/>
                        <a:t>Workplace Challenges (McBride, Sedlacek, &amp; Drumm 2014)</a:t>
                      </a:r>
                    </a:p>
                  </a:txBody>
                  <a:tcPr/>
                </a:tc>
                <a:tc>
                  <a:txBody>
                    <a:bodyPr/>
                    <a:lstStyle/>
                    <a:p>
                      <a:pPr algn="ctr"/>
                      <a:r>
                        <a:rPr lang="en-US" sz="2700" dirty="0"/>
                        <a:t>Percent</a:t>
                      </a:r>
                    </a:p>
                  </a:txBody>
                  <a:tcPr/>
                </a:tc>
                <a:extLst>
                  <a:ext uri="{0D108BD9-81ED-4DB2-BD59-A6C34878D82A}">
                    <a16:rowId xmlns:a16="http://schemas.microsoft.com/office/drawing/2014/main" val="4286027667"/>
                  </a:ext>
                </a:extLst>
              </a:tr>
              <a:tr h="370840">
                <a:tc>
                  <a:txBody>
                    <a:bodyPr/>
                    <a:lstStyle/>
                    <a:p>
                      <a:pPr marL="0" marR="0">
                        <a:lnSpc>
                          <a:spcPct val="115000"/>
                        </a:lnSpc>
                        <a:spcBef>
                          <a:spcPts val="0"/>
                        </a:spcBef>
                        <a:spcAft>
                          <a:spcPts val="0"/>
                        </a:spcAft>
                      </a:pPr>
                      <a:r>
                        <a:rPr lang="en-US" sz="2800" dirty="0">
                          <a:effectLst/>
                          <a:latin typeface="+mn-lt"/>
                          <a:ea typeface="MS Mincho" panose="02020609040205080304" pitchFamily="49" charset="-128"/>
                          <a:cs typeface="Times New Roman" panose="02020603050405020304" pitchFamily="18" charset="0"/>
                        </a:rPr>
                        <a:t>Church politics at the Union, Division or GC level</a:t>
                      </a:r>
                    </a:p>
                  </a:txBody>
                  <a:tcPr marL="68580" marR="68580" marT="0" marB="0"/>
                </a:tc>
                <a:tc>
                  <a:txBody>
                    <a:bodyPr/>
                    <a:lstStyle/>
                    <a:p>
                      <a:pPr marL="0" marR="0" algn="ctr">
                        <a:lnSpc>
                          <a:spcPct val="115000"/>
                        </a:lnSpc>
                        <a:spcBef>
                          <a:spcPts val="0"/>
                        </a:spcBef>
                        <a:spcAft>
                          <a:spcPts val="0"/>
                        </a:spcAft>
                      </a:pPr>
                      <a:r>
                        <a:rPr lang="en-US" sz="2800" dirty="0">
                          <a:effectLst/>
                          <a:latin typeface="+mn-lt"/>
                          <a:ea typeface="MS Mincho" panose="02020609040205080304" pitchFamily="49" charset="-128"/>
                          <a:cs typeface="Times New Roman" panose="02020603050405020304" pitchFamily="18" charset="0"/>
                        </a:rPr>
                        <a:t>57%</a:t>
                      </a:r>
                    </a:p>
                  </a:txBody>
                  <a:tcPr marL="68580" marR="68580" marT="0" marB="0"/>
                </a:tc>
                <a:extLst>
                  <a:ext uri="{0D108BD9-81ED-4DB2-BD59-A6C34878D82A}">
                    <a16:rowId xmlns:a16="http://schemas.microsoft.com/office/drawing/2014/main" val="2222903301"/>
                  </a:ext>
                </a:extLst>
              </a:tr>
              <a:tr h="370840">
                <a:tc>
                  <a:txBody>
                    <a:bodyPr/>
                    <a:lstStyle/>
                    <a:p>
                      <a:pPr marL="0" marR="0">
                        <a:lnSpc>
                          <a:spcPct val="115000"/>
                        </a:lnSpc>
                        <a:spcBef>
                          <a:spcPts val="0"/>
                        </a:spcBef>
                        <a:spcAft>
                          <a:spcPts val="0"/>
                        </a:spcAft>
                      </a:pPr>
                      <a:r>
                        <a:rPr lang="en-US" sz="2800" dirty="0">
                          <a:effectLst/>
                          <a:latin typeface="+mn-lt"/>
                          <a:ea typeface="MS Mincho" panose="02020609040205080304" pitchFamily="49" charset="-128"/>
                          <a:cs typeface="Times New Roman" panose="02020603050405020304" pitchFamily="18" charset="0"/>
                        </a:rPr>
                        <a:t>Conflict over differing worship styles</a:t>
                      </a:r>
                    </a:p>
                  </a:txBody>
                  <a:tcPr marL="68580" marR="68580" marT="0" marB="0"/>
                </a:tc>
                <a:tc>
                  <a:txBody>
                    <a:bodyPr/>
                    <a:lstStyle/>
                    <a:p>
                      <a:pPr marL="0" marR="0" algn="ctr">
                        <a:lnSpc>
                          <a:spcPct val="115000"/>
                        </a:lnSpc>
                        <a:spcBef>
                          <a:spcPts val="0"/>
                        </a:spcBef>
                        <a:spcAft>
                          <a:spcPts val="0"/>
                        </a:spcAft>
                      </a:pPr>
                      <a:r>
                        <a:rPr lang="en-US" sz="2800" dirty="0">
                          <a:effectLst/>
                          <a:latin typeface="+mn-lt"/>
                          <a:ea typeface="MS Mincho" panose="02020609040205080304" pitchFamily="49" charset="-128"/>
                          <a:cs typeface="Times New Roman" panose="02020603050405020304" pitchFamily="18" charset="0"/>
                        </a:rPr>
                        <a:t>56%</a:t>
                      </a:r>
                    </a:p>
                  </a:txBody>
                  <a:tcPr marL="68580" marR="68580" marT="0" marB="0"/>
                </a:tc>
                <a:extLst>
                  <a:ext uri="{0D108BD9-81ED-4DB2-BD59-A6C34878D82A}">
                    <a16:rowId xmlns:a16="http://schemas.microsoft.com/office/drawing/2014/main" val="897694663"/>
                  </a:ext>
                </a:extLst>
              </a:tr>
              <a:tr h="370840">
                <a:tc>
                  <a:txBody>
                    <a:bodyPr/>
                    <a:lstStyle/>
                    <a:p>
                      <a:pPr marL="0" marR="0">
                        <a:lnSpc>
                          <a:spcPct val="115000"/>
                        </a:lnSpc>
                        <a:spcBef>
                          <a:spcPts val="0"/>
                        </a:spcBef>
                        <a:spcAft>
                          <a:spcPts val="0"/>
                        </a:spcAft>
                      </a:pPr>
                      <a:r>
                        <a:rPr lang="en-US" sz="2800" dirty="0">
                          <a:solidFill>
                            <a:srgbClr val="333333"/>
                          </a:solidFill>
                          <a:effectLst/>
                          <a:latin typeface="+mn-lt"/>
                          <a:ea typeface="MS Mincho" panose="02020609040205080304" pitchFamily="49" charset="-128"/>
                          <a:cs typeface="Times New Roman" panose="02020603050405020304" pitchFamily="18" charset="0"/>
                        </a:rPr>
                        <a:t>Our congregation disrupts days off and vacations for reasons other than emergencies</a:t>
                      </a:r>
                      <a:endParaRPr lang="en-US" sz="2800" dirty="0">
                        <a:effectLst/>
                        <a:latin typeface="+mn-lt"/>
                        <a:ea typeface="MS Mincho" panose="02020609040205080304" pitchFamily="49" charset="-128"/>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dirty="0">
                          <a:effectLst/>
                          <a:latin typeface="+mn-lt"/>
                          <a:ea typeface="MS Mincho" panose="02020609040205080304" pitchFamily="49" charset="-128"/>
                          <a:cs typeface="Times New Roman" panose="02020603050405020304" pitchFamily="18" charset="0"/>
                        </a:rPr>
                        <a:t>51%</a:t>
                      </a:r>
                    </a:p>
                  </a:txBody>
                  <a:tcPr marL="68580" marR="68580" marT="0" marB="0"/>
                </a:tc>
                <a:extLst>
                  <a:ext uri="{0D108BD9-81ED-4DB2-BD59-A6C34878D82A}">
                    <a16:rowId xmlns:a16="http://schemas.microsoft.com/office/drawing/2014/main" val="2727357546"/>
                  </a:ext>
                </a:extLst>
              </a:tr>
              <a:tr h="370840">
                <a:tc>
                  <a:txBody>
                    <a:bodyPr/>
                    <a:lstStyle/>
                    <a:p>
                      <a:pPr marL="0" marR="0">
                        <a:lnSpc>
                          <a:spcPct val="115000"/>
                        </a:lnSpc>
                        <a:spcBef>
                          <a:spcPts val="0"/>
                        </a:spcBef>
                        <a:spcAft>
                          <a:spcPts val="0"/>
                        </a:spcAft>
                      </a:pPr>
                      <a:r>
                        <a:rPr lang="en-US" sz="2800" dirty="0">
                          <a:effectLst/>
                          <a:latin typeface="+mn-lt"/>
                          <a:ea typeface="MS Mincho" panose="02020609040205080304" pitchFamily="49" charset="-128"/>
                          <a:cs typeface="Times New Roman" panose="02020603050405020304" pitchFamily="18" charset="0"/>
                        </a:rPr>
                        <a:t>Church politics at the local conference level</a:t>
                      </a:r>
                    </a:p>
                  </a:txBody>
                  <a:tcPr marL="68580" marR="68580" marT="0" marB="0"/>
                </a:tc>
                <a:tc>
                  <a:txBody>
                    <a:bodyPr/>
                    <a:lstStyle/>
                    <a:p>
                      <a:pPr marL="0" marR="0" algn="ctr">
                        <a:lnSpc>
                          <a:spcPct val="115000"/>
                        </a:lnSpc>
                        <a:spcBef>
                          <a:spcPts val="0"/>
                        </a:spcBef>
                        <a:spcAft>
                          <a:spcPts val="0"/>
                        </a:spcAft>
                      </a:pPr>
                      <a:r>
                        <a:rPr lang="en-US" sz="2800" dirty="0">
                          <a:effectLst/>
                          <a:latin typeface="+mn-lt"/>
                          <a:ea typeface="MS Mincho" panose="02020609040205080304" pitchFamily="49" charset="-128"/>
                          <a:cs typeface="Times New Roman" panose="02020603050405020304" pitchFamily="18" charset="0"/>
                        </a:rPr>
                        <a:t>49%</a:t>
                      </a:r>
                    </a:p>
                  </a:txBody>
                  <a:tcPr marL="68580" marR="68580" marT="0" marB="0"/>
                </a:tc>
                <a:extLst>
                  <a:ext uri="{0D108BD9-81ED-4DB2-BD59-A6C34878D82A}">
                    <a16:rowId xmlns:a16="http://schemas.microsoft.com/office/drawing/2014/main" val="3878645079"/>
                  </a:ext>
                </a:extLst>
              </a:tr>
              <a:tr h="370840">
                <a:tc>
                  <a:txBody>
                    <a:bodyPr/>
                    <a:lstStyle/>
                    <a:p>
                      <a:pPr marL="0" marR="0">
                        <a:lnSpc>
                          <a:spcPct val="115000"/>
                        </a:lnSpc>
                        <a:spcBef>
                          <a:spcPts val="0"/>
                        </a:spcBef>
                        <a:spcAft>
                          <a:spcPts val="0"/>
                        </a:spcAft>
                      </a:pPr>
                      <a:r>
                        <a:rPr lang="en-US" sz="2800" dirty="0">
                          <a:effectLst/>
                          <a:latin typeface="+mn-lt"/>
                          <a:ea typeface="MS Mincho" panose="02020609040205080304" pitchFamily="49" charset="-128"/>
                          <a:cs typeface="Times New Roman" panose="02020603050405020304" pitchFamily="18" charset="0"/>
                        </a:rPr>
                        <a:t>Conflict over women’s ordination</a:t>
                      </a:r>
                    </a:p>
                  </a:txBody>
                  <a:tcPr marL="68580" marR="68580" marT="0" marB="0"/>
                </a:tc>
                <a:tc>
                  <a:txBody>
                    <a:bodyPr/>
                    <a:lstStyle/>
                    <a:p>
                      <a:pPr marL="0" marR="0" algn="ctr">
                        <a:lnSpc>
                          <a:spcPct val="115000"/>
                        </a:lnSpc>
                        <a:spcBef>
                          <a:spcPts val="0"/>
                        </a:spcBef>
                        <a:spcAft>
                          <a:spcPts val="0"/>
                        </a:spcAft>
                      </a:pPr>
                      <a:r>
                        <a:rPr lang="en-US" sz="2800" dirty="0">
                          <a:effectLst/>
                          <a:latin typeface="+mn-lt"/>
                          <a:ea typeface="MS Mincho" panose="02020609040205080304" pitchFamily="49" charset="-128"/>
                          <a:cs typeface="Times New Roman" panose="02020603050405020304" pitchFamily="18" charset="0"/>
                        </a:rPr>
                        <a:t>47%</a:t>
                      </a:r>
                    </a:p>
                  </a:txBody>
                  <a:tcPr marL="68580" marR="68580" marT="0" marB="0"/>
                </a:tc>
                <a:extLst>
                  <a:ext uri="{0D108BD9-81ED-4DB2-BD59-A6C34878D82A}">
                    <a16:rowId xmlns:a16="http://schemas.microsoft.com/office/drawing/2014/main" val="2956386166"/>
                  </a:ext>
                </a:extLst>
              </a:tr>
            </a:tbl>
          </a:graphicData>
        </a:graphic>
      </p:graphicFrame>
    </p:spTree>
    <p:extLst>
      <p:ext uri="{BB962C8B-B14F-4D97-AF65-F5344CB8AC3E}">
        <p14:creationId xmlns:p14="http://schemas.microsoft.com/office/powerpoint/2010/main" val="12322134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C599C-B3A1-9F4E-9094-6180D631BCA7}"/>
              </a:ext>
            </a:extLst>
          </p:cNvPr>
          <p:cNvSpPr>
            <a:spLocks noGrp="1"/>
          </p:cNvSpPr>
          <p:nvPr>
            <p:ph type="title"/>
          </p:nvPr>
        </p:nvSpPr>
        <p:spPr/>
        <p:txBody>
          <a:bodyPr/>
          <a:lstStyle/>
          <a:p>
            <a:pPr algn="ctr"/>
            <a:r>
              <a:rPr lang="en-US" b="1" dirty="0"/>
              <a:t>Findings</a:t>
            </a:r>
            <a:br>
              <a:rPr lang="en-US" b="1" dirty="0"/>
            </a:br>
            <a:r>
              <a:rPr lang="en-US" b="1" dirty="0"/>
              <a:t>Stressors – Workplace</a:t>
            </a:r>
          </a:p>
        </p:txBody>
      </p:sp>
      <p:sp>
        <p:nvSpPr>
          <p:cNvPr id="5" name="Content Placeholder 4">
            <a:extLst>
              <a:ext uri="{FF2B5EF4-FFF2-40B4-BE49-F238E27FC236}">
                <a16:creationId xmlns:a16="http://schemas.microsoft.com/office/drawing/2014/main" id="{3E2D9B5E-D44D-2648-9393-D87B82B658CF}"/>
              </a:ext>
            </a:extLst>
          </p:cNvPr>
          <p:cNvSpPr>
            <a:spLocks noGrp="1"/>
          </p:cNvSpPr>
          <p:nvPr>
            <p:ph idx="1"/>
          </p:nvPr>
        </p:nvSpPr>
        <p:spPr>
          <a:xfrm>
            <a:off x="838200" y="1825625"/>
            <a:ext cx="10646044" cy="4351338"/>
          </a:xfrm>
        </p:spPr>
        <p:txBody>
          <a:bodyPr>
            <a:normAutofit/>
          </a:bodyPr>
          <a:lstStyle/>
          <a:p>
            <a:r>
              <a:rPr lang="en-US" dirty="0"/>
              <a:t>“And the conference … listens to every church member and it gets you in trouble and that causes more stress in ministry than anything else…. If they [the conference] would look at their pastors as their co-workers, their team, and back them up, they would relieve a lot of our stress” (FG #5).</a:t>
            </a:r>
          </a:p>
          <a:p>
            <a:r>
              <a:rPr lang="en-US" dirty="0"/>
              <a:t>“I think there are certain expectations that are set by the congregation that just simply cannot be met. (FG #3)</a:t>
            </a:r>
          </a:p>
        </p:txBody>
      </p:sp>
    </p:spTree>
    <p:extLst>
      <p:ext uri="{BB962C8B-B14F-4D97-AF65-F5344CB8AC3E}">
        <p14:creationId xmlns:p14="http://schemas.microsoft.com/office/powerpoint/2010/main" val="3551429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0BD29-F8AC-024A-B4F8-D46275DD4B1A}"/>
              </a:ext>
            </a:extLst>
          </p:cNvPr>
          <p:cNvSpPr>
            <a:spLocks noGrp="1"/>
          </p:cNvSpPr>
          <p:nvPr>
            <p:ph type="ctrTitle"/>
          </p:nvPr>
        </p:nvSpPr>
        <p:spPr>
          <a:xfrm>
            <a:off x="1524000" y="368300"/>
            <a:ext cx="9144000" cy="3721100"/>
          </a:xfrm>
        </p:spPr>
        <p:txBody>
          <a:bodyPr>
            <a:noAutofit/>
          </a:bodyPr>
          <a:lstStyle/>
          <a:p>
            <a:r>
              <a:rPr lang="en-US" sz="4200" b="1" dirty="0">
                <a:latin typeface="Adelle Sans Devanagari Semibold" panose="02000503000000020004" pitchFamily="2" charset="-78"/>
                <a:cs typeface="Adelle Sans Devanagari Semibold" panose="02000503000000020004" pitchFamily="2" charset="-78"/>
              </a:rPr>
              <a:t>It takes a lot of discipline to say, “I’m going to walk with God today"</a:t>
            </a:r>
            <a:br>
              <a:rPr lang="en-US" sz="4200" b="1" dirty="0">
                <a:latin typeface="Adelle Sans Devanagari Semibold" panose="02000503000000020004" pitchFamily="2" charset="-78"/>
                <a:cs typeface="Adelle Sans Devanagari Semibold" panose="02000503000000020004" pitchFamily="2" charset="-78"/>
              </a:rPr>
            </a:br>
            <a:br>
              <a:rPr lang="en-US" sz="4200" b="1" dirty="0">
                <a:latin typeface="Adelle Sans Devanagari Semibold" panose="02000503000000020004" pitchFamily="2" charset="-78"/>
                <a:cs typeface="Adelle Sans Devanagari Semibold" panose="02000503000000020004" pitchFamily="2" charset="-78"/>
              </a:rPr>
            </a:br>
            <a:r>
              <a:rPr lang="en-US" sz="4200" b="1" dirty="0">
                <a:latin typeface="Adelle Sans Devanagari Semibold" panose="02000503000000020004" pitchFamily="2" charset="-78"/>
                <a:cs typeface="Adelle Sans Devanagari Semibold" panose="02000503000000020004" pitchFamily="2" charset="-78"/>
              </a:rPr>
              <a:t>Recognizing and Addressing Barriers to Pastors’ Spiritual Wellbeing</a:t>
            </a:r>
          </a:p>
        </p:txBody>
      </p:sp>
      <p:sp>
        <p:nvSpPr>
          <p:cNvPr id="3" name="Subtitle 2">
            <a:extLst>
              <a:ext uri="{FF2B5EF4-FFF2-40B4-BE49-F238E27FC236}">
                <a16:creationId xmlns:a16="http://schemas.microsoft.com/office/drawing/2014/main" id="{51A7E1F1-75D7-D547-A33F-858B7EE0C86D}"/>
              </a:ext>
            </a:extLst>
          </p:cNvPr>
          <p:cNvSpPr>
            <a:spLocks noGrp="1"/>
          </p:cNvSpPr>
          <p:nvPr>
            <p:ph type="subTitle" idx="1"/>
          </p:nvPr>
        </p:nvSpPr>
        <p:spPr>
          <a:xfrm>
            <a:off x="1524000" y="4525963"/>
            <a:ext cx="9144000" cy="1557337"/>
          </a:xfrm>
        </p:spPr>
        <p:txBody>
          <a:bodyPr>
            <a:normAutofit fontScale="85000" lnSpcReduction="20000"/>
          </a:bodyPr>
          <a:lstStyle/>
          <a:p>
            <a:r>
              <a:rPr lang="en-US" sz="3200" b="1" dirty="0">
                <a:latin typeface="Adelle Sans Devanagari Semibold" panose="02000503000000020004" pitchFamily="2" charset="-78"/>
                <a:cs typeface="Adelle Sans Devanagari Semibold" panose="02000503000000020004" pitchFamily="2" charset="-78"/>
              </a:rPr>
              <a:t>Adventist Human Subjects Researchers Association Conference</a:t>
            </a:r>
          </a:p>
          <a:p>
            <a:r>
              <a:rPr lang="en-US" sz="3200" b="1" dirty="0">
                <a:latin typeface="Adelle Sans Devanagari Semibold" panose="02000503000000020004" pitchFamily="2" charset="-78"/>
                <a:cs typeface="Adelle Sans Devanagari Semibold" panose="02000503000000020004" pitchFamily="2" charset="-78"/>
              </a:rPr>
              <a:t>Orlando, FL</a:t>
            </a:r>
          </a:p>
          <a:p>
            <a:r>
              <a:rPr lang="en-US" sz="3200" b="1" dirty="0">
                <a:latin typeface="Adelle Sans Devanagari Semibold" panose="02000503000000020004" pitchFamily="2" charset="-78"/>
                <a:cs typeface="Adelle Sans Devanagari Semibold" panose="02000503000000020004" pitchFamily="2" charset="-78"/>
              </a:rPr>
              <a:t>May 19 – 20, 2022</a:t>
            </a:r>
          </a:p>
          <a:p>
            <a:endParaRPr lang="en-US" dirty="0"/>
          </a:p>
        </p:txBody>
      </p:sp>
    </p:spTree>
    <p:extLst>
      <p:ext uri="{BB962C8B-B14F-4D97-AF65-F5344CB8AC3E}">
        <p14:creationId xmlns:p14="http://schemas.microsoft.com/office/powerpoint/2010/main" val="18001679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C599C-B3A1-9F4E-9094-6180D631BCA7}"/>
              </a:ext>
            </a:extLst>
          </p:cNvPr>
          <p:cNvSpPr>
            <a:spLocks noGrp="1"/>
          </p:cNvSpPr>
          <p:nvPr>
            <p:ph type="title"/>
          </p:nvPr>
        </p:nvSpPr>
        <p:spPr/>
        <p:txBody>
          <a:bodyPr/>
          <a:lstStyle/>
          <a:p>
            <a:pPr algn="ctr"/>
            <a:r>
              <a:rPr lang="en-US" b="1" dirty="0"/>
              <a:t>Findings</a:t>
            </a:r>
            <a:br>
              <a:rPr lang="en-US" b="1" dirty="0"/>
            </a:br>
            <a:r>
              <a:rPr lang="en-US" b="1" dirty="0"/>
              <a:t>Stressors – Workplace</a:t>
            </a:r>
          </a:p>
        </p:txBody>
      </p:sp>
      <p:sp>
        <p:nvSpPr>
          <p:cNvPr id="5" name="Content Placeholder 4">
            <a:extLst>
              <a:ext uri="{FF2B5EF4-FFF2-40B4-BE49-F238E27FC236}">
                <a16:creationId xmlns:a16="http://schemas.microsoft.com/office/drawing/2014/main" id="{3E2D9B5E-D44D-2648-9393-D87B82B658CF}"/>
              </a:ext>
            </a:extLst>
          </p:cNvPr>
          <p:cNvSpPr>
            <a:spLocks noGrp="1"/>
          </p:cNvSpPr>
          <p:nvPr>
            <p:ph idx="1"/>
          </p:nvPr>
        </p:nvSpPr>
        <p:spPr/>
        <p:txBody>
          <a:bodyPr>
            <a:normAutofit/>
          </a:bodyPr>
          <a:lstStyle/>
          <a:p>
            <a:r>
              <a:rPr lang="en-US" dirty="0"/>
              <a:t>“What we have to understand is that female pastors have a different hurt, that they’re hurting because the leaders don’t want them, but they want the results.  There’s a pain that comes along with that” (FG #1).</a:t>
            </a:r>
          </a:p>
          <a:p>
            <a:r>
              <a:rPr lang="en-US" dirty="0"/>
              <a:t>“The problem is that you end up then having to navigate what the Lord has called you to do. And I don't even know if I can call that politics, but just simply knowing how to deal with that individual that sits as your manager, as supervisor, as a person above you, right?” (FG # 3).</a:t>
            </a:r>
          </a:p>
        </p:txBody>
      </p:sp>
    </p:spTree>
    <p:extLst>
      <p:ext uri="{BB962C8B-B14F-4D97-AF65-F5344CB8AC3E}">
        <p14:creationId xmlns:p14="http://schemas.microsoft.com/office/powerpoint/2010/main" val="41472346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C599C-B3A1-9F4E-9094-6180D631BCA7}"/>
              </a:ext>
            </a:extLst>
          </p:cNvPr>
          <p:cNvSpPr>
            <a:spLocks noGrp="1"/>
          </p:cNvSpPr>
          <p:nvPr>
            <p:ph type="title"/>
          </p:nvPr>
        </p:nvSpPr>
        <p:spPr/>
        <p:txBody>
          <a:bodyPr/>
          <a:lstStyle/>
          <a:p>
            <a:pPr algn="ctr"/>
            <a:r>
              <a:rPr lang="en-US" b="1" dirty="0"/>
              <a:t>Findings</a:t>
            </a:r>
            <a:br>
              <a:rPr lang="en-US" b="1" dirty="0"/>
            </a:br>
            <a:r>
              <a:rPr lang="en-US" b="1" dirty="0"/>
              <a:t>How Pastors Deal with Emotional Stress</a:t>
            </a:r>
          </a:p>
        </p:txBody>
      </p:sp>
      <p:sp>
        <p:nvSpPr>
          <p:cNvPr id="5" name="Content Placeholder 4">
            <a:extLst>
              <a:ext uri="{FF2B5EF4-FFF2-40B4-BE49-F238E27FC236}">
                <a16:creationId xmlns:a16="http://schemas.microsoft.com/office/drawing/2014/main" id="{3E2D9B5E-D44D-2648-9393-D87B82B658CF}"/>
              </a:ext>
            </a:extLst>
          </p:cNvPr>
          <p:cNvSpPr>
            <a:spLocks noGrp="1"/>
          </p:cNvSpPr>
          <p:nvPr>
            <p:ph idx="1"/>
          </p:nvPr>
        </p:nvSpPr>
        <p:spPr/>
        <p:txBody>
          <a:bodyPr>
            <a:normAutofit/>
          </a:bodyPr>
          <a:lstStyle/>
          <a:p>
            <a:r>
              <a:rPr lang="en-US" dirty="0"/>
              <a:t>Seeking social support </a:t>
            </a:r>
          </a:p>
          <a:p>
            <a:r>
              <a:rPr lang="en-US" dirty="0"/>
              <a:t>Setting boundaries</a:t>
            </a:r>
          </a:p>
          <a:p>
            <a:r>
              <a:rPr lang="en-US" dirty="0"/>
              <a:t>Gaining self-awareness and self-acceptance</a:t>
            </a:r>
          </a:p>
          <a:p>
            <a:r>
              <a:rPr lang="en-US" dirty="0"/>
              <a:t>Exercising</a:t>
            </a:r>
          </a:p>
          <a:p>
            <a:r>
              <a:rPr lang="en-US" dirty="0"/>
              <a:t>Engaging in therapy or professional counseling</a:t>
            </a:r>
          </a:p>
          <a:p>
            <a:r>
              <a:rPr lang="en-US" dirty="0"/>
              <a:t>Taking time off</a:t>
            </a:r>
          </a:p>
          <a:p>
            <a:endParaRPr lang="en-US" dirty="0"/>
          </a:p>
        </p:txBody>
      </p:sp>
    </p:spTree>
    <p:extLst>
      <p:ext uri="{BB962C8B-B14F-4D97-AF65-F5344CB8AC3E}">
        <p14:creationId xmlns:p14="http://schemas.microsoft.com/office/powerpoint/2010/main" val="37730362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C599C-B3A1-9F4E-9094-6180D631BCA7}"/>
              </a:ext>
            </a:extLst>
          </p:cNvPr>
          <p:cNvSpPr>
            <a:spLocks noGrp="1"/>
          </p:cNvSpPr>
          <p:nvPr>
            <p:ph type="title"/>
          </p:nvPr>
        </p:nvSpPr>
        <p:spPr/>
        <p:txBody>
          <a:bodyPr/>
          <a:lstStyle/>
          <a:p>
            <a:pPr algn="ctr"/>
            <a:r>
              <a:rPr lang="en-US" b="1" dirty="0"/>
              <a:t>Findings</a:t>
            </a:r>
            <a:br>
              <a:rPr lang="en-US" b="1" dirty="0"/>
            </a:br>
            <a:r>
              <a:rPr lang="en-US" b="1" dirty="0"/>
              <a:t>How Pastors Deal with Emotional Stress</a:t>
            </a:r>
          </a:p>
        </p:txBody>
      </p:sp>
      <p:sp>
        <p:nvSpPr>
          <p:cNvPr id="5" name="Content Placeholder 4">
            <a:extLst>
              <a:ext uri="{FF2B5EF4-FFF2-40B4-BE49-F238E27FC236}">
                <a16:creationId xmlns:a16="http://schemas.microsoft.com/office/drawing/2014/main" id="{3E2D9B5E-D44D-2648-9393-D87B82B658CF}"/>
              </a:ext>
            </a:extLst>
          </p:cNvPr>
          <p:cNvSpPr>
            <a:spLocks noGrp="1"/>
          </p:cNvSpPr>
          <p:nvPr>
            <p:ph idx="1"/>
          </p:nvPr>
        </p:nvSpPr>
        <p:spPr>
          <a:xfrm>
            <a:off x="838200" y="1825625"/>
            <a:ext cx="10515600" cy="4544178"/>
          </a:xfrm>
        </p:spPr>
        <p:txBody>
          <a:bodyPr>
            <a:normAutofit fontScale="85000" lnSpcReduction="20000"/>
          </a:bodyPr>
          <a:lstStyle/>
          <a:p>
            <a:r>
              <a:rPr lang="en-US" dirty="0"/>
              <a:t>Social support</a:t>
            </a:r>
          </a:p>
          <a:p>
            <a:pPr marL="0" indent="0">
              <a:buNone/>
            </a:pPr>
            <a:r>
              <a:rPr lang="en-US" dirty="0"/>
              <a:t>“I think for me it would be very challenging to be single in pastoral ministry. So, just being married and then just having . . . a spouse to rant with or whatever, you know, it has been a blessing.” (FG 5)</a:t>
            </a:r>
          </a:p>
          <a:p>
            <a:pPr marL="0" indent="0">
              <a:buNone/>
            </a:pPr>
            <a:r>
              <a:rPr lang="en-US" dirty="0"/>
              <a:t>“A big factor that helps me is my fellow colleagues that I can trust . . . I have friends in the ministry, in [this] conference and in other conferences. It's a small group, but they are there, you know, to talk to. I know that I can talk to them about my frustrations. They give me sound advice.” (FG 4)</a:t>
            </a:r>
          </a:p>
          <a:p>
            <a:r>
              <a:rPr lang="en-US" dirty="0"/>
              <a:t>Setting boundaries</a:t>
            </a:r>
          </a:p>
          <a:p>
            <a:pPr marL="0" indent="0">
              <a:buNone/>
            </a:pPr>
            <a:r>
              <a:rPr lang="en-US" dirty="0"/>
              <a:t>“I told my church, the first day I started there, that the most important thing to me is my family and you will never get ahead of them. While I enjoy wanting to be available, if you call me late at night, you call me past ten, I'm not calling you until the morning. Seven o'clock in the morning is when my phone is available. I started out with my boundary set. I tried to set those up early.” (FG 3)</a:t>
            </a:r>
          </a:p>
          <a:p>
            <a:endParaRPr lang="en-US" dirty="0"/>
          </a:p>
          <a:p>
            <a:endParaRPr lang="en-US" dirty="0"/>
          </a:p>
        </p:txBody>
      </p:sp>
    </p:spTree>
    <p:extLst>
      <p:ext uri="{BB962C8B-B14F-4D97-AF65-F5344CB8AC3E}">
        <p14:creationId xmlns:p14="http://schemas.microsoft.com/office/powerpoint/2010/main" val="25595712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C599C-B3A1-9F4E-9094-6180D631BCA7}"/>
              </a:ext>
            </a:extLst>
          </p:cNvPr>
          <p:cNvSpPr>
            <a:spLocks noGrp="1"/>
          </p:cNvSpPr>
          <p:nvPr>
            <p:ph type="title"/>
          </p:nvPr>
        </p:nvSpPr>
        <p:spPr/>
        <p:txBody>
          <a:bodyPr/>
          <a:lstStyle/>
          <a:p>
            <a:pPr algn="ctr"/>
            <a:r>
              <a:rPr lang="en-US" b="1" dirty="0"/>
              <a:t>Findings</a:t>
            </a:r>
            <a:br>
              <a:rPr lang="en-US" b="1" dirty="0"/>
            </a:br>
            <a:r>
              <a:rPr lang="en-US" b="1" dirty="0"/>
              <a:t>How Pastors Deal with Emotional Stress</a:t>
            </a:r>
          </a:p>
        </p:txBody>
      </p:sp>
      <p:sp>
        <p:nvSpPr>
          <p:cNvPr id="5" name="Content Placeholder 4">
            <a:extLst>
              <a:ext uri="{FF2B5EF4-FFF2-40B4-BE49-F238E27FC236}">
                <a16:creationId xmlns:a16="http://schemas.microsoft.com/office/drawing/2014/main" id="{3E2D9B5E-D44D-2648-9393-D87B82B658CF}"/>
              </a:ext>
            </a:extLst>
          </p:cNvPr>
          <p:cNvSpPr>
            <a:spLocks noGrp="1"/>
          </p:cNvSpPr>
          <p:nvPr>
            <p:ph idx="1"/>
          </p:nvPr>
        </p:nvSpPr>
        <p:spPr/>
        <p:txBody>
          <a:bodyPr>
            <a:normAutofit lnSpcReduction="10000"/>
          </a:bodyPr>
          <a:lstStyle/>
          <a:p>
            <a:pPr marL="0" indent="0">
              <a:buNone/>
            </a:pPr>
            <a:endParaRPr lang="en-US" dirty="0"/>
          </a:p>
          <a:p>
            <a:r>
              <a:rPr lang="en-US" dirty="0"/>
              <a:t>Gaining self awareness</a:t>
            </a:r>
          </a:p>
          <a:p>
            <a:pPr marL="0" indent="0">
              <a:buNone/>
            </a:pPr>
            <a:r>
              <a:rPr lang="en-US" dirty="0"/>
              <a:t>“You can be able to deal with emotional issues if you be yourself. What do I mean by that? Don’t compare yourself with other ministers because in this work you’re not in competition. If you’re good at one thing, be good at that thing. If you’re not a powerful preacher, but you have the gift of ministry of presence, being there for your members, visiting them, praying for them. It [is better than] preaching for 45 minutes or two hours and sweating on the pulpit. So be yourself. And being yourself will erase the emotional stress that you put on yourself because you want to be like others.” (FG 1)</a:t>
            </a:r>
          </a:p>
          <a:p>
            <a:endParaRPr lang="en-US" dirty="0"/>
          </a:p>
          <a:p>
            <a:endParaRPr lang="en-US" dirty="0"/>
          </a:p>
        </p:txBody>
      </p:sp>
    </p:spTree>
    <p:extLst>
      <p:ext uri="{BB962C8B-B14F-4D97-AF65-F5344CB8AC3E}">
        <p14:creationId xmlns:p14="http://schemas.microsoft.com/office/powerpoint/2010/main" val="7981413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C599C-B3A1-9F4E-9094-6180D631BCA7}"/>
              </a:ext>
            </a:extLst>
          </p:cNvPr>
          <p:cNvSpPr>
            <a:spLocks noGrp="1"/>
          </p:cNvSpPr>
          <p:nvPr>
            <p:ph type="title"/>
          </p:nvPr>
        </p:nvSpPr>
        <p:spPr/>
        <p:txBody>
          <a:bodyPr/>
          <a:lstStyle/>
          <a:p>
            <a:pPr algn="ctr"/>
            <a:r>
              <a:rPr lang="en-US" b="1" dirty="0"/>
              <a:t>Findings</a:t>
            </a:r>
            <a:br>
              <a:rPr lang="en-US" b="1" dirty="0"/>
            </a:br>
            <a:r>
              <a:rPr lang="en-US" b="1" dirty="0"/>
              <a:t>How Pastors Deal with Emotional Stress</a:t>
            </a:r>
          </a:p>
        </p:txBody>
      </p:sp>
      <p:sp>
        <p:nvSpPr>
          <p:cNvPr id="5" name="Content Placeholder 4">
            <a:extLst>
              <a:ext uri="{FF2B5EF4-FFF2-40B4-BE49-F238E27FC236}">
                <a16:creationId xmlns:a16="http://schemas.microsoft.com/office/drawing/2014/main" id="{3E2D9B5E-D44D-2648-9393-D87B82B658CF}"/>
              </a:ext>
            </a:extLst>
          </p:cNvPr>
          <p:cNvSpPr>
            <a:spLocks noGrp="1"/>
          </p:cNvSpPr>
          <p:nvPr>
            <p:ph idx="1"/>
          </p:nvPr>
        </p:nvSpPr>
        <p:spPr/>
        <p:txBody>
          <a:bodyPr>
            <a:normAutofit fontScale="92500" lnSpcReduction="10000"/>
          </a:bodyPr>
          <a:lstStyle/>
          <a:p>
            <a:pPr marL="0" indent="0">
              <a:buNone/>
            </a:pPr>
            <a:endParaRPr lang="en-US" dirty="0"/>
          </a:p>
          <a:p>
            <a:r>
              <a:rPr lang="en-US" dirty="0"/>
              <a:t>Counseling</a:t>
            </a:r>
          </a:p>
          <a:p>
            <a:pPr marL="0" indent="0">
              <a:buNone/>
            </a:pPr>
            <a:r>
              <a:rPr lang="en-US" dirty="0"/>
              <a:t>“I was pastoring in out in [another state] before I came here, and they did a fantastic job of providing counseling for pastors which was really helpful for me [because] I went through a divorce there.” (FG #5)</a:t>
            </a:r>
          </a:p>
          <a:p>
            <a:r>
              <a:rPr lang="en-US" dirty="0"/>
              <a:t>Taking time off</a:t>
            </a:r>
          </a:p>
          <a:p>
            <a:pPr marL="0" indent="0">
              <a:buNone/>
            </a:pPr>
            <a:r>
              <a:rPr lang="en-US" dirty="0"/>
              <a:t>“[I am] trying to be intentional about [taking your day off a week]. Because I get grumpier and grumpier, and more and more overwhelmed. Stresses come from all different places. But, sometimes just even a day away or taking vacation and, just to get away as hard as [it is in] a cell phone world.” (FG 2)</a:t>
            </a:r>
          </a:p>
          <a:p>
            <a:pPr marL="0" indent="0">
              <a:buNone/>
            </a:pPr>
            <a:endParaRPr lang="en-US" dirty="0"/>
          </a:p>
          <a:p>
            <a:endParaRPr lang="en-US" dirty="0"/>
          </a:p>
        </p:txBody>
      </p:sp>
    </p:spTree>
    <p:extLst>
      <p:ext uri="{BB962C8B-B14F-4D97-AF65-F5344CB8AC3E}">
        <p14:creationId xmlns:p14="http://schemas.microsoft.com/office/powerpoint/2010/main" val="11556006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C599C-B3A1-9F4E-9094-6180D631BCA7}"/>
              </a:ext>
            </a:extLst>
          </p:cNvPr>
          <p:cNvSpPr>
            <a:spLocks noGrp="1"/>
          </p:cNvSpPr>
          <p:nvPr>
            <p:ph type="title"/>
          </p:nvPr>
        </p:nvSpPr>
        <p:spPr/>
        <p:txBody>
          <a:bodyPr>
            <a:normAutofit/>
          </a:bodyPr>
          <a:lstStyle/>
          <a:p>
            <a:pPr algn="ctr"/>
            <a:r>
              <a:rPr lang="en-US" b="1" dirty="0"/>
              <a:t>Findings</a:t>
            </a:r>
            <a:br>
              <a:rPr lang="en-US" b="1" dirty="0"/>
            </a:br>
            <a:r>
              <a:rPr lang="en-US" b="1" dirty="0"/>
              <a:t>How Pastors Deal with Spiritual Challenges</a:t>
            </a:r>
          </a:p>
        </p:txBody>
      </p:sp>
      <p:sp>
        <p:nvSpPr>
          <p:cNvPr id="5" name="Content Placeholder 4">
            <a:extLst>
              <a:ext uri="{FF2B5EF4-FFF2-40B4-BE49-F238E27FC236}">
                <a16:creationId xmlns:a16="http://schemas.microsoft.com/office/drawing/2014/main" id="{3E2D9B5E-D44D-2648-9393-D87B82B658CF}"/>
              </a:ext>
            </a:extLst>
          </p:cNvPr>
          <p:cNvSpPr>
            <a:spLocks noGrp="1"/>
          </p:cNvSpPr>
          <p:nvPr>
            <p:ph idx="1"/>
          </p:nvPr>
        </p:nvSpPr>
        <p:spPr/>
        <p:txBody>
          <a:bodyPr>
            <a:normAutofit/>
          </a:bodyPr>
          <a:lstStyle/>
          <a:p>
            <a:r>
              <a:rPr lang="en-US" dirty="0"/>
              <a:t>Prioritizing devotional time</a:t>
            </a:r>
          </a:p>
          <a:p>
            <a:r>
              <a:rPr lang="en-US" dirty="0"/>
              <a:t>Spiritual retreats</a:t>
            </a:r>
          </a:p>
          <a:p>
            <a:r>
              <a:rPr lang="en-US" dirty="0"/>
              <a:t>Vacation and time away</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42414463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C599C-B3A1-9F4E-9094-6180D631BCA7}"/>
              </a:ext>
            </a:extLst>
          </p:cNvPr>
          <p:cNvSpPr>
            <a:spLocks noGrp="1"/>
          </p:cNvSpPr>
          <p:nvPr>
            <p:ph type="title"/>
          </p:nvPr>
        </p:nvSpPr>
        <p:spPr/>
        <p:txBody>
          <a:bodyPr>
            <a:normAutofit/>
          </a:bodyPr>
          <a:lstStyle/>
          <a:p>
            <a:pPr algn="ctr"/>
            <a:r>
              <a:rPr lang="en-US" b="1" dirty="0"/>
              <a:t>Findings</a:t>
            </a:r>
            <a:br>
              <a:rPr lang="en-US" b="1" dirty="0"/>
            </a:br>
            <a:r>
              <a:rPr lang="en-US" b="1" dirty="0"/>
              <a:t>How Pastors Deal with Spiritual Challenges</a:t>
            </a:r>
          </a:p>
        </p:txBody>
      </p:sp>
      <p:sp>
        <p:nvSpPr>
          <p:cNvPr id="5" name="Content Placeholder 4">
            <a:extLst>
              <a:ext uri="{FF2B5EF4-FFF2-40B4-BE49-F238E27FC236}">
                <a16:creationId xmlns:a16="http://schemas.microsoft.com/office/drawing/2014/main" id="{3E2D9B5E-D44D-2648-9393-D87B82B658CF}"/>
              </a:ext>
            </a:extLst>
          </p:cNvPr>
          <p:cNvSpPr>
            <a:spLocks noGrp="1"/>
          </p:cNvSpPr>
          <p:nvPr>
            <p:ph idx="1"/>
          </p:nvPr>
        </p:nvSpPr>
        <p:spPr/>
        <p:txBody>
          <a:bodyPr>
            <a:normAutofit fontScale="92500" lnSpcReduction="10000"/>
          </a:bodyPr>
          <a:lstStyle/>
          <a:p>
            <a:r>
              <a:rPr lang="en-US" dirty="0"/>
              <a:t>Prioritizing devotional time</a:t>
            </a:r>
          </a:p>
          <a:p>
            <a:pPr marL="0" indent="0">
              <a:buNone/>
            </a:pPr>
            <a:r>
              <a:rPr lang="en-US" dirty="0"/>
              <a:t>“For me, it's been a regular devotional time every day and inviting my family to do it also. That's how to keep accountable with devotional time . . . I have one devotional that I do with my family. Actually, before that, I’d like to do by myself.” (FG 3)</a:t>
            </a:r>
          </a:p>
          <a:p>
            <a:r>
              <a:rPr lang="en-US" dirty="0"/>
              <a:t>Spiritual retreats</a:t>
            </a:r>
          </a:p>
          <a:p>
            <a:pPr marL="0" indent="0">
              <a:buNone/>
            </a:pPr>
            <a:r>
              <a:rPr lang="en-US" dirty="0"/>
              <a:t>“I think spiritual retreats we do that at [my] conference, it’s really one of the most awesome [experiences]….. And our conference does it spring and fall. And we can go up to our summer camp, and they pay for the food—it’s wonderful. But it’s just three days, and most of it is silent, and then we have sometimes with group activities, but just getting away.” (FG 1)</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4325255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C599C-B3A1-9F4E-9094-6180D631BCA7}"/>
              </a:ext>
            </a:extLst>
          </p:cNvPr>
          <p:cNvSpPr>
            <a:spLocks noGrp="1"/>
          </p:cNvSpPr>
          <p:nvPr>
            <p:ph type="title"/>
          </p:nvPr>
        </p:nvSpPr>
        <p:spPr/>
        <p:txBody>
          <a:bodyPr/>
          <a:lstStyle/>
          <a:p>
            <a:pPr algn="ctr"/>
            <a:r>
              <a:rPr lang="en-US" b="1" dirty="0"/>
              <a:t>Findings</a:t>
            </a:r>
            <a:br>
              <a:rPr lang="en-US" b="1" dirty="0"/>
            </a:br>
            <a:r>
              <a:rPr lang="en-US" b="1" dirty="0"/>
              <a:t>How Pastors Deal with Financial Stress</a:t>
            </a:r>
          </a:p>
        </p:txBody>
      </p:sp>
      <p:sp>
        <p:nvSpPr>
          <p:cNvPr id="5" name="Content Placeholder 4">
            <a:extLst>
              <a:ext uri="{FF2B5EF4-FFF2-40B4-BE49-F238E27FC236}">
                <a16:creationId xmlns:a16="http://schemas.microsoft.com/office/drawing/2014/main" id="{3E2D9B5E-D44D-2648-9393-D87B82B658CF}"/>
              </a:ext>
            </a:extLst>
          </p:cNvPr>
          <p:cNvSpPr>
            <a:spLocks noGrp="1"/>
          </p:cNvSpPr>
          <p:nvPr>
            <p:ph idx="1"/>
          </p:nvPr>
        </p:nvSpPr>
        <p:spPr/>
        <p:txBody>
          <a:bodyPr>
            <a:normAutofit/>
          </a:bodyPr>
          <a:lstStyle/>
          <a:p>
            <a:r>
              <a:rPr lang="en-US" dirty="0"/>
              <a:t>Developing financial literacy</a:t>
            </a:r>
          </a:p>
          <a:p>
            <a:r>
              <a:rPr lang="en-US" dirty="0"/>
              <a:t>Budgeting carefully</a:t>
            </a:r>
          </a:p>
          <a:p>
            <a:r>
              <a:rPr lang="en-US" dirty="0"/>
              <a:t>Having an employed spouse </a:t>
            </a:r>
          </a:p>
          <a:p>
            <a:r>
              <a:rPr lang="en-US" dirty="0"/>
              <a:t>Trusting in God’s provision</a:t>
            </a:r>
          </a:p>
          <a:p>
            <a:pPr marL="0" indent="0">
              <a:buNone/>
            </a:pPr>
            <a:endParaRPr lang="en-US" dirty="0"/>
          </a:p>
        </p:txBody>
      </p:sp>
    </p:spTree>
    <p:extLst>
      <p:ext uri="{BB962C8B-B14F-4D97-AF65-F5344CB8AC3E}">
        <p14:creationId xmlns:p14="http://schemas.microsoft.com/office/powerpoint/2010/main" val="29213128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C599C-B3A1-9F4E-9094-6180D631BCA7}"/>
              </a:ext>
            </a:extLst>
          </p:cNvPr>
          <p:cNvSpPr>
            <a:spLocks noGrp="1"/>
          </p:cNvSpPr>
          <p:nvPr>
            <p:ph type="title"/>
          </p:nvPr>
        </p:nvSpPr>
        <p:spPr/>
        <p:txBody>
          <a:bodyPr/>
          <a:lstStyle/>
          <a:p>
            <a:pPr algn="ctr"/>
            <a:r>
              <a:rPr lang="en-US" b="1" dirty="0"/>
              <a:t>Findings</a:t>
            </a:r>
            <a:br>
              <a:rPr lang="en-US" b="1" dirty="0"/>
            </a:br>
            <a:r>
              <a:rPr lang="en-US" b="1" dirty="0"/>
              <a:t>How Pastors Deal with Financial Stress</a:t>
            </a:r>
          </a:p>
        </p:txBody>
      </p:sp>
      <p:sp>
        <p:nvSpPr>
          <p:cNvPr id="5" name="Content Placeholder 4">
            <a:extLst>
              <a:ext uri="{FF2B5EF4-FFF2-40B4-BE49-F238E27FC236}">
                <a16:creationId xmlns:a16="http://schemas.microsoft.com/office/drawing/2014/main" id="{3E2D9B5E-D44D-2648-9393-D87B82B658CF}"/>
              </a:ext>
            </a:extLst>
          </p:cNvPr>
          <p:cNvSpPr>
            <a:spLocks noGrp="1"/>
          </p:cNvSpPr>
          <p:nvPr>
            <p:ph idx="1"/>
          </p:nvPr>
        </p:nvSpPr>
        <p:spPr>
          <a:xfrm>
            <a:off x="838200" y="1825625"/>
            <a:ext cx="10515600" cy="4528680"/>
          </a:xfrm>
        </p:spPr>
        <p:txBody>
          <a:bodyPr>
            <a:normAutofit fontScale="85000" lnSpcReduction="20000"/>
          </a:bodyPr>
          <a:lstStyle/>
          <a:p>
            <a:r>
              <a:rPr lang="en-US" dirty="0"/>
              <a:t>Developing financial literacy</a:t>
            </a:r>
          </a:p>
          <a:p>
            <a:pPr marL="0" indent="0">
              <a:buNone/>
            </a:pPr>
            <a:r>
              <a:rPr lang="en-US" dirty="0"/>
              <a:t>“About a year and a half ago, I joined the Dave Ramsey course, which I had to pay for, but it was great. I was able to learn a lot about taxes, finances, being able to cut a lot. But at the same time, just figure out a plan on how I can be debt free, which is going to be in a very long time, but that's as far as what I've been able to do” (FG 3)</a:t>
            </a:r>
          </a:p>
          <a:p>
            <a:r>
              <a:rPr lang="en-US" dirty="0"/>
              <a:t>Budgeting carefully</a:t>
            </a:r>
          </a:p>
          <a:p>
            <a:pPr marL="0" indent="0">
              <a:buNone/>
            </a:pPr>
            <a:r>
              <a:rPr lang="en-US" dirty="0"/>
              <a:t>“What has helped for us, pretty much I think two things: living within our means, you know just simple personal finance discipline and the support of family and our congregation. I’m part of a congregation that’s very pastoral positive, very supportive. We are thriving as a church and so when those special days come, they give us gifts and tokens of appreciation and that helps out a lot. So, a loving church that is willing to express their love in both words and deeds has been helpful. And just trying to live within our means.” (FG 1)</a:t>
            </a:r>
          </a:p>
        </p:txBody>
      </p:sp>
    </p:spTree>
    <p:extLst>
      <p:ext uri="{BB962C8B-B14F-4D97-AF65-F5344CB8AC3E}">
        <p14:creationId xmlns:p14="http://schemas.microsoft.com/office/powerpoint/2010/main" val="1429461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C599C-B3A1-9F4E-9094-6180D631BCA7}"/>
              </a:ext>
            </a:extLst>
          </p:cNvPr>
          <p:cNvSpPr>
            <a:spLocks noGrp="1"/>
          </p:cNvSpPr>
          <p:nvPr>
            <p:ph type="title"/>
          </p:nvPr>
        </p:nvSpPr>
        <p:spPr/>
        <p:txBody>
          <a:bodyPr/>
          <a:lstStyle/>
          <a:p>
            <a:pPr algn="ctr"/>
            <a:r>
              <a:rPr lang="en-US" b="1" dirty="0"/>
              <a:t>Findings</a:t>
            </a:r>
            <a:br>
              <a:rPr lang="en-US" b="1" dirty="0"/>
            </a:br>
            <a:r>
              <a:rPr lang="en-US" b="1" dirty="0"/>
              <a:t>How Pastors Deal with Financial Stress</a:t>
            </a:r>
          </a:p>
        </p:txBody>
      </p:sp>
      <p:sp>
        <p:nvSpPr>
          <p:cNvPr id="5" name="Content Placeholder 4">
            <a:extLst>
              <a:ext uri="{FF2B5EF4-FFF2-40B4-BE49-F238E27FC236}">
                <a16:creationId xmlns:a16="http://schemas.microsoft.com/office/drawing/2014/main" id="{3E2D9B5E-D44D-2648-9393-D87B82B658CF}"/>
              </a:ext>
            </a:extLst>
          </p:cNvPr>
          <p:cNvSpPr>
            <a:spLocks noGrp="1"/>
          </p:cNvSpPr>
          <p:nvPr>
            <p:ph idx="1"/>
          </p:nvPr>
        </p:nvSpPr>
        <p:spPr/>
        <p:txBody>
          <a:bodyPr>
            <a:normAutofit/>
          </a:bodyPr>
          <a:lstStyle/>
          <a:p>
            <a:r>
              <a:rPr lang="en-US" dirty="0"/>
              <a:t>Having an employed spouse</a:t>
            </a:r>
          </a:p>
          <a:p>
            <a:pPr marL="0" indent="0">
              <a:buNone/>
            </a:pPr>
            <a:r>
              <a:rPr lang="en-US" dirty="0"/>
              <a:t>“My wife definitely needs to work without that [we would] go under.” (FG 2) </a:t>
            </a:r>
          </a:p>
          <a:p>
            <a:r>
              <a:rPr lang="en-US" dirty="0"/>
              <a:t>Trusting in God’s provision</a:t>
            </a:r>
          </a:p>
          <a:p>
            <a:pPr marL="0" indent="0">
              <a:buNone/>
            </a:pPr>
            <a:r>
              <a:rPr lang="en-US" dirty="0"/>
              <a:t>“[I say to my wife,] ‘I don't want to deal with it [financial problems] now. So, let’s leave it for God's leading.’ We depend on the hope, the blessed hope, keeps us going every day.” (FG 2)</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234526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7B83C-A8AF-B745-A0BF-673E18AD3E3C}"/>
              </a:ext>
            </a:extLst>
          </p:cNvPr>
          <p:cNvSpPr>
            <a:spLocks noGrp="1"/>
          </p:cNvSpPr>
          <p:nvPr>
            <p:ph type="title"/>
          </p:nvPr>
        </p:nvSpPr>
        <p:spPr/>
        <p:txBody>
          <a:bodyPr/>
          <a:lstStyle/>
          <a:p>
            <a:pPr algn="ctr"/>
            <a:r>
              <a:rPr lang="en-US" b="1" dirty="0"/>
              <a:t>Background</a:t>
            </a:r>
          </a:p>
        </p:txBody>
      </p:sp>
      <p:sp>
        <p:nvSpPr>
          <p:cNvPr id="4" name="Content Placeholder 3">
            <a:extLst>
              <a:ext uri="{FF2B5EF4-FFF2-40B4-BE49-F238E27FC236}">
                <a16:creationId xmlns:a16="http://schemas.microsoft.com/office/drawing/2014/main" id="{48C93AF4-A9F2-A34C-8615-BC84253AAD05}"/>
              </a:ext>
            </a:extLst>
          </p:cNvPr>
          <p:cNvSpPr>
            <a:spLocks noGrp="1"/>
          </p:cNvSpPr>
          <p:nvPr>
            <p:ph idx="1"/>
          </p:nvPr>
        </p:nvSpPr>
        <p:spPr/>
        <p:txBody>
          <a:bodyPr/>
          <a:lstStyle/>
          <a:p>
            <a:r>
              <a:rPr lang="en-US" dirty="0"/>
              <a:t>Research on pastor health reveals high levels of concern about their emotional, financial, spiritual, and social health (</a:t>
            </a:r>
            <a:r>
              <a:rPr lang="en-US" dirty="0">
                <a:latin typeface="Calibri" panose="020F0502020204030204" pitchFamily="34" charset="0"/>
                <a:ea typeface="MS Mincho" panose="02020609040205080304" pitchFamily="49" charset="-128"/>
                <a:cs typeface="Times New Roman" panose="02020603050405020304" pitchFamily="18" charset="0"/>
              </a:rPr>
              <a:t>McBride, Sedlacek, &amp; Drumm, 2014).</a:t>
            </a:r>
          </a:p>
          <a:p>
            <a:r>
              <a:rPr lang="en-US" dirty="0">
                <a:latin typeface="Calibri" panose="020F0502020204030204" pitchFamily="34" charset="0"/>
                <a:ea typeface="MS Mincho" panose="02020609040205080304" pitchFamily="49" charset="-128"/>
                <a:cs typeface="Times New Roman" panose="02020603050405020304" pitchFamily="18" charset="0"/>
              </a:rPr>
              <a:t>In spite of these concerns, another study notes that nearly two-thirds of the pastors surveyed (61%) consider pastoral ministry their ideal place to serve (Cincala &amp; Williams, 2020). </a:t>
            </a:r>
          </a:p>
          <a:p>
            <a:r>
              <a:rPr lang="en-US" dirty="0">
                <a:latin typeface="Calibri" panose="020F0502020204030204" pitchFamily="34" charset="0"/>
                <a:ea typeface="MS Mincho" panose="02020609040205080304" pitchFamily="49" charset="-128"/>
                <a:cs typeface="Times New Roman" panose="02020603050405020304" pitchFamily="18" charset="0"/>
              </a:rPr>
              <a:t> However, </a:t>
            </a:r>
            <a:r>
              <a:rPr lang="en-US" dirty="0"/>
              <a:t>41%  of the respondents sometimes felt like leaving the pastoral ministry </a:t>
            </a:r>
            <a:r>
              <a:rPr lang="en-US" dirty="0">
                <a:latin typeface="Calibri" panose="020F0502020204030204" pitchFamily="34" charset="0"/>
                <a:ea typeface="MS Mincho" panose="02020609040205080304" pitchFamily="49" charset="-128"/>
                <a:cs typeface="Times New Roman" panose="02020603050405020304" pitchFamily="18" charset="0"/>
              </a:rPr>
              <a:t>(Cincala &amp; Williams, 2020). </a:t>
            </a:r>
          </a:p>
          <a:p>
            <a:r>
              <a:rPr lang="en-US" dirty="0">
                <a:latin typeface="Calibri" panose="020F0502020204030204" pitchFamily="34" charset="0"/>
                <a:ea typeface="MS Mincho" panose="02020609040205080304" pitchFamily="49" charset="-128"/>
                <a:cs typeface="Times New Roman" panose="02020603050405020304" pitchFamily="18" charset="0"/>
              </a:rPr>
              <a:t>Among Adventist pastors, one study found that…% </a:t>
            </a:r>
            <a:endParaRPr lang="en-US" dirty="0"/>
          </a:p>
        </p:txBody>
      </p:sp>
    </p:spTree>
    <p:extLst>
      <p:ext uri="{BB962C8B-B14F-4D97-AF65-F5344CB8AC3E}">
        <p14:creationId xmlns:p14="http://schemas.microsoft.com/office/powerpoint/2010/main" val="13311748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C599C-B3A1-9F4E-9094-6180D631BCA7}"/>
              </a:ext>
            </a:extLst>
          </p:cNvPr>
          <p:cNvSpPr>
            <a:spLocks noGrp="1"/>
          </p:cNvSpPr>
          <p:nvPr>
            <p:ph type="title"/>
          </p:nvPr>
        </p:nvSpPr>
        <p:spPr/>
        <p:txBody>
          <a:bodyPr/>
          <a:lstStyle/>
          <a:p>
            <a:pPr algn="ctr"/>
            <a:r>
              <a:rPr lang="en-US" b="1" dirty="0"/>
              <a:t>Findings</a:t>
            </a:r>
            <a:br>
              <a:rPr lang="en-US" b="1" dirty="0"/>
            </a:br>
            <a:r>
              <a:rPr lang="en-US" b="1" dirty="0"/>
              <a:t>How Pastors Deal with Workplace Stress</a:t>
            </a:r>
          </a:p>
        </p:txBody>
      </p:sp>
      <p:sp>
        <p:nvSpPr>
          <p:cNvPr id="5" name="Content Placeholder 4">
            <a:extLst>
              <a:ext uri="{FF2B5EF4-FFF2-40B4-BE49-F238E27FC236}">
                <a16:creationId xmlns:a16="http://schemas.microsoft.com/office/drawing/2014/main" id="{3E2D9B5E-D44D-2648-9393-D87B82B658CF}"/>
              </a:ext>
            </a:extLst>
          </p:cNvPr>
          <p:cNvSpPr>
            <a:spLocks noGrp="1"/>
          </p:cNvSpPr>
          <p:nvPr>
            <p:ph idx="1"/>
          </p:nvPr>
        </p:nvSpPr>
        <p:spPr/>
        <p:txBody>
          <a:bodyPr>
            <a:normAutofit/>
          </a:bodyPr>
          <a:lstStyle/>
          <a:p>
            <a:r>
              <a:rPr lang="en-US" dirty="0"/>
              <a:t>Setting boundaries</a:t>
            </a:r>
          </a:p>
          <a:p>
            <a:r>
              <a:rPr lang="en-US" dirty="0"/>
              <a:t>Local focus vs. organizational focus</a:t>
            </a:r>
          </a:p>
          <a:p>
            <a:pPr marL="0" indent="0">
              <a:buNone/>
            </a:pPr>
            <a:endParaRPr lang="en-US" dirty="0"/>
          </a:p>
        </p:txBody>
      </p:sp>
    </p:spTree>
    <p:extLst>
      <p:ext uri="{BB962C8B-B14F-4D97-AF65-F5344CB8AC3E}">
        <p14:creationId xmlns:p14="http://schemas.microsoft.com/office/powerpoint/2010/main" val="9196355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C599C-B3A1-9F4E-9094-6180D631BCA7}"/>
              </a:ext>
            </a:extLst>
          </p:cNvPr>
          <p:cNvSpPr>
            <a:spLocks noGrp="1"/>
          </p:cNvSpPr>
          <p:nvPr>
            <p:ph type="title"/>
          </p:nvPr>
        </p:nvSpPr>
        <p:spPr/>
        <p:txBody>
          <a:bodyPr/>
          <a:lstStyle/>
          <a:p>
            <a:pPr algn="ctr"/>
            <a:r>
              <a:rPr lang="en-US" b="1" dirty="0"/>
              <a:t>Findings</a:t>
            </a:r>
            <a:br>
              <a:rPr lang="en-US" b="1" dirty="0"/>
            </a:br>
            <a:r>
              <a:rPr lang="en-US" b="1" dirty="0"/>
              <a:t>How Pastors Deal with Workplace Stress</a:t>
            </a:r>
          </a:p>
        </p:txBody>
      </p:sp>
      <p:sp>
        <p:nvSpPr>
          <p:cNvPr id="5" name="Content Placeholder 4">
            <a:extLst>
              <a:ext uri="{FF2B5EF4-FFF2-40B4-BE49-F238E27FC236}">
                <a16:creationId xmlns:a16="http://schemas.microsoft.com/office/drawing/2014/main" id="{3E2D9B5E-D44D-2648-9393-D87B82B658CF}"/>
              </a:ext>
            </a:extLst>
          </p:cNvPr>
          <p:cNvSpPr>
            <a:spLocks noGrp="1"/>
          </p:cNvSpPr>
          <p:nvPr>
            <p:ph idx="1"/>
          </p:nvPr>
        </p:nvSpPr>
        <p:spPr/>
        <p:txBody>
          <a:bodyPr>
            <a:normAutofit fontScale="85000" lnSpcReduction="20000"/>
          </a:bodyPr>
          <a:lstStyle/>
          <a:p>
            <a:r>
              <a:rPr lang="en-US" dirty="0"/>
              <a:t>Setting boundaries</a:t>
            </a:r>
          </a:p>
          <a:p>
            <a:pPr marL="0" indent="0">
              <a:buNone/>
            </a:pPr>
            <a:r>
              <a:rPr lang="en-US" dirty="0"/>
              <a:t>“Sometimes just have to say, ‘There is so much I can do [about] this, and there's so much of this that I can't, I can't make this all right.’ So, I'm going do what I can, and I don't do that very well, but at some point, you just have to allow yourself to say that you can't carry it all in your shoulders.” (FG 2)</a:t>
            </a:r>
          </a:p>
          <a:p>
            <a:pPr marL="0" indent="0">
              <a:buNone/>
            </a:pPr>
            <a:r>
              <a:rPr lang="en-US" dirty="0"/>
              <a:t>Local focus vs. organizational focus</a:t>
            </a:r>
          </a:p>
          <a:p>
            <a:pPr marL="0" indent="0">
              <a:buNone/>
            </a:pPr>
            <a:r>
              <a:rPr lang="en-US" dirty="0"/>
              <a:t>“I focus on what's in front of me. The world church can kind of do what it wants to do…. But unless I'm a voted delegate, then I will let other processes take care of those things. I have plenty to do in my own sphere to keep me busy. And the world church can go on doing what it's going to do…. And I can sometimes wonder if we are on the same page. And so, I think that is a greater challenge. I try to ensure that the relationships I have with my immediate superiors are clear and open, that I have cultivated those relationships. And that has been a benefit to me, so that I know who I can turn to, who will be trusted.” (FG 3)</a:t>
            </a:r>
          </a:p>
          <a:p>
            <a:pPr marL="0" indent="0">
              <a:buNone/>
            </a:pPr>
            <a:endParaRPr lang="en-US" dirty="0"/>
          </a:p>
          <a:p>
            <a:endParaRPr lang="en-US" dirty="0"/>
          </a:p>
        </p:txBody>
      </p:sp>
    </p:spTree>
    <p:extLst>
      <p:ext uri="{BB962C8B-B14F-4D97-AF65-F5344CB8AC3E}">
        <p14:creationId xmlns:p14="http://schemas.microsoft.com/office/powerpoint/2010/main" val="26099997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22A1D-5146-924C-8B50-5AFF87CFDA68}"/>
              </a:ext>
            </a:extLst>
          </p:cNvPr>
          <p:cNvSpPr>
            <a:spLocks noGrp="1"/>
          </p:cNvSpPr>
          <p:nvPr>
            <p:ph type="title"/>
          </p:nvPr>
        </p:nvSpPr>
        <p:spPr/>
        <p:txBody>
          <a:bodyPr/>
          <a:lstStyle/>
          <a:p>
            <a:r>
              <a:rPr lang="en-US" dirty="0"/>
              <a:t>Conclusions</a:t>
            </a:r>
          </a:p>
        </p:txBody>
      </p:sp>
      <p:sp>
        <p:nvSpPr>
          <p:cNvPr id="3" name="Text Placeholder 2">
            <a:extLst>
              <a:ext uri="{FF2B5EF4-FFF2-40B4-BE49-F238E27FC236}">
                <a16:creationId xmlns:a16="http://schemas.microsoft.com/office/drawing/2014/main" id="{BD5AC284-7606-9E4E-ADFF-8729BBC44E88}"/>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9476747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22A1D-5146-924C-8B50-5AFF87CFDA68}"/>
              </a:ext>
            </a:extLst>
          </p:cNvPr>
          <p:cNvSpPr>
            <a:spLocks noGrp="1"/>
          </p:cNvSpPr>
          <p:nvPr>
            <p:ph type="title"/>
          </p:nvPr>
        </p:nvSpPr>
        <p:spPr/>
        <p:txBody>
          <a:bodyPr/>
          <a:lstStyle/>
          <a:p>
            <a:r>
              <a:rPr lang="en-US" dirty="0"/>
              <a:t>Conclusions</a:t>
            </a:r>
          </a:p>
        </p:txBody>
      </p:sp>
      <p:sp>
        <p:nvSpPr>
          <p:cNvPr id="4" name="Content Placeholder 3">
            <a:extLst>
              <a:ext uri="{FF2B5EF4-FFF2-40B4-BE49-F238E27FC236}">
                <a16:creationId xmlns:a16="http://schemas.microsoft.com/office/drawing/2014/main" id="{CD2D1173-2707-9F4A-97DB-25A09C94B54B}"/>
              </a:ext>
            </a:extLst>
          </p:cNvPr>
          <p:cNvSpPr>
            <a:spLocks noGrp="1"/>
          </p:cNvSpPr>
          <p:nvPr>
            <p:ph idx="1"/>
          </p:nvPr>
        </p:nvSpPr>
        <p:spPr/>
        <p:txBody>
          <a:bodyPr>
            <a:normAutofit lnSpcReduction="10000"/>
          </a:bodyPr>
          <a:lstStyle/>
          <a:p>
            <a:r>
              <a:rPr lang="en-US" dirty="0"/>
              <a:t>Adventist pastors experience many kinds of challenges including emotional, spiritual, financial, and stress in the workplace</a:t>
            </a:r>
          </a:p>
          <a:p>
            <a:r>
              <a:rPr lang="en-US" dirty="0"/>
              <a:t>For a substantial minority of pastors, they think about leaving the pastorate because of these challenges. </a:t>
            </a:r>
          </a:p>
          <a:p>
            <a:r>
              <a:rPr lang="en-US" dirty="0"/>
              <a:t>Adventist pastors are resilient and have found ways to handle their stresses, but it has been primarily by their own ingenuity.</a:t>
            </a:r>
          </a:p>
          <a:p>
            <a:r>
              <a:rPr lang="en-US" dirty="0"/>
              <a:t>This presentation is a call to action to more support and assistance to pastors to lessen their burdens in their pastoral roles. </a:t>
            </a:r>
          </a:p>
          <a:p>
            <a:r>
              <a:rPr lang="en-US" dirty="0"/>
              <a:t>How will you respond in your role as pastor, church member, or church administrator?</a:t>
            </a:r>
          </a:p>
        </p:txBody>
      </p:sp>
    </p:spTree>
    <p:extLst>
      <p:ext uri="{BB962C8B-B14F-4D97-AF65-F5344CB8AC3E}">
        <p14:creationId xmlns:p14="http://schemas.microsoft.com/office/powerpoint/2010/main" val="14491449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67900-0012-7841-9174-4459BE006313}"/>
              </a:ext>
            </a:extLst>
          </p:cNvPr>
          <p:cNvSpPr>
            <a:spLocks noGrp="1"/>
          </p:cNvSpPr>
          <p:nvPr>
            <p:ph type="title"/>
          </p:nvPr>
        </p:nvSpPr>
        <p:spPr/>
        <p:txBody>
          <a:bodyPr/>
          <a:lstStyle/>
          <a:p>
            <a:r>
              <a:rPr lang="en-US" dirty="0"/>
              <a:t>Questions?</a:t>
            </a:r>
          </a:p>
        </p:txBody>
      </p:sp>
      <p:sp>
        <p:nvSpPr>
          <p:cNvPr id="3" name="Text Placeholder 2">
            <a:extLst>
              <a:ext uri="{FF2B5EF4-FFF2-40B4-BE49-F238E27FC236}">
                <a16:creationId xmlns:a16="http://schemas.microsoft.com/office/drawing/2014/main" id="{21E02A4B-5D8D-6845-A2F6-FEAA213A1B89}"/>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034472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0BD29-F8AC-024A-B4F8-D46275DD4B1A}"/>
              </a:ext>
            </a:extLst>
          </p:cNvPr>
          <p:cNvSpPr>
            <a:spLocks noGrp="1"/>
          </p:cNvSpPr>
          <p:nvPr>
            <p:ph type="ctrTitle"/>
          </p:nvPr>
        </p:nvSpPr>
        <p:spPr/>
        <p:txBody>
          <a:bodyPr>
            <a:normAutofit fontScale="90000"/>
          </a:bodyPr>
          <a:lstStyle/>
          <a:p>
            <a:r>
              <a:rPr lang="en-US" b="1" dirty="0"/>
              <a:t>“We are paid to hide the pain”: Lessons Learned from Pastors’ Stress Studies</a:t>
            </a:r>
            <a:endParaRPr lang="en-US" dirty="0"/>
          </a:p>
        </p:txBody>
      </p:sp>
      <p:sp>
        <p:nvSpPr>
          <p:cNvPr id="3" name="Subtitle 2">
            <a:extLst>
              <a:ext uri="{FF2B5EF4-FFF2-40B4-BE49-F238E27FC236}">
                <a16:creationId xmlns:a16="http://schemas.microsoft.com/office/drawing/2014/main" id="{51A7E1F1-75D7-D547-A33F-858B7EE0C86D}"/>
              </a:ext>
            </a:extLst>
          </p:cNvPr>
          <p:cNvSpPr>
            <a:spLocks noGrp="1"/>
          </p:cNvSpPr>
          <p:nvPr>
            <p:ph type="subTitle" idx="1"/>
          </p:nvPr>
        </p:nvSpPr>
        <p:spPr/>
        <p:txBody>
          <a:bodyPr>
            <a:normAutofit lnSpcReduction="10000"/>
          </a:bodyPr>
          <a:lstStyle/>
          <a:p>
            <a:r>
              <a:rPr lang="en-US" dirty="0"/>
              <a:t>Petr Cincala, PhD, MSW</a:t>
            </a:r>
          </a:p>
          <a:p>
            <a:r>
              <a:rPr lang="en-US" dirty="0"/>
              <a:t>Andrews University</a:t>
            </a:r>
          </a:p>
          <a:p>
            <a:r>
              <a:rPr lang="en-US" dirty="0"/>
              <a:t>René Drumm, PhD, MSW</a:t>
            </a:r>
          </a:p>
          <a:p>
            <a:r>
              <a:rPr lang="en-US" dirty="0"/>
              <a:t>University of Southern Mississippi</a:t>
            </a:r>
          </a:p>
        </p:txBody>
      </p:sp>
    </p:spTree>
    <p:extLst>
      <p:ext uri="{BB962C8B-B14F-4D97-AF65-F5344CB8AC3E}">
        <p14:creationId xmlns:p14="http://schemas.microsoft.com/office/powerpoint/2010/main" val="1767011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2977D-2CF0-9846-A9F3-2C54C79E3311}"/>
              </a:ext>
            </a:extLst>
          </p:cNvPr>
          <p:cNvSpPr>
            <a:spLocks noGrp="1"/>
          </p:cNvSpPr>
          <p:nvPr>
            <p:ph type="title"/>
          </p:nvPr>
        </p:nvSpPr>
        <p:spPr>
          <a:xfrm>
            <a:off x="838200" y="136867"/>
            <a:ext cx="10515600" cy="921234"/>
          </a:xfrm>
        </p:spPr>
        <p:txBody>
          <a:bodyPr/>
          <a:lstStyle/>
          <a:p>
            <a:pPr algn="ctr"/>
            <a:r>
              <a:rPr lang="en-US" b="1" dirty="0"/>
              <a:t>Bibliography</a:t>
            </a:r>
          </a:p>
        </p:txBody>
      </p:sp>
      <p:sp>
        <p:nvSpPr>
          <p:cNvPr id="3" name="Rectangle 2">
            <a:extLst>
              <a:ext uri="{FF2B5EF4-FFF2-40B4-BE49-F238E27FC236}">
                <a16:creationId xmlns:a16="http://schemas.microsoft.com/office/drawing/2014/main" id="{FA57410B-1BEC-3644-974E-89FE15C549D4}"/>
              </a:ext>
            </a:extLst>
          </p:cNvPr>
          <p:cNvSpPr/>
          <p:nvPr/>
        </p:nvSpPr>
        <p:spPr>
          <a:xfrm>
            <a:off x="838200" y="1058101"/>
            <a:ext cx="10515600" cy="5632311"/>
          </a:xfrm>
          <a:prstGeom prst="rect">
            <a:avLst/>
          </a:prstGeom>
        </p:spPr>
        <p:txBody>
          <a:bodyPr wrap="square">
            <a:spAutoFit/>
          </a:bodyPr>
          <a:lstStyle/>
          <a:p>
            <a:pPr marL="457200" marR="0" indent="-457200">
              <a:spcBef>
                <a:spcPts val="0"/>
              </a:spcBef>
              <a:spcAft>
                <a:spcPts val="0"/>
              </a:spcAft>
            </a:pPr>
            <a:r>
              <a:rPr lang="en-US" dirty="0">
                <a:latin typeface="Calibri" panose="020F0502020204030204" pitchFamily="34" charset="0"/>
                <a:ea typeface="MS Mincho" panose="02020609040205080304" pitchFamily="49" charset="-128"/>
                <a:cs typeface="Times New Roman" panose="02020603050405020304" pitchFamily="18" charset="0"/>
              </a:rPr>
              <a:t>Aka, S. (2019.) </a:t>
            </a:r>
            <a:r>
              <a:rPr lang="en-US" i="1" dirty="0">
                <a:latin typeface="Calibri" panose="020F0502020204030204" pitchFamily="34" charset="0"/>
                <a:ea typeface="MS Mincho" panose="02020609040205080304" pitchFamily="49" charset="-128"/>
                <a:cs typeface="Times New Roman" panose="02020603050405020304" pitchFamily="18" charset="0"/>
              </a:rPr>
              <a:t>Preliminary findings of pastoral survey</a:t>
            </a:r>
            <a:r>
              <a:rPr lang="en-US" dirty="0">
                <a:latin typeface="Calibri" panose="020F0502020204030204" pitchFamily="34" charset="0"/>
                <a:ea typeface="MS Mincho" panose="02020609040205080304" pitchFamily="49" charset="-128"/>
                <a:cs typeface="Times New Roman" panose="02020603050405020304" pitchFamily="18" charset="0"/>
              </a:rPr>
              <a:t>. Unpublished study.</a:t>
            </a:r>
            <a:endParaRPr lang="en-US" dirty="0">
              <a:latin typeface="Cambria" panose="02040503050406030204" pitchFamily="18" charset="0"/>
              <a:ea typeface="MS Mincho" panose="02020609040205080304" pitchFamily="49" charset="-128"/>
              <a:cs typeface="Times New Roman" panose="02020603050405020304" pitchFamily="18" charset="0"/>
            </a:endParaRPr>
          </a:p>
          <a:p>
            <a:pPr marL="457200" marR="0" indent="-457200">
              <a:spcBef>
                <a:spcPts val="0"/>
              </a:spcBef>
              <a:spcAft>
                <a:spcPts val="0"/>
              </a:spcAft>
            </a:pPr>
            <a:r>
              <a:rPr lang="en-US" dirty="0">
                <a:latin typeface="Calibri" panose="020F0502020204030204" pitchFamily="34" charset="0"/>
                <a:ea typeface="MS Mincho" panose="02020609040205080304" pitchFamily="49" charset="-128"/>
                <a:cs typeface="Times New Roman" panose="02020603050405020304" pitchFamily="18" charset="0"/>
              </a:rPr>
              <a:t> </a:t>
            </a:r>
            <a:endParaRPr lang="en-US" dirty="0">
              <a:latin typeface="Cambria" panose="02040503050406030204" pitchFamily="18" charset="0"/>
              <a:ea typeface="MS Mincho" panose="02020609040205080304" pitchFamily="49" charset="-128"/>
              <a:cs typeface="Times New Roman" panose="02020603050405020304" pitchFamily="18" charset="0"/>
            </a:endParaRPr>
          </a:p>
          <a:p>
            <a:pPr marL="457200" marR="0" indent="-457200">
              <a:spcBef>
                <a:spcPts val="0"/>
              </a:spcBef>
              <a:spcAft>
                <a:spcPts val="0"/>
              </a:spcAft>
            </a:pPr>
            <a:r>
              <a:rPr lang="en-US" dirty="0">
                <a:latin typeface="Calibri" panose="020F0502020204030204" pitchFamily="34" charset="0"/>
                <a:ea typeface="MS Mincho" panose="02020609040205080304" pitchFamily="49" charset="-128"/>
                <a:cs typeface="Times New Roman" panose="02020603050405020304" pitchFamily="18" charset="0"/>
              </a:rPr>
              <a:t>Cincala, P., &amp; William, M. (2020). </a:t>
            </a:r>
            <a:r>
              <a:rPr lang="en-US" i="1" dirty="0">
                <a:latin typeface="Calibri" panose="020F0502020204030204" pitchFamily="34" charset="0"/>
                <a:ea typeface="MS Mincho" panose="02020609040205080304" pitchFamily="49" charset="-128"/>
                <a:cs typeface="Times New Roman" panose="02020603050405020304" pitchFamily="18" charset="0"/>
              </a:rPr>
              <a:t>Pastoral longevity in ministry survey report.</a:t>
            </a:r>
            <a:r>
              <a:rPr lang="en-US" dirty="0">
                <a:latin typeface="Calibri" panose="020F0502020204030204" pitchFamily="34" charset="0"/>
                <a:ea typeface="MS Mincho" panose="02020609040205080304" pitchFamily="49" charset="-128"/>
                <a:cs typeface="Times New Roman" panose="02020603050405020304" pitchFamily="18" charset="0"/>
              </a:rPr>
              <a:t> Unpublished report. </a:t>
            </a:r>
            <a:endParaRPr lang="en-US" dirty="0">
              <a:latin typeface="Cambria" panose="02040503050406030204" pitchFamily="18" charset="0"/>
              <a:ea typeface="MS Mincho" panose="02020609040205080304" pitchFamily="49" charset="-128"/>
              <a:cs typeface="Times New Roman" panose="02020603050405020304" pitchFamily="18" charset="0"/>
            </a:endParaRPr>
          </a:p>
          <a:p>
            <a:pPr marL="457200" marR="0" indent="-457200">
              <a:spcBef>
                <a:spcPts val="0"/>
              </a:spcBef>
              <a:spcAft>
                <a:spcPts val="0"/>
              </a:spcAft>
            </a:pPr>
            <a:r>
              <a:rPr lang="en-US" dirty="0">
                <a:latin typeface="Calibri" panose="020F0502020204030204" pitchFamily="34" charset="0"/>
                <a:ea typeface="MS Mincho" panose="02020609040205080304" pitchFamily="49" charset="-128"/>
                <a:cs typeface="Times New Roman" panose="02020603050405020304" pitchFamily="18" charset="0"/>
              </a:rPr>
              <a:t> </a:t>
            </a:r>
            <a:endParaRPr lang="en-US" dirty="0">
              <a:latin typeface="Cambria" panose="02040503050406030204" pitchFamily="18" charset="0"/>
              <a:ea typeface="MS Mincho" panose="02020609040205080304" pitchFamily="49" charset="-128"/>
              <a:cs typeface="Times New Roman" panose="02020603050405020304" pitchFamily="18" charset="0"/>
            </a:endParaRPr>
          </a:p>
          <a:p>
            <a:pPr marL="457200" marR="0" indent="-457200">
              <a:spcBef>
                <a:spcPts val="0"/>
              </a:spcBef>
              <a:spcAft>
                <a:spcPts val="0"/>
              </a:spcAft>
            </a:pPr>
            <a:r>
              <a:rPr lang="en-US" dirty="0">
                <a:latin typeface="Calibri" panose="020F0502020204030204" pitchFamily="34" charset="0"/>
                <a:ea typeface="MS Mincho" panose="02020609040205080304" pitchFamily="49" charset="-128"/>
                <a:cs typeface="Times New Roman" panose="02020603050405020304" pitchFamily="18" charset="0"/>
              </a:rPr>
              <a:t>Day, D. &amp; Gemmell, D. (2019). </a:t>
            </a:r>
            <a:r>
              <a:rPr lang="en-US" i="1" dirty="0">
                <a:latin typeface="Calibri" panose="020F0502020204030204" pitchFamily="34" charset="0"/>
                <a:ea typeface="MS Mincho" panose="02020609040205080304" pitchFamily="49" charset="-128"/>
                <a:cs typeface="Times New Roman" panose="02020603050405020304" pitchFamily="18" charset="0"/>
              </a:rPr>
              <a:t>The current state of Adventist pastors: How today’s Adventist faith leaders in North America see their changing circumstances and expectations</a:t>
            </a:r>
            <a:r>
              <a:rPr lang="en-US" dirty="0">
                <a:latin typeface="Calibri" panose="020F0502020204030204" pitchFamily="34" charset="0"/>
                <a:ea typeface="MS Mincho" panose="02020609040205080304" pitchFamily="49" charset="-128"/>
                <a:cs typeface="Times New Roman" panose="02020603050405020304" pitchFamily="18" charset="0"/>
              </a:rPr>
              <a:t>. Unpublished report.</a:t>
            </a:r>
            <a:endParaRPr lang="en-US" dirty="0">
              <a:latin typeface="Cambria" panose="02040503050406030204" pitchFamily="18" charset="0"/>
              <a:ea typeface="MS Mincho" panose="02020609040205080304" pitchFamily="49" charset="-128"/>
              <a:cs typeface="Times New Roman" panose="02020603050405020304" pitchFamily="18" charset="0"/>
            </a:endParaRPr>
          </a:p>
          <a:p>
            <a:pPr marL="457200" marR="0" indent="-457200">
              <a:spcBef>
                <a:spcPts val="0"/>
              </a:spcBef>
              <a:spcAft>
                <a:spcPts val="0"/>
              </a:spcAft>
            </a:pPr>
            <a:r>
              <a:rPr lang="en-US" dirty="0">
                <a:latin typeface="Calibri" panose="020F0502020204030204" pitchFamily="34" charset="0"/>
                <a:ea typeface="MS Mincho" panose="02020609040205080304" pitchFamily="49" charset="-128"/>
                <a:cs typeface="Times New Roman" panose="02020603050405020304" pitchFamily="18" charset="0"/>
              </a:rPr>
              <a:t> </a:t>
            </a:r>
            <a:endParaRPr lang="en-US" dirty="0">
              <a:latin typeface="Cambria" panose="02040503050406030204" pitchFamily="18" charset="0"/>
              <a:ea typeface="MS Mincho" panose="02020609040205080304" pitchFamily="49" charset="-128"/>
              <a:cs typeface="Times New Roman" panose="02020603050405020304" pitchFamily="18" charset="0"/>
            </a:endParaRPr>
          </a:p>
          <a:p>
            <a:pPr marL="457200" marR="0" indent="-457200">
              <a:spcBef>
                <a:spcPts val="0"/>
              </a:spcBef>
              <a:spcAft>
                <a:spcPts val="0"/>
              </a:spcAft>
            </a:pPr>
            <a:r>
              <a:rPr lang="en-US" dirty="0">
                <a:latin typeface="Calibri" panose="020F0502020204030204" pitchFamily="34" charset="0"/>
                <a:ea typeface="MS Mincho" panose="02020609040205080304" pitchFamily="49" charset="-128"/>
                <a:cs typeface="Times New Roman" panose="02020603050405020304" pitchFamily="18" charset="0"/>
              </a:rPr>
              <a:t>Dudley, R. L. &amp; Cincala, P. (2013). </a:t>
            </a:r>
            <a:r>
              <a:rPr lang="en-US" i="1" dirty="0">
                <a:latin typeface="Calibri" panose="020F0502020204030204" pitchFamily="34" charset="0"/>
                <a:ea typeface="MS Mincho" panose="02020609040205080304" pitchFamily="49" charset="-128"/>
                <a:cs typeface="Times New Roman" panose="02020603050405020304" pitchFamily="18" charset="0"/>
              </a:rPr>
              <a:t>The Adventist pastor: A world survey</a:t>
            </a:r>
            <a:r>
              <a:rPr lang="en-US" dirty="0">
                <a:latin typeface="Calibri" panose="020F0502020204030204" pitchFamily="34" charset="0"/>
                <a:ea typeface="MS Mincho" panose="02020609040205080304" pitchFamily="49" charset="-128"/>
                <a:cs typeface="Times New Roman" panose="02020603050405020304" pitchFamily="18" charset="0"/>
              </a:rPr>
              <a:t>. Institute of Church Ministry, Andrews University, Berrien Springs, MI. </a:t>
            </a:r>
            <a:r>
              <a:rPr lang="en-US"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Report prepared for the Future Plans Committee of the Seventh-day Adventist Church, May 2013.</a:t>
            </a:r>
            <a:r>
              <a:rPr lang="en-US" sz="11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t>
            </a:r>
            <a:endParaRPr lang="en-US" dirty="0">
              <a:latin typeface="Cambria" panose="02040503050406030204" pitchFamily="18" charset="0"/>
              <a:ea typeface="MS Mincho" panose="02020609040205080304" pitchFamily="49" charset="-128"/>
              <a:cs typeface="Times New Roman" panose="02020603050405020304" pitchFamily="18" charset="0"/>
            </a:endParaRPr>
          </a:p>
          <a:p>
            <a:pPr marL="457200" marR="0" indent="-457200">
              <a:spcBef>
                <a:spcPts val="0"/>
              </a:spcBef>
              <a:spcAft>
                <a:spcPts val="0"/>
              </a:spcAft>
            </a:pPr>
            <a:r>
              <a:rPr lang="en-US" dirty="0">
                <a:latin typeface="Calibri" panose="020F0502020204030204" pitchFamily="34" charset="0"/>
                <a:ea typeface="MS Mincho" panose="02020609040205080304" pitchFamily="49" charset="-128"/>
                <a:cs typeface="Times New Roman" panose="02020603050405020304" pitchFamily="18" charset="0"/>
              </a:rPr>
              <a:t> </a:t>
            </a:r>
            <a:endParaRPr lang="en-US" dirty="0">
              <a:latin typeface="Cambria" panose="02040503050406030204" pitchFamily="18" charset="0"/>
              <a:ea typeface="MS Mincho" panose="02020609040205080304" pitchFamily="49" charset="-128"/>
              <a:cs typeface="Times New Roman" panose="02020603050405020304" pitchFamily="18" charset="0"/>
            </a:endParaRPr>
          </a:p>
          <a:p>
            <a:pPr marL="457200" marR="0" indent="-457200">
              <a:spcBef>
                <a:spcPts val="0"/>
              </a:spcBef>
              <a:spcAft>
                <a:spcPts val="0"/>
              </a:spcAft>
            </a:pPr>
            <a:r>
              <a:rPr lang="en-US" dirty="0">
                <a:latin typeface="Calibri" panose="020F0502020204030204" pitchFamily="34" charset="0"/>
                <a:ea typeface="MS Mincho" panose="02020609040205080304" pitchFamily="49" charset="-128"/>
                <a:cs typeface="Times New Roman" panose="02020603050405020304" pitchFamily="18" charset="0"/>
              </a:rPr>
              <a:t>Fraser, G. (2019). The health of Adventist pastors in the Adventist Health Study-2. Presented at Loma Linda University, Loma Linda, CA.</a:t>
            </a:r>
            <a:endParaRPr lang="en-US" dirty="0">
              <a:latin typeface="Cambria" panose="02040503050406030204" pitchFamily="18" charset="0"/>
              <a:ea typeface="MS Mincho" panose="02020609040205080304" pitchFamily="49" charset="-128"/>
              <a:cs typeface="Times New Roman" panose="02020603050405020304" pitchFamily="18" charset="0"/>
            </a:endParaRPr>
          </a:p>
          <a:p>
            <a:pPr marL="457200" marR="0" indent="-457200">
              <a:spcBef>
                <a:spcPts val="0"/>
              </a:spcBef>
              <a:spcAft>
                <a:spcPts val="0"/>
              </a:spcAft>
            </a:pPr>
            <a:r>
              <a:rPr lang="en-US" dirty="0">
                <a:latin typeface="Calibri" panose="020F0502020204030204" pitchFamily="34" charset="0"/>
                <a:ea typeface="MS Mincho" panose="02020609040205080304" pitchFamily="49" charset="-128"/>
                <a:cs typeface="Times New Roman" panose="02020603050405020304" pitchFamily="18" charset="0"/>
              </a:rPr>
              <a:t> </a:t>
            </a:r>
            <a:endParaRPr lang="en-US" dirty="0">
              <a:latin typeface="Cambria" panose="02040503050406030204" pitchFamily="18" charset="0"/>
              <a:ea typeface="MS Mincho" panose="02020609040205080304" pitchFamily="49" charset="-128"/>
              <a:cs typeface="Times New Roman" panose="02020603050405020304" pitchFamily="18" charset="0"/>
            </a:endParaRPr>
          </a:p>
          <a:p>
            <a:pPr marL="457200" marR="0" indent="-457200">
              <a:spcBef>
                <a:spcPts val="0"/>
              </a:spcBef>
              <a:spcAft>
                <a:spcPts val="0"/>
              </a:spcAft>
            </a:pPr>
            <a:r>
              <a:rPr lang="en-US" dirty="0">
                <a:latin typeface="Calibri" panose="020F0502020204030204" pitchFamily="34" charset="0"/>
                <a:ea typeface="MS Mincho" panose="02020609040205080304" pitchFamily="49" charset="-128"/>
                <a:cs typeface="Times New Roman" panose="02020603050405020304" pitchFamily="18" charset="0"/>
              </a:rPr>
              <a:t>Heck, A., Drumm, R. D., McBride, D., &amp; Sedlacek, D. (2017). Seventh-day Adventist clergy: Understanding stressors and coping mechanisms. </a:t>
            </a:r>
            <a:r>
              <a:rPr lang="en-US" i="1" dirty="0">
                <a:latin typeface="Calibri" panose="020F0502020204030204" pitchFamily="34" charset="0"/>
                <a:ea typeface="MS Mincho" panose="02020609040205080304" pitchFamily="49" charset="-128"/>
                <a:cs typeface="Times New Roman" panose="02020603050405020304" pitchFamily="18" charset="0"/>
              </a:rPr>
              <a:t>Review of Religious Research, 55</a:t>
            </a:r>
            <a:r>
              <a:rPr lang="en-US" dirty="0">
                <a:latin typeface="Calibri" panose="020F0502020204030204" pitchFamily="34" charset="0"/>
                <a:ea typeface="MS Mincho" panose="02020609040205080304" pitchFamily="49" charset="-128"/>
                <a:cs typeface="Times New Roman" panose="02020603050405020304" pitchFamily="18" charset="0"/>
              </a:rPr>
              <a:t>(3). </a:t>
            </a:r>
            <a:r>
              <a:rPr lang="en-US" dirty="0" err="1">
                <a:latin typeface="Calibri" panose="020F0502020204030204" pitchFamily="34" charset="0"/>
                <a:ea typeface="MS Mincho" panose="02020609040205080304" pitchFamily="49" charset="-128"/>
                <a:cs typeface="Times New Roman" panose="02020603050405020304" pitchFamily="18" charset="0"/>
              </a:rPr>
              <a:t>doi</a:t>
            </a:r>
            <a:r>
              <a:rPr lang="en-US" dirty="0">
                <a:latin typeface="Calibri" panose="020F0502020204030204" pitchFamily="34" charset="0"/>
                <a:ea typeface="MS Mincho" panose="02020609040205080304" pitchFamily="49" charset="-128"/>
                <a:cs typeface="Times New Roman" panose="02020603050405020304" pitchFamily="18" charset="0"/>
              </a:rPr>
              <a:t> 10.1007/s13644-017-0312-7</a:t>
            </a:r>
          </a:p>
          <a:p>
            <a:pPr marL="457200" marR="0" indent="-457200">
              <a:spcBef>
                <a:spcPts val="0"/>
              </a:spcBef>
              <a:spcAft>
                <a:spcPts val="0"/>
              </a:spcAft>
            </a:pPr>
            <a:endParaRPr lang="en-US" dirty="0">
              <a:latin typeface="Cambria" panose="02040503050406030204" pitchFamily="18" charset="0"/>
              <a:ea typeface="MS Mincho" panose="02020609040205080304" pitchFamily="49" charset="-128"/>
              <a:cs typeface="Times New Roman" panose="02020603050405020304" pitchFamily="18" charset="0"/>
            </a:endParaRPr>
          </a:p>
          <a:p>
            <a:pPr marL="457200" marR="0" indent="-457200">
              <a:spcBef>
                <a:spcPts val="0"/>
              </a:spcBef>
              <a:spcAft>
                <a:spcPts val="0"/>
              </a:spcAft>
            </a:pPr>
            <a:r>
              <a:rPr lang="en-US" dirty="0">
                <a:latin typeface="Calibri" panose="020F0502020204030204" pitchFamily="34" charset="0"/>
                <a:ea typeface="MS Mincho" panose="02020609040205080304" pitchFamily="49" charset="-128"/>
                <a:cs typeface="Times New Roman" panose="02020603050405020304" pitchFamily="18" charset="0"/>
              </a:rPr>
              <a:t>McBride, D., Sedlacek, D., &amp; Drumm, R. D. (2014). </a:t>
            </a:r>
            <a:r>
              <a:rPr lang="en-US" i="1" dirty="0">
                <a:latin typeface="Calibri" panose="020F0502020204030204" pitchFamily="34" charset="0"/>
                <a:ea typeface="MS Mincho" panose="02020609040205080304" pitchFamily="49" charset="-128"/>
                <a:cs typeface="Times New Roman" panose="02020603050405020304" pitchFamily="18" charset="0"/>
              </a:rPr>
              <a:t>Pastoral family stress qualitative study: Pastor family spiritual life challenges and enhancers</a:t>
            </a:r>
            <a:r>
              <a:rPr lang="en-US" dirty="0">
                <a:latin typeface="Calibri" panose="020F0502020204030204" pitchFamily="34" charset="0"/>
                <a:ea typeface="MS Mincho" panose="02020609040205080304" pitchFamily="49" charset="-128"/>
                <a:cs typeface="Times New Roman" panose="02020603050405020304" pitchFamily="18" charset="0"/>
              </a:rPr>
              <a:t>. Final Report to the North American Division Ministerial and Family Ministries Departments in conjunction with the General Conference of Seventh-day Adventists.</a:t>
            </a:r>
            <a:endParaRPr lang="en-US" dirty="0">
              <a:latin typeface="Cambria" panose="02040503050406030204" pitchFamily="18"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2170573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3EC9E-DAE6-F84F-842E-585FDCAC27ED}"/>
              </a:ext>
            </a:extLst>
          </p:cNvPr>
          <p:cNvSpPr>
            <a:spLocks noGrp="1"/>
          </p:cNvSpPr>
          <p:nvPr>
            <p:ph type="title"/>
          </p:nvPr>
        </p:nvSpPr>
        <p:spPr/>
        <p:txBody>
          <a:bodyPr/>
          <a:lstStyle/>
          <a:p>
            <a:pPr algn="ctr"/>
            <a:r>
              <a:rPr lang="en-US" b="1" dirty="0"/>
              <a:t>Presentation Focus</a:t>
            </a:r>
          </a:p>
        </p:txBody>
      </p:sp>
      <p:sp>
        <p:nvSpPr>
          <p:cNvPr id="3" name="Content Placeholder 2">
            <a:extLst>
              <a:ext uri="{FF2B5EF4-FFF2-40B4-BE49-F238E27FC236}">
                <a16:creationId xmlns:a16="http://schemas.microsoft.com/office/drawing/2014/main" id="{0F577BC3-AE82-434F-8AA3-E307F4C6DA8E}"/>
              </a:ext>
            </a:extLst>
          </p:cNvPr>
          <p:cNvSpPr>
            <a:spLocks noGrp="1"/>
          </p:cNvSpPr>
          <p:nvPr>
            <p:ph idx="1"/>
          </p:nvPr>
        </p:nvSpPr>
        <p:spPr/>
        <p:txBody>
          <a:bodyPr/>
          <a:lstStyle/>
          <a:p>
            <a:r>
              <a:rPr lang="en-US" dirty="0"/>
              <a:t>What types of stressors create a situation where pastors feel led to the ministry, but also feel like leaving?</a:t>
            </a:r>
          </a:p>
          <a:p>
            <a:r>
              <a:rPr lang="en-US" dirty="0"/>
              <a:t>What have Adventist pastors done to alleviate their stress?  What helps manage these stressors?</a:t>
            </a:r>
          </a:p>
          <a:p>
            <a:r>
              <a:rPr lang="en-US" dirty="0"/>
              <a:t>How can church members, church administrators, and pastors themselves be instruments of healing and support for those called to pastoral ministry?</a:t>
            </a:r>
          </a:p>
        </p:txBody>
      </p:sp>
    </p:spTree>
    <p:extLst>
      <p:ext uri="{BB962C8B-B14F-4D97-AF65-F5344CB8AC3E}">
        <p14:creationId xmlns:p14="http://schemas.microsoft.com/office/powerpoint/2010/main" val="3653693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453FD-C77D-C041-95A1-0B9C49FA003D}"/>
              </a:ext>
            </a:extLst>
          </p:cNvPr>
          <p:cNvSpPr>
            <a:spLocks noGrp="1"/>
          </p:cNvSpPr>
          <p:nvPr>
            <p:ph type="title"/>
          </p:nvPr>
        </p:nvSpPr>
        <p:spPr/>
        <p:txBody>
          <a:bodyPr/>
          <a:lstStyle/>
          <a:p>
            <a:r>
              <a:rPr lang="en-US" dirty="0"/>
              <a:t>Methods</a:t>
            </a:r>
          </a:p>
        </p:txBody>
      </p:sp>
      <p:sp>
        <p:nvSpPr>
          <p:cNvPr id="3" name="Text Placeholder 2">
            <a:extLst>
              <a:ext uri="{FF2B5EF4-FFF2-40B4-BE49-F238E27FC236}">
                <a16:creationId xmlns:a16="http://schemas.microsoft.com/office/drawing/2014/main" id="{6F3CB403-F531-0B4D-9900-3A6775B48512}"/>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690473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453FD-C77D-C041-95A1-0B9C49FA003D}"/>
              </a:ext>
            </a:extLst>
          </p:cNvPr>
          <p:cNvSpPr>
            <a:spLocks noGrp="1"/>
          </p:cNvSpPr>
          <p:nvPr>
            <p:ph type="title"/>
          </p:nvPr>
        </p:nvSpPr>
        <p:spPr/>
        <p:txBody>
          <a:bodyPr/>
          <a:lstStyle/>
          <a:p>
            <a:r>
              <a:rPr lang="en-US" dirty="0"/>
              <a:t>Methods - </a:t>
            </a:r>
            <a:r>
              <a:rPr lang="en-US" i="1" dirty="0"/>
              <a:t>Sampling Procedures</a:t>
            </a:r>
            <a:endParaRPr lang="en-US" dirty="0"/>
          </a:p>
        </p:txBody>
      </p:sp>
      <p:sp>
        <p:nvSpPr>
          <p:cNvPr id="4" name="Content Placeholder 3">
            <a:extLst>
              <a:ext uri="{FF2B5EF4-FFF2-40B4-BE49-F238E27FC236}">
                <a16:creationId xmlns:a16="http://schemas.microsoft.com/office/drawing/2014/main" id="{90E5DB19-6EC6-C240-83AC-D0BDFFAAF133}"/>
              </a:ext>
            </a:extLst>
          </p:cNvPr>
          <p:cNvSpPr>
            <a:spLocks noGrp="1"/>
          </p:cNvSpPr>
          <p:nvPr>
            <p:ph idx="1"/>
          </p:nvPr>
        </p:nvSpPr>
        <p:spPr/>
        <p:txBody>
          <a:bodyPr/>
          <a:lstStyle/>
          <a:p>
            <a:r>
              <a:rPr lang="en-US" dirty="0"/>
              <a:t>Five focus groups </a:t>
            </a:r>
          </a:p>
          <a:p>
            <a:pPr lvl="1"/>
            <a:r>
              <a:rPr lang="en-US" dirty="0"/>
              <a:t>Three face-to-face; Two via Zoom</a:t>
            </a:r>
          </a:p>
          <a:p>
            <a:r>
              <a:rPr lang="en-US" dirty="0"/>
              <a:t>Geographical Areas</a:t>
            </a:r>
          </a:p>
          <a:p>
            <a:pPr lvl="1"/>
            <a:r>
              <a:rPr lang="en-US" dirty="0"/>
              <a:t>Eastern US </a:t>
            </a:r>
          </a:p>
          <a:p>
            <a:pPr lvl="1"/>
            <a:r>
              <a:rPr lang="en-US" dirty="0"/>
              <a:t>Western US </a:t>
            </a:r>
          </a:p>
          <a:p>
            <a:pPr lvl="1"/>
            <a:r>
              <a:rPr lang="en-US" dirty="0"/>
              <a:t>Mid-western US </a:t>
            </a:r>
          </a:p>
          <a:p>
            <a:pPr lvl="1"/>
            <a:r>
              <a:rPr lang="en-US" dirty="0"/>
              <a:t>Canada </a:t>
            </a:r>
          </a:p>
          <a:p>
            <a:r>
              <a:rPr lang="en-US" dirty="0"/>
              <a:t>Each focus group contained four to eight participants, for a total 30 of participants. </a:t>
            </a:r>
          </a:p>
          <a:p>
            <a:endParaRPr lang="en-US" dirty="0"/>
          </a:p>
        </p:txBody>
      </p:sp>
    </p:spTree>
    <p:extLst>
      <p:ext uri="{BB962C8B-B14F-4D97-AF65-F5344CB8AC3E}">
        <p14:creationId xmlns:p14="http://schemas.microsoft.com/office/powerpoint/2010/main" val="34335139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453FD-C77D-C041-95A1-0B9C49FA003D}"/>
              </a:ext>
            </a:extLst>
          </p:cNvPr>
          <p:cNvSpPr>
            <a:spLocks noGrp="1"/>
          </p:cNvSpPr>
          <p:nvPr>
            <p:ph type="title"/>
          </p:nvPr>
        </p:nvSpPr>
        <p:spPr>
          <a:xfrm>
            <a:off x="838200" y="365126"/>
            <a:ext cx="10515600" cy="998725"/>
          </a:xfrm>
        </p:spPr>
        <p:txBody>
          <a:bodyPr/>
          <a:lstStyle/>
          <a:p>
            <a:pPr algn="ctr"/>
            <a:r>
              <a:rPr lang="en-US" dirty="0"/>
              <a:t>Methods – </a:t>
            </a:r>
            <a:r>
              <a:rPr lang="en-US" i="1" dirty="0"/>
              <a:t>Sample Characteristics</a:t>
            </a:r>
          </a:p>
        </p:txBody>
      </p:sp>
      <p:graphicFrame>
        <p:nvGraphicFramePr>
          <p:cNvPr id="5" name="Content Placeholder 4">
            <a:extLst>
              <a:ext uri="{FF2B5EF4-FFF2-40B4-BE49-F238E27FC236}">
                <a16:creationId xmlns:a16="http://schemas.microsoft.com/office/drawing/2014/main" id="{341D034F-4254-3F4A-8ADC-EBDF6698A245}"/>
              </a:ext>
            </a:extLst>
          </p:cNvPr>
          <p:cNvGraphicFramePr>
            <a:graphicFrameLocks noGrp="1"/>
          </p:cNvGraphicFramePr>
          <p:nvPr>
            <p:ph idx="1"/>
            <p:extLst>
              <p:ext uri="{D42A27DB-BD31-4B8C-83A1-F6EECF244321}">
                <p14:modId xmlns:p14="http://schemas.microsoft.com/office/powerpoint/2010/main" val="1698611333"/>
              </p:ext>
            </p:extLst>
          </p:nvPr>
        </p:nvGraphicFramePr>
        <p:xfrm>
          <a:off x="697423" y="1562819"/>
          <a:ext cx="11065789" cy="4930055"/>
        </p:xfrm>
        <a:graphic>
          <a:graphicData uri="http://schemas.openxmlformats.org/drawingml/2006/table">
            <a:tbl>
              <a:tblPr firstRow="1" firstCol="1" bandRow="1">
                <a:tableStyleId>{5C22544A-7EE6-4342-B048-85BDC9FD1C3A}</a:tableStyleId>
              </a:tblPr>
              <a:tblGrid>
                <a:gridCol w="1579982">
                  <a:extLst>
                    <a:ext uri="{9D8B030D-6E8A-4147-A177-3AD203B41FA5}">
                      <a16:colId xmlns:a16="http://schemas.microsoft.com/office/drawing/2014/main" val="2994383021"/>
                    </a:ext>
                  </a:extLst>
                </a:gridCol>
                <a:gridCol w="1579982">
                  <a:extLst>
                    <a:ext uri="{9D8B030D-6E8A-4147-A177-3AD203B41FA5}">
                      <a16:colId xmlns:a16="http://schemas.microsoft.com/office/drawing/2014/main" val="2598307055"/>
                    </a:ext>
                  </a:extLst>
                </a:gridCol>
                <a:gridCol w="1923480">
                  <a:extLst>
                    <a:ext uri="{9D8B030D-6E8A-4147-A177-3AD203B41FA5}">
                      <a16:colId xmlns:a16="http://schemas.microsoft.com/office/drawing/2014/main" val="1897456031"/>
                    </a:ext>
                  </a:extLst>
                </a:gridCol>
                <a:gridCol w="1611824">
                  <a:extLst>
                    <a:ext uri="{9D8B030D-6E8A-4147-A177-3AD203B41FA5}">
                      <a16:colId xmlns:a16="http://schemas.microsoft.com/office/drawing/2014/main" val="3508159531"/>
                    </a:ext>
                  </a:extLst>
                </a:gridCol>
                <a:gridCol w="1627322">
                  <a:extLst>
                    <a:ext uri="{9D8B030D-6E8A-4147-A177-3AD203B41FA5}">
                      <a16:colId xmlns:a16="http://schemas.microsoft.com/office/drawing/2014/main" val="3793452161"/>
                    </a:ext>
                  </a:extLst>
                </a:gridCol>
                <a:gridCol w="1518834">
                  <a:extLst>
                    <a:ext uri="{9D8B030D-6E8A-4147-A177-3AD203B41FA5}">
                      <a16:colId xmlns:a16="http://schemas.microsoft.com/office/drawing/2014/main" val="1659098801"/>
                    </a:ext>
                  </a:extLst>
                </a:gridCol>
                <a:gridCol w="1224365">
                  <a:extLst>
                    <a:ext uri="{9D8B030D-6E8A-4147-A177-3AD203B41FA5}">
                      <a16:colId xmlns:a16="http://schemas.microsoft.com/office/drawing/2014/main" val="251103044"/>
                    </a:ext>
                  </a:extLst>
                </a:gridCol>
              </a:tblGrid>
              <a:tr h="405737">
                <a:tc>
                  <a:txBody>
                    <a:bodyPr/>
                    <a:lstStyle/>
                    <a:p>
                      <a:pPr marL="0" marR="0">
                        <a:spcBef>
                          <a:spcPts val="0"/>
                        </a:spcBef>
                        <a:spcAft>
                          <a:spcPts val="0"/>
                        </a:spcAft>
                      </a:pPr>
                      <a:r>
                        <a:rPr lang="en-US" sz="2400" cap="all" dirty="0">
                          <a:effectLst/>
                        </a:rPr>
                        <a:t>Gender</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Male</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Female</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400">
                          <a:effectLst/>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65853356"/>
                  </a:ext>
                </a:extLst>
              </a:tr>
              <a:tr h="468173">
                <a:tc>
                  <a:txBody>
                    <a:bodyPr/>
                    <a:lstStyle/>
                    <a:p>
                      <a:pPr marL="0" marR="0">
                        <a:spcBef>
                          <a:spcPts val="0"/>
                        </a:spcBef>
                        <a:spcAft>
                          <a:spcPts val="0"/>
                        </a:spcAft>
                      </a:pPr>
                      <a:r>
                        <a:rPr lang="en-US" sz="2400" cap="all"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87%</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13%</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400">
                          <a:effectLst/>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400">
                          <a:effectLst/>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400">
                          <a:effectLst/>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9514899"/>
                  </a:ext>
                </a:extLst>
              </a:tr>
              <a:tr h="737914">
                <a:tc>
                  <a:txBody>
                    <a:bodyPr/>
                    <a:lstStyle/>
                    <a:p>
                      <a:pPr marL="0" marR="0">
                        <a:spcBef>
                          <a:spcPts val="0"/>
                        </a:spcBef>
                        <a:spcAft>
                          <a:spcPts val="0"/>
                        </a:spcAft>
                      </a:pPr>
                      <a:r>
                        <a:rPr lang="en-US" sz="2400" cap="all" dirty="0">
                          <a:effectLst/>
                        </a:rPr>
                        <a:t>Ethnicity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Asian</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White/ Caucasian</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African American</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tabLst>
                          <a:tab pos="398780" algn="l"/>
                        </a:tabLst>
                      </a:pPr>
                      <a:r>
                        <a:rPr lang="en-US" sz="2400">
                          <a:effectLst/>
                        </a:rPr>
                        <a:t>Hispanic/ Latino</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Other</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400">
                          <a:effectLst/>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36453053"/>
                  </a:ext>
                </a:extLst>
              </a:tr>
              <a:tr h="405737">
                <a:tc>
                  <a:txBody>
                    <a:bodyPr/>
                    <a:lstStyle/>
                    <a:p>
                      <a:pPr marL="0" marR="0">
                        <a:spcBef>
                          <a:spcPts val="0"/>
                        </a:spcBef>
                        <a:spcAft>
                          <a:spcPts val="0"/>
                        </a:spcAft>
                      </a:pPr>
                      <a:r>
                        <a:rPr lang="en-US" sz="2400" cap="all"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10%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30%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20%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20%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20%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400">
                          <a:effectLst/>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20454838"/>
                  </a:ext>
                </a:extLst>
              </a:tr>
              <a:tr h="405737">
                <a:tc>
                  <a:txBody>
                    <a:bodyPr/>
                    <a:lstStyle/>
                    <a:p>
                      <a:pPr marL="0" marR="0">
                        <a:spcBef>
                          <a:spcPts val="0"/>
                        </a:spcBef>
                        <a:spcAft>
                          <a:spcPts val="0"/>
                        </a:spcAft>
                      </a:pPr>
                      <a:r>
                        <a:rPr lang="en-US" sz="2400" cap="all" dirty="0">
                          <a:effectLst/>
                        </a:rPr>
                        <a:t>Age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21-30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31-40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41-50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51-60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61-70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71+</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40386506"/>
                  </a:ext>
                </a:extLst>
              </a:tr>
              <a:tr h="405737">
                <a:tc>
                  <a:txBody>
                    <a:bodyPr/>
                    <a:lstStyle/>
                    <a:p>
                      <a:pPr marL="0" marR="0">
                        <a:spcBef>
                          <a:spcPts val="0"/>
                        </a:spcBef>
                        <a:spcAft>
                          <a:spcPts val="0"/>
                        </a:spcAft>
                      </a:pPr>
                      <a:r>
                        <a:rPr lang="en-US" sz="2400" cap="all"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3%</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31%</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24%</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28%</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10%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3%</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11072689"/>
                  </a:ext>
                </a:extLst>
              </a:tr>
              <a:tr h="766572">
                <a:tc>
                  <a:txBody>
                    <a:bodyPr/>
                    <a:lstStyle/>
                    <a:p>
                      <a:pPr marL="0" marR="0" algn="just">
                        <a:spcBef>
                          <a:spcPts val="0"/>
                        </a:spcBef>
                        <a:spcAft>
                          <a:spcPts val="0"/>
                        </a:spcAft>
                      </a:pPr>
                      <a:r>
                        <a:rPr lang="en-US" sz="2000" cap="all" dirty="0">
                          <a:effectLst/>
                        </a:rPr>
                        <a:t>Ordination Status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Ordained</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Licensed/ commissioned</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Other</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400">
                          <a:effectLst/>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78480384"/>
                  </a:ext>
                </a:extLst>
              </a:tr>
              <a:tr h="405737">
                <a:tc>
                  <a:txBody>
                    <a:bodyPr/>
                    <a:lstStyle/>
                    <a:p>
                      <a:pPr marL="0" marR="0">
                        <a:spcBef>
                          <a:spcPts val="0"/>
                        </a:spcBef>
                        <a:spcAft>
                          <a:spcPts val="0"/>
                        </a:spcAft>
                      </a:pPr>
                      <a:r>
                        <a:rPr lang="en-US" sz="2400" cap="all"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70%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27%</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3%</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400">
                          <a:effectLst/>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4212386"/>
                  </a:ext>
                </a:extLst>
              </a:tr>
              <a:tr h="522974">
                <a:tc>
                  <a:txBody>
                    <a:bodyPr/>
                    <a:lstStyle/>
                    <a:p>
                      <a:pPr marL="0" marR="0">
                        <a:spcBef>
                          <a:spcPts val="0"/>
                        </a:spcBef>
                        <a:spcAft>
                          <a:spcPts val="0"/>
                        </a:spcAft>
                      </a:pPr>
                      <a:r>
                        <a:rPr lang="en-US" sz="2400" cap="all" dirty="0">
                          <a:effectLst/>
                        </a:rPr>
                        <a:t>Health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Excellent</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Very good</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Good</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Fair</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Poor</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400">
                          <a:effectLst/>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52769166"/>
                  </a:ext>
                </a:extLst>
              </a:tr>
              <a:tr h="405737">
                <a:tc>
                  <a:txBody>
                    <a:bodyPr/>
                    <a:lstStyle/>
                    <a:p>
                      <a:pPr marL="0" marR="0" algn="ctr">
                        <a:spcBef>
                          <a:spcPts val="0"/>
                        </a:spcBef>
                        <a:spcAft>
                          <a:spcPts val="0"/>
                        </a:spcAft>
                      </a:pPr>
                      <a:r>
                        <a:rPr lang="en-US" sz="2400" cap="all"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dirty="0">
                          <a:effectLst/>
                        </a:rPr>
                        <a:t>20%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dirty="0">
                          <a:effectLst/>
                        </a:rPr>
                        <a:t>57%</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dirty="0">
                          <a:effectLst/>
                        </a:rPr>
                        <a:t>17%</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dirty="0">
                          <a:effectLst/>
                        </a:rPr>
                        <a:t>7%</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dirty="0">
                          <a:effectLst/>
                        </a:rPr>
                        <a:t>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400"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07074444"/>
                  </a:ext>
                </a:extLst>
              </a:tr>
            </a:tbl>
          </a:graphicData>
        </a:graphic>
      </p:graphicFrame>
    </p:spTree>
    <p:extLst>
      <p:ext uri="{BB962C8B-B14F-4D97-AF65-F5344CB8AC3E}">
        <p14:creationId xmlns:p14="http://schemas.microsoft.com/office/powerpoint/2010/main" val="3340673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C599C-B3A1-9F4E-9094-6180D631BCA7}"/>
              </a:ext>
            </a:extLst>
          </p:cNvPr>
          <p:cNvSpPr>
            <a:spLocks noGrp="1"/>
          </p:cNvSpPr>
          <p:nvPr>
            <p:ph type="title"/>
          </p:nvPr>
        </p:nvSpPr>
        <p:spPr/>
        <p:txBody>
          <a:bodyPr/>
          <a:lstStyle/>
          <a:p>
            <a:pPr algn="ctr"/>
            <a:r>
              <a:rPr lang="en-US" b="1" dirty="0"/>
              <a:t>Findings</a:t>
            </a:r>
            <a:br>
              <a:rPr lang="en-US" b="1" dirty="0"/>
            </a:br>
            <a:endParaRPr lang="en-US" b="1" dirty="0"/>
          </a:p>
        </p:txBody>
      </p:sp>
      <p:sp>
        <p:nvSpPr>
          <p:cNvPr id="3" name="Text Placeholder 2">
            <a:extLst>
              <a:ext uri="{FF2B5EF4-FFF2-40B4-BE49-F238E27FC236}">
                <a16:creationId xmlns:a16="http://schemas.microsoft.com/office/drawing/2014/main" id="{9568C731-4D93-8443-A2F2-8D197BD9D02C}"/>
              </a:ext>
            </a:extLst>
          </p:cNvPr>
          <p:cNvSpPr>
            <a:spLocks noGrp="1"/>
          </p:cNvSpPr>
          <p:nvPr>
            <p:ph type="body" idx="1"/>
          </p:nvPr>
        </p:nvSpPr>
        <p:spPr/>
        <p:txBody>
          <a:bodyPr/>
          <a:lstStyle/>
          <a:p>
            <a:r>
              <a:rPr lang="en-US" dirty="0"/>
              <a:t>Pastors’ experiences with emotional, spiritual, financial, and workplace stress</a:t>
            </a:r>
          </a:p>
        </p:txBody>
      </p:sp>
    </p:spTree>
    <p:extLst>
      <p:ext uri="{BB962C8B-B14F-4D97-AF65-F5344CB8AC3E}">
        <p14:creationId xmlns:p14="http://schemas.microsoft.com/office/powerpoint/2010/main" val="8443733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C599C-B3A1-9F4E-9094-6180D631BCA7}"/>
              </a:ext>
            </a:extLst>
          </p:cNvPr>
          <p:cNvSpPr>
            <a:spLocks noGrp="1"/>
          </p:cNvSpPr>
          <p:nvPr>
            <p:ph type="title"/>
          </p:nvPr>
        </p:nvSpPr>
        <p:spPr/>
        <p:txBody>
          <a:bodyPr/>
          <a:lstStyle/>
          <a:p>
            <a:pPr algn="ctr"/>
            <a:r>
              <a:rPr lang="en-US" b="1" dirty="0"/>
              <a:t>Findings</a:t>
            </a:r>
            <a:br>
              <a:rPr lang="en-US" b="1" dirty="0"/>
            </a:br>
            <a:r>
              <a:rPr lang="en-US" b="1" dirty="0"/>
              <a:t>Stressors – Emotional Health</a:t>
            </a:r>
          </a:p>
        </p:txBody>
      </p:sp>
      <p:graphicFrame>
        <p:nvGraphicFramePr>
          <p:cNvPr id="3" name="Table 4">
            <a:extLst>
              <a:ext uri="{FF2B5EF4-FFF2-40B4-BE49-F238E27FC236}">
                <a16:creationId xmlns:a16="http://schemas.microsoft.com/office/drawing/2014/main" id="{552B2E7D-54E9-8A4B-BE3F-E68BFCCDE982}"/>
              </a:ext>
            </a:extLst>
          </p:cNvPr>
          <p:cNvGraphicFramePr>
            <a:graphicFrameLocks noGrp="1"/>
          </p:cNvGraphicFramePr>
          <p:nvPr>
            <p:ph idx="1"/>
            <p:extLst>
              <p:ext uri="{D42A27DB-BD31-4B8C-83A1-F6EECF244321}">
                <p14:modId xmlns:p14="http://schemas.microsoft.com/office/powerpoint/2010/main" val="4214177082"/>
              </p:ext>
            </p:extLst>
          </p:nvPr>
        </p:nvGraphicFramePr>
        <p:xfrm>
          <a:off x="838200" y="2228581"/>
          <a:ext cx="10515600" cy="3316224"/>
        </p:xfrm>
        <a:graphic>
          <a:graphicData uri="http://schemas.openxmlformats.org/drawingml/2006/table">
            <a:tbl>
              <a:tblPr firstRow="1" bandRow="1">
                <a:tableStyleId>{5C22544A-7EE6-4342-B048-85BDC9FD1C3A}</a:tableStyleId>
              </a:tblPr>
              <a:tblGrid>
                <a:gridCol w="8212810">
                  <a:extLst>
                    <a:ext uri="{9D8B030D-6E8A-4147-A177-3AD203B41FA5}">
                      <a16:colId xmlns:a16="http://schemas.microsoft.com/office/drawing/2014/main" val="145451239"/>
                    </a:ext>
                  </a:extLst>
                </a:gridCol>
                <a:gridCol w="2302790">
                  <a:extLst>
                    <a:ext uri="{9D8B030D-6E8A-4147-A177-3AD203B41FA5}">
                      <a16:colId xmlns:a16="http://schemas.microsoft.com/office/drawing/2014/main" val="2687049951"/>
                    </a:ext>
                  </a:extLst>
                </a:gridCol>
              </a:tblGrid>
              <a:tr h="370840">
                <a:tc>
                  <a:txBody>
                    <a:bodyPr/>
                    <a:lstStyle/>
                    <a:p>
                      <a:r>
                        <a:rPr lang="en-US" sz="2800" dirty="0"/>
                        <a:t>Emotional Health Concern (McBride, Sedlacek, &amp; Drumm, 2020)</a:t>
                      </a:r>
                    </a:p>
                  </a:txBody>
                  <a:tcPr/>
                </a:tc>
                <a:tc>
                  <a:txBody>
                    <a:bodyPr/>
                    <a:lstStyle/>
                    <a:p>
                      <a:pPr algn="ctr"/>
                      <a:r>
                        <a:rPr lang="en-US" sz="2800" dirty="0"/>
                        <a:t>Percent</a:t>
                      </a:r>
                    </a:p>
                  </a:txBody>
                  <a:tcPr/>
                </a:tc>
                <a:extLst>
                  <a:ext uri="{0D108BD9-81ED-4DB2-BD59-A6C34878D82A}">
                    <a16:rowId xmlns:a16="http://schemas.microsoft.com/office/drawing/2014/main" val="2529747300"/>
                  </a:ext>
                </a:extLst>
              </a:tr>
              <a:tr h="370840">
                <a:tc>
                  <a:txBody>
                    <a:bodyPr/>
                    <a:lstStyle/>
                    <a:p>
                      <a:pPr marL="0" marR="0" lvl="0" indent="0" algn="l" defTabSz="914400" rtl="0" eaLnBrk="1" fontAlgn="auto" latinLnBrk="0" hangingPunct="1">
                        <a:lnSpc>
                          <a:spcPct val="90000"/>
                        </a:lnSpc>
                        <a:spcBef>
                          <a:spcPts val="100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Depression and/or Anxiety	</a:t>
                      </a:r>
                    </a:p>
                  </a:txBody>
                  <a:tcPr/>
                </a:tc>
                <a:tc>
                  <a:txBody>
                    <a:bodyPr/>
                    <a:lstStyle/>
                    <a:p>
                      <a:pPr marL="0" marR="0" lvl="0" indent="0" algn="ctr" defTabSz="914400" rtl="0" eaLnBrk="1" fontAlgn="auto" latinLnBrk="0" hangingPunct="1">
                        <a:lnSpc>
                          <a:spcPct val="90000"/>
                        </a:lnSpc>
                        <a:spcBef>
                          <a:spcPts val="100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49%</a:t>
                      </a:r>
                    </a:p>
                  </a:txBody>
                  <a:tcPr/>
                </a:tc>
                <a:extLst>
                  <a:ext uri="{0D108BD9-81ED-4DB2-BD59-A6C34878D82A}">
                    <a16:rowId xmlns:a16="http://schemas.microsoft.com/office/drawing/2014/main" val="922627361"/>
                  </a:ext>
                </a:extLst>
              </a:tr>
              <a:tr h="370840">
                <a:tc>
                  <a:txBody>
                    <a:bodyPr/>
                    <a:lstStyle/>
                    <a:p>
                      <a:pPr marL="0" marR="0" lvl="0" indent="0" algn="l" defTabSz="914400" rtl="0" eaLnBrk="1" fontAlgn="auto" latinLnBrk="0" hangingPunct="1">
                        <a:lnSpc>
                          <a:spcPct val="90000"/>
                        </a:lnSpc>
                        <a:spcBef>
                          <a:spcPts val="100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Media Addiction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45% </a:t>
                      </a:r>
                      <a:endParaRPr lang="en-US" dirty="0"/>
                    </a:p>
                  </a:txBody>
                  <a:tcPr/>
                </a:tc>
                <a:extLst>
                  <a:ext uri="{0D108BD9-81ED-4DB2-BD59-A6C34878D82A}">
                    <a16:rowId xmlns:a16="http://schemas.microsoft.com/office/drawing/2014/main" val="278497855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t>Pornography Use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33%</a:t>
                      </a:r>
                      <a:endParaRPr lang="en-US" dirty="0"/>
                    </a:p>
                  </a:txBody>
                  <a:tcPr/>
                </a:tc>
                <a:extLst>
                  <a:ext uri="{0D108BD9-81ED-4DB2-BD59-A6C34878D82A}">
                    <a16:rowId xmlns:a16="http://schemas.microsoft.com/office/drawing/2014/main" val="1578507513"/>
                  </a:ext>
                </a:extLst>
              </a:tr>
              <a:tr h="370840">
                <a:tc>
                  <a:txBody>
                    <a:bodyPr/>
                    <a:lstStyle/>
                    <a:p>
                      <a:pPr marL="0" marR="0" lvl="0" indent="0" algn="l" defTabSz="914400" rtl="0" eaLnBrk="1" fontAlgn="auto" latinLnBrk="0" hangingPunct="1">
                        <a:lnSpc>
                          <a:spcPct val="90000"/>
                        </a:lnSpc>
                        <a:spcBef>
                          <a:spcPts val="100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Our family is expected never to need outside professional intervention like therapy or counseling.</a:t>
                      </a:r>
                      <a:endParaRPr lang="en-US" dirty="0"/>
                    </a:p>
                  </a:txBody>
                  <a:tcPr/>
                </a:tc>
                <a:tc>
                  <a:txBody>
                    <a:bodyPr/>
                    <a:lstStyle/>
                    <a:p>
                      <a:pPr marL="0" marR="0" lvl="0" indent="0" algn="ctr" defTabSz="914400" rtl="0" eaLnBrk="1" fontAlgn="auto" latinLnBrk="0" hangingPunct="1">
                        <a:lnSpc>
                          <a:spcPct val="90000"/>
                        </a:lnSpc>
                        <a:spcBef>
                          <a:spcPts val="100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32%</a:t>
                      </a:r>
                    </a:p>
                  </a:txBody>
                  <a:tcPr/>
                </a:tc>
                <a:extLst>
                  <a:ext uri="{0D108BD9-81ED-4DB2-BD59-A6C34878D82A}">
                    <a16:rowId xmlns:a16="http://schemas.microsoft.com/office/drawing/2014/main" val="921618928"/>
                  </a:ext>
                </a:extLst>
              </a:tr>
            </a:tbl>
          </a:graphicData>
        </a:graphic>
      </p:graphicFrame>
    </p:spTree>
    <p:extLst>
      <p:ext uri="{BB962C8B-B14F-4D97-AF65-F5344CB8AC3E}">
        <p14:creationId xmlns:p14="http://schemas.microsoft.com/office/powerpoint/2010/main" val="2845321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1847</TotalTime>
  <Words>3593</Words>
  <Application>Microsoft Macintosh PowerPoint</Application>
  <PresentationFormat>Widescreen</PresentationFormat>
  <Paragraphs>278</Paragraphs>
  <Slides>36</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36</vt:i4>
      </vt:variant>
    </vt:vector>
  </HeadingPairs>
  <TitlesOfParts>
    <vt:vector size="43" baseType="lpstr">
      <vt:lpstr>Adelle Sans Devanagari</vt:lpstr>
      <vt:lpstr>Adelle Sans Devanagari Semibold</vt:lpstr>
      <vt:lpstr>Arial</vt:lpstr>
      <vt:lpstr>Calibri</vt:lpstr>
      <vt:lpstr>Calibri Light</vt:lpstr>
      <vt:lpstr>Cambria</vt:lpstr>
      <vt:lpstr>Office Theme</vt:lpstr>
      <vt:lpstr>It takes a lot of discipline to say, “I’m going to walk with God today"  Recognizing and Addressing Barriers to Pastors’ Spiritual Wellbeing</vt:lpstr>
      <vt:lpstr>It takes a lot of discipline to say, “I’m going to walk with God today"  Recognizing and Addressing Barriers to Pastors’ Spiritual Wellbeing</vt:lpstr>
      <vt:lpstr>Background</vt:lpstr>
      <vt:lpstr>Presentation Focus</vt:lpstr>
      <vt:lpstr>Methods</vt:lpstr>
      <vt:lpstr>Methods - Sampling Procedures</vt:lpstr>
      <vt:lpstr>Methods – Sample Characteristics</vt:lpstr>
      <vt:lpstr>Findings </vt:lpstr>
      <vt:lpstr>Findings Stressors – Emotional Health</vt:lpstr>
      <vt:lpstr>Findings Stressors – Emotional Health</vt:lpstr>
      <vt:lpstr>Findings Stressors – Emotional Health</vt:lpstr>
      <vt:lpstr>Findings Stressors – Spiritual Life</vt:lpstr>
      <vt:lpstr>Findings Stressors – Spiritual Life</vt:lpstr>
      <vt:lpstr>Findings Stressors – Spiritual Life</vt:lpstr>
      <vt:lpstr>Findings Stressors – Financial Stress</vt:lpstr>
      <vt:lpstr>Findings Stressors – Financial</vt:lpstr>
      <vt:lpstr>Findings Stressors – Financial</vt:lpstr>
      <vt:lpstr>Findings Stressors – Workplace</vt:lpstr>
      <vt:lpstr>Findings Stressors – Workplace</vt:lpstr>
      <vt:lpstr>Findings Stressors – Workplace</vt:lpstr>
      <vt:lpstr>Findings How Pastors Deal with Emotional Stress</vt:lpstr>
      <vt:lpstr>Findings How Pastors Deal with Emotional Stress</vt:lpstr>
      <vt:lpstr>Findings How Pastors Deal with Emotional Stress</vt:lpstr>
      <vt:lpstr>Findings How Pastors Deal with Emotional Stress</vt:lpstr>
      <vt:lpstr>Findings How Pastors Deal with Spiritual Challenges</vt:lpstr>
      <vt:lpstr>Findings How Pastors Deal with Spiritual Challenges</vt:lpstr>
      <vt:lpstr>Findings How Pastors Deal with Financial Stress</vt:lpstr>
      <vt:lpstr>Findings How Pastors Deal with Financial Stress</vt:lpstr>
      <vt:lpstr>Findings How Pastors Deal with Financial Stress</vt:lpstr>
      <vt:lpstr>Findings How Pastors Deal with Workplace Stress</vt:lpstr>
      <vt:lpstr>Findings How Pastors Deal with Workplace Stress</vt:lpstr>
      <vt:lpstr>Conclusions</vt:lpstr>
      <vt:lpstr>Conclusions</vt:lpstr>
      <vt:lpstr>Questions?</vt:lpstr>
      <vt:lpstr>“We are paid to hide the pain”: Lessons Learned from Pastors’ Stress Studies</vt:lpstr>
      <vt:lpstr>Bibliography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 are paid to hide the pain”: Lessons Learned from Pastors’ Stress Studies</dc:title>
  <dc:creator>Rene' Drumm</dc:creator>
  <cp:lastModifiedBy>reneddrumm@gmail.com</cp:lastModifiedBy>
  <cp:revision>47</cp:revision>
  <dcterms:created xsi:type="dcterms:W3CDTF">2021-05-02T16:48:01Z</dcterms:created>
  <dcterms:modified xsi:type="dcterms:W3CDTF">2022-05-13T22:01:05Z</dcterms:modified>
</cp:coreProperties>
</file>