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62" r:id="rId2"/>
    <p:sldMasterId id="2147483675" r:id="rId3"/>
    <p:sldMasterId id="2147483678" r:id="rId4"/>
    <p:sldMasterId id="2147483723" r:id="rId5"/>
    <p:sldMasterId id="2147483720" r:id="rId6"/>
    <p:sldMasterId id="2147483729" r:id="rId7"/>
    <p:sldMasterId id="2147483736" r:id="rId8"/>
    <p:sldMasterId id="2147483763" r:id="rId9"/>
  </p:sldMasterIdLst>
  <p:notesMasterIdLst>
    <p:notesMasterId r:id="rId35"/>
  </p:notesMasterIdLst>
  <p:sldIdLst>
    <p:sldId id="256" r:id="rId10"/>
    <p:sldId id="264" r:id="rId11"/>
    <p:sldId id="260" r:id="rId12"/>
    <p:sldId id="262" r:id="rId13"/>
    <p:sldId id="261" r:id="rId14"/>
    <p:sldId id="265" r:id="rId15"/>
    <p:sldId id="266" r:id="rId16"/>
    <p:sldId id="257" r:id="rId17"/>
    <p:sldId id="259" r:id="rId18"/>
    <p:sldId id="263" r:id="rId19"/>
    <p:sldId id="267" r:id="rId20"/>
    <p:sldId id="269" r:id="rId21"/>
    <p:sldId id="272" r:id="rId22"/>
    <p:sldId id="273" r:id="rId23"/>
    <p:sldId id="274" r:id="rId24"/>
    <p:sldId id="275" r:id="rId25"/>
    <p:sldId id="270" r:id="rId26"/>
    <p:sldId id="276" r:id="rId27"/>
    <p:sldId id="271" r:id="rId28"/>
    <p:sldId id="278" r:id="rId29"/>
    <p:sldId id="277" r:id="rId30"/>
    <p:sldId id="268" r:id="rId31"/>
    <p:sldId id="280" r:id="rId32"/>
    <p:sldId id="284" r:id="rId33"/>
    <p:sldId id="281" r:id="rId3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82B"/>
    <a:srgbClr val="D86019"/>
    <a:srgbClr val="7B2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39"/>
    <p:restoredTop sz="95994"/>
  </p:normalViewPr>
  <p:slideViewPr>
    <p:cSldViewPr snapToGrid="0" snapToObjects="1">
      <p:cViewPr varScale="1">
        <p:scale>
          <a:sx n="91" d="100"/>
          <a:sy n="91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76654163073661"/>
          <c:y val="5.5729819282996182E-2"/>
          <c:w val="0.78637963122794463"/>
          <c:h val="0.530119833073832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###0.0%</c:formatCode>
                <c:ptCount val="2"/>
                <c:pt idx="0">
                  <c:v>0.70081300813008129</c:v>
                </c:pt>
                <c:pt idx="1">
                  <c:v>0.63048498845265588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C-9542-9844-2E943C719A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Sheet1!$C$2:$C$3</c:f>
              <c:numCache>
                <c:formatCode>###0.0%</c:formatCode>
                <c:ptCount val="2"/>
                <c:pt idx="0">
                  <c:v>0.29918699186991871</c:v>
                </c:pt>
                <c:pt idx="1">
                  <c:v>0.36951501154734406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C-9542-9844-2E943C719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87235608982138"/>
          <c:y val="0.6719775548850957"/>
          <c:w val="0.68007749741553536"/>
          <c:h val="0.14056759843573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AUC</c:v>
                </c:pt>
                <c:pt idx="1">
                  <c:v>CAN</c:v>
                </c:pt>
                <c:pt idx="2">
                  <c:v>CUC</c:v>
                </c:pt>
                <c:pt idx="3">
                  <c:v>LUC</c:v>
                </c:pt>
                <c:pt idx="4">
                  <c:v>MUC</c:v>
                </c:pt>
                <c:pt idx="5">
                  <c:v>NPUC</c:v>
                </c:pt>
                <c:pt idx="6">
                  <c:v>PUC</c:v>
                </c:pt>
                <c:pt idx="7">
                  <c:v>SUC</c:v>
                </c:pt>
                <c:pt idx="8">
                  <c:v>SWUC</c:v>
                </c:pt>
              </c:strCache>
            </c:strRef>
          </c:cat>
          <c:val>
            <c:numRef>
              <c:f>Sheet1!$B$2:$B$10</c:f>
              <c:numCache>
                <c:formatCode>###0.0%</c:formatCode>
                <c:ptCount val="9"/>
                <c:pt idx="0">
                  <c:v>0.68656716417910446</c:v>
                </c:pt>
                <c:pt idx="1">
                  <c:v>0.75555555555555554</c:v>
                </c:pt>
                <c:pt idx="2">
                  <c:v>0.62091503267973858</c:v>
                </c:pt>
                <c:pt idx="3">
                  <c:v>0.79120879120879128</c:v>
                </c:pt>
                <c:pt idx="4">
                  <c:v>0.55555555555555558</c:v>
                </c:pt>
                <c:pt idx="5">
                  <c:v>0.21568627450980393</c:v>
                </c:pt>
                <c:pt idx="6">
                  <c:v>0.83823529411764708</c:v>
                </c:pt>
                <c:pt idx="7">
                  <c:v>0.71794871794871795</c:v>
                </c:pt>
                <c:pt idx="8">
                  <c:v>0.79389312977099236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AUC</c:v>
                </c:pt>
                <c:pt idx="1">
                  <c:v>CAN</c:v>
                </c:pt>
                <c:pt idx="2">
                  <c:v>CUC</c:v>
                </c:pt>
                <c:pt idx="3">
                  <c:v>LUC</c:v>
                </c:pt>
                <c:pt idx="4">
                  <c:v>MUC</c:v>
                </c:pt>
                <c:pt idx="5">
                  <c:v>NPUC</c:v>
                </c:pt>
                <c:pt idx="6">
                  <c:v>PUC</c:v>
                </c:pt>
                <c:pt idx="7">
                  <c:v>SUC</c:v>
                </c:pt>
                <c:pt idx="8">
                  <c:v>SWUC</c:v>
                </c:pt>
              </c:strCache>
            </c:strRef>
          </c:cat>
          <c:val>
            <c:numRef>
              <c:f>Sheet1!$C$2:$C$10</c:f>
              <c:numCache>
                <c:formatCode>###0.0%</c:formatCode>
                <c:ptCount val="9"/>
                <c:pt idx="0">
                  <c:v>0.31343283582089554</c:v>
                </c:pt>
                <c:pt idx="1">
                  <c:v>0.24444444444444444</c:v>
                </c:pt>
                <c:pt idx="2">
                  <c:v>0.37908496732026142</c:v>
                </c:pt>
                <c:pt idx="3">
                  <c:v>0.2087912087912088</c:v>
                </c:pt>
                <c:pt idx="4">
                  <c:v>0.44444444444444442</c:v>
                </c:pt>
                <c:pt idx="5">
                  <c:v>0.78431372549019618</c:v>
                </c:pt>
                <c:pt idx="6">
                  <c:v>0.16176470588235292</c:v>
                </c:pt>
                <c:pt idx="7">
                  <c:v>0.28205128205128205</c:v>
                </c:pt>
                <c:pt idx="8">
                  <c:v>0.20610687022900762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Sheet1!$C$2:$C$5</c:f>
              <c:numCache>
                <c:formatCode>###0.0</c:formatCode>
                <c:ptCount val="4"/>
                <c:pt idx="0">
                  <c:v>6.6137566137566131</c:v>
                </c:pt>
                <c:pt idx="1">
                  <c:v>11.375661375661375</c:v>
                </c:pt>
                <c:pt idx="2">
                  <c:v>13.227513227513226</c:v>
                </c:pt>
                <c:pt idx="3">
                  <c:v>67.460317460317469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Sheet1!$C$2:$C$5</c:f>
              <c:numCache>
                <c:formatCode>###0.0</c:formatCode>
                <c:ptCount val="4"/>
                <c:pt idx="0">
                  <c:v>8.9947089947089935</c:v>
                </c:pt>
                <c:pt idx="1">
                  <c:v>11.640211640211639</c:v>
                </c:pt>
                <c:pt idx="2">
                  <c:v>14.02116402116402</c:v>
                </c:pt>
                <c:pt idx="3">
                  <c:v>63.227513227513235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Sheet1!$C$2:$C$5</c:f>
              <c:numCache>
                <c:formatCode>###0.0</c:formatCode>
                <c:ptCount val="4"/>
                <c:pt idx="0">
                  <c:v>4.7619047619047619</c:v>
                </c:pt>
                <c:pt idx="1">
                  <c:v>10.317460317460316</c:v>
                </c:pt>
                <c:pt idx="2">
                  <c:v>14.814814814814813</c:v>
                </c:pt>
                <c:pt idx="3">
                  <c:v>68.518518518518519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Not likely at all</c:v>
                </c:pt>
              </c:strCache>
            </c:strRef>
          </c:cat>
          <c:val>
            <c:numRef>
              <c:f>Sheet1!$C$2:$C$5</c:f>
              <c:numCache>
                <c:formatCode>###0.0</c:formatCode>
                <c:ptCount val="4"/>
                <c:pt idx="0">
                  <c:v>3.9682539682539679</c:v>
                </c:pt>
                <c:pt idx="1">
                  <c:v>8.4656084656084651</c:v>
                </c:pt>
                <c:pt idx="2">
                  <c:v>15.873015873015872</c:v>
                </c:pt>
                <c:pt idx="3">
                  <c:v>70.370370370370367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was sick</c:v>
                </c:pt>
                <c:pt idx="2">
                  <c:v>Someone I know was sick</c:v>
                </c:pt>
                <c:pt idx="3">
                  <c:v>Someone I know was sick and died from COVID-19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0.76100628930817615</c:v>
                </c:pt>
                <c:pt idx="1">
                  <c:v>0.48587570621468928</c:v>
                </c:pt>
                <c:pt idx="2">
                  <c:v>0.65321100917431196</c:v>
                </c:pt>
                <c:pt idx="3">
                  <c:v>0.72916666666666663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2-F94E-92FF-78B3F250043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was sick</c:v>
                </c:pt>
                <c:pt idx="2">
                  <c:v>Someone I know was sick</c:v>
                </c:pt>
                <c:pt idx="3">
                  <c:v>Someone I know was sick and died from COVID-19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0.2389937106918239</c:v>
                </c:pt>
                <c:pt idx="1">
                  <c:v>0.51412429378531077</c:v>
                </c:pt>
                <c:pt idx="2">
                  <c:v>0.34678899082568809</c:v>
                </c:pt>
                <c:pt idx="3">
                  <c:v>0.27083333333333331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0.96744186046511627</c:v>
                </c:pt>
                <c:pt idx="1">
                  <c:v>0.8159203980099502</c:v>
                </c:pt>
                <c:pt idx="2">
                  <c:v>0.36</c:v>
                </c:pt>
                <c:pt idx="3">
                  <c:v>0.11688311688311687</c:v>
                </c:pt>
                <c:pt idx="4">
                  <c:v>6.3063063063063057E-2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2-F94E-92FF-78B3F250043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3.255813953488372E-2</c:v>
                </c:pt>
                <c:pt idx="1">
                  <c:v>0.18407960199004975</c:v>
                </c:pt>
                <c:pt idx="2">
                  <c:v>0.64</c:v>
                </c:pt>
                <c:pt idx="3">
                  <c:v>0.88311688311688319</c:v>
                </c:pt>
                <c:pt idx="4">
                  <c:v>0.93693693693693691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0.88384754990925585</c:v>
                </c:pt>
                <c:pt idx="1">
                  <c:v>0.66666666666666652</c:v>
                </c:pt>
                <c:pt idx="2">
                  <c:v>0.58064516129032262</c:v>
                </c:pt>
                <c:pt idx="3">
                  <c:v>0.21904761904761905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2-F94E-92FF-78B3F250043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0.1161524500907441</c:v>
                </c:pt>
                <c:pt idx="1">
                  <c:v>0.33333333333333326</c:v>
                </c:pt>
                <c:pt idx="2">
                  <c:v>0.41935483870967744</c:v>
                </c:pt>
                <c:pt idx="3">
                  <c:v>0.78095238095238106</c:v>
                </c:pt>
                <c:pt idx="4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0.8547854785478548</c:v>
                </c:pt>
                <c:pt idx="1">
                  <c:v>0.54609929078014185</c:v>
                </c:pt>
                <c:pt idx="2">
                  <c:v>0.53424657534246578</c:v>
                </c:pt>
                <c:pt idx="3">
                  <c:v>0.16129032258064516</c:v>
                </c:pt>
                <c:pt idx="4">
                  <c:v>7.2727272727272724E-2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2-F94E-92FF-78B3F250043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0.14521452145214522</c:v>
                </c:pt>
                <c:pt idx="1">
                  <c:v>0.45390070921985815</c:v>
                </c:pt>
                <c:pt idx="2">
                  <c:v>0.46575342465753422</c:v>
                </c:pt>
                <c:pt idx="3">
                  <c:v>0.83870967741935487</c:v>
                </c:pt>
                <c:pt idx="4">
                  <c:v>0.92727272727272725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0.96436058700209637</c:v>
                </c:pt>
                <c:pt idx="1">
                  <c:v>0.82478632478632474</c:v>
                </c:pt>
                <c:pt idx="2">
                  <c:v>0.36805555555555558</c:v>
                </c:pt>
                <c:pt idx="3">
                  <c:v>0.1</c:v>
                </c:pt>
                <c:pt idx="4">
                  <c:v>5.3435114503816793E-2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2-F94E-92FF-78B3F250043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effective</c:v>
                </c:pt>
                <c:pt idx="1">
                  <c:v>Somewhat effective</c:v>
                </c:pt>
                <c:pt idx="2">
                  <c:v>I'm not sure</c:v>
                </c:pt>
                <c:pt idx="3">
                  <c:v>Not very  effective</c:v>
                </c:pt>
                <c:pt idx="4">
                  <c:v>Not at all effective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3.5639412997903561E-2</c:v>
                </c:pt>
                <c:pt idx="1">
                  <c:v>0.1752136752136752</c:v>
                </c:pt>
                <c:pt idx="2">
                  <c:v>0.63194444444444442</c:v>
                </c:pt>
                <c:pt idx="3">
                  <c:v>0.9</c:v>
                </c:pt>
                <c:pt idx="4">
                  <c:v>0.94656488549618312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NAD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1-5542-9AA0-F8309B8145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NAD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1-5542-9AA0-F8309B814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4989424"/>
        <c:axId val="1015949008"/>
      </c:barChart>
      <c:catAx>
        <c:axId val="64498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949008"/>
        <c:crosses val="autoZero"/>
        <c:auto val="1"/>
        <c:lblAlgn val="ctr"/>
        <c:lblOffset val="100"/>
        <c:noMultiLvlLbl val="0"/>
      </c:catAx>
      <c:valAx>
        <c:axId val="10159490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4498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381566587442698E-2"/>
          <c:y val="0.75143885903963559"/>
          <c:w val="0.78577828636793123"/>
          <c:h val="0.14056759843573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familiar 
with what it says</c:v>
                </c:pt>
                <c:pt idx="1">
                  <c:v>Somewhat 
familiar</c:v>
                </c:pt>
                <c:pt idx="2">
                  <c:v>Not at all 
familiar with it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0.71186440677966101</c:v>
                </c:pt>
                <c:pt idx="1">
                  <c:v>0.6873239436619718</c:v>
                </c:pt>
                <c:pt idx="2">
                  <c:v>0.62707838479809974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2-F94E-92FF-78B3F250043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Very familiar 
with what it says</c:v>
                </c:pt>
                <c:pt idx="1">
                  <c:v>Somewhat 
familiar</c:v>
                </c:pt>
                <c:pt idx="2">
                  <c:v>Not at all 
familiar with it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0.28813559322033899</c:v>
                </c:pt>
                <c:pt idx="1">
                  <c:v>0.3126760563380282</c:v>
                </c:pt>
                <c:pt idx="2">
                  <c:v>0.37292161520190026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2-F94E-92FF-78B3F250043C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Provide accurate information</c:v>
                </c:pt>
                <c:pt idx="1">
                  <c:v>Respect freedom of choice</c:v>
                </c:pt>
                <c:pt idx="2">
                  <c:v>Support members</c:v>
                </c:pt>
                <c:pt idx="3">
                  <c:v>Motivate people to get vaccinated</c:v>
                </c:pt>
                <c:pt idx="4">
                  <c:v>Encourage religious means</c:v>
                </c:pt>
                <c:pt idx="5">
                  <c:v>Promote natural health/SDA health message</c:v>
                </c:pt>
                <c:pt idx="6">
                  <c:v>Encourage to follow protocol</c:v>
                </c:pt>
                <c:pt idx="7">
                  <c:v>Stay out of COVID matters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0.73720136518771329</c:v>
                </c:pt>
                <c:pt idx="1">
                  <c:v>0.32608695652173914</c:v>
                </c:pt>
                <c:pt idx="2">
                  <c:v>0.35714285714285715</c:v>
                </c:pt>
                <c:pt idx="3">
                  <c:v>1</c:v>
                </c:pt>
                <c:pt idx="4">
                  <c:v>0.6</c:v>
                </c:pt>
                <c:pt idx="5">
                  <c:v>0.28205128205128205</c:v>
                </c:pt>
                <c:pt idx="6">
                  <c:v>0.76470588235294112</c:v>
                </c:pt>
                <c:pt idx="7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2-F94E-92FF-78B3F250043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B2-F94E-92FF-78B3F2500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Provide accurate information</c:v>
                </c:pt>
                <c:pt idx="1">
                  <c:v>Respect freedom of choice</c:v>
                </c:pt>
                <c:pt idx="2">
                  <c:v>Support members</c:v>
                </c:pt>
                <c:pt idx="3">
                  <c:v>Motivate people to get vaccinated</c:v>
                </c:pt>
                <c:pt idx="4">
                  <c:v>Encourage religious means</c:v>
                </c:pt>
                <c:pt idx="5">
                  <c:v>Promote natural health/SDA health message</c:v>
                </c:pt>
                <c:pt idx="6">
                  <c:v>Encourage to follow protocol</c:v>
                </c:pt>
                <c:pt idx="7">
                  <c:v>Stay out of COVID matters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0.26279863481228671</c:v>
                </c:pt>
                <c:pt idx="1">
                  <c:v>0.67391304347826086</c:v>
                </c:pt>
                <c:pt idx="2">
                  <c:v>0.6428571428571429</c:v>
                </c:pt>
                <c:pt idx="3">
                  <c:v>0</c:v>
                </c:pt>
                <c:pt idx="4">
                  <c:v>0.4</c:v>
                </c:pt>
                <c:pt idx="5">
                  <c:v>0.71794871794871795</c:v>
                </c:pt>
                <c:pt idx="6">
                  <c:v>0.23529411764705882</c:v>
                </c:pt>
                <c:pt idx="7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18-44</c:v>
                </c:pt>
                <c:pt idx="1">
                  <c:v>45-54</c:v>
                </c:pt>
                <c:pt idx="2">
                  <c:v>55-64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0.58799999999999997</c:v>
                </c:pt>
                <c:pt idx="1">
                  <c:v>0.59199999999999997</c:v>
                </c:pt>
                <c:pt idx="2">
                  <c:v>0.71799999999999997</c:v>
                </c:pt>
                <c:pt idx="3">
                  <c:v>0.76200000000000001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18-44</c:v>
                </c:pt>
                <c:pt idx="1">
                  <c:v>45-54</c:v>
                </c:pt>
                <c:pt idx="2">
                  <c:v>55-64</c:v>
                </c:pt>
                <c:pt idx="3">
                  <c:v>65+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0.41199999999999998</c:v>
                </c:pt>
                <c:pt idx="1">
                  <c:v>0.40799999999999997</c:v>
                </c:pt>
                <c:pt idx="2">
                  <c:v>0.28199999999999997</c:v>
                </c:pt>
                <c:pt idx="3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 or 
Pacific Islander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0.80800000000000005</c:v>
                </c:pt>
                <c:pt idx="1">
                  <c:v>0.75700000000000001</c:v>
                </c:pt>
                <c:pt idx="2">
                  <c:v>0.75</c:v>
                </c:pt>
                <c:pt idx="3">
                  <c:v>0.56799999999999995</c:v>
                </c:pt>
                <c:pt idx="4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 or 
Pacific Islander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0.192</c:v>
                </c:pt>
                <c:pt idx="1">
                  <c:v>0.24299999999999999</c:v>
                </c:pt>
                <c:pt idx="2">
                  <c:v>0.25</c:v>
                </c:pt>
                <c:pt idx="3">
                  <c:v>0.432</c:v>
                </c:pt>
                <c:pt idx="4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Up to High School/
GED</c:v>
                </c:pt>
                <c:pt idx="1">
                  <c:v>Undergraduate</c:v>
                </c:pt>
                <c:pt idx="2">
                  <c:v>Graduate 
and doctoral</c:v>
                </c:pt>
              </c:strCache>
            </c:strRef>
          </c:cat>
          <c:val>
            <c:numRef>
              <c:f>Sheet1!$B$2:$B$4</c:f>
              <c:numCache>
                <c:formatCode>###0.0%</c:formatCode>
                <c:ptCount val="3"/>
                <c:pt idx="0">
                  <c:v>0.63772455089820357</c:v>
                </c:pt>
                <c:pt idx="1">
                  <c:v>0.66309012875536477</c:v>
                </c:pt>
                <c:pt idx="2">
                  <c:v>0.73008849557522126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Up to High School/
GED</c:v>
                </c:pt>
                <c:pt idx="1">
                  <c:v>Undergraduate</c:v>
                </c:pt>
                <c:pt idx="2">
                  <c:v>Graduate 
and doctoral</c:v>
                </c:pt>
              </c:strCache>
            </c:strRef>
          </c:cat>
          <c:val>
            <c:numRef>
              <c:f>Sheet1!$C$2:$C$4</c:f>
              <c:numCache>
                <c:formatCode>###0.0%</c:formatCode>
                <c:ptCount val="3"/>
                <c:pt idx="0">
                  <c:v>0.36227544910179643</c:v>
                </c:pt>
                <c:pt idx="1">
                  <c:v>0.33690987124463517</c:v>
                </c:pt>
                <c:pt idx="2">
                  <c:v>0.26991150442477874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conservative</c:v>
                </c:pt>
                <c:pt idx="1">
                  <c:v>Conservative</c:v>
                </c:pt>
                <c:pt idx="2">
                  <c:v>Moderate</c:v>
                </c:pt>
                <c:pt idx="3">
                  <c:v>Liberal</c:v>
                </c:pt>
                <c:pt idx="4">
                  <c:v>Very liberal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0.54385964912280704</c:v>
                </c:pt>
                <c:pt idx="1">
                  <c:v>0.63066954643628514</c:v>
                </c:pt>
                <c:pt idx="2">
                  <c:v>0.72189349112426049</c:v>
                </c:pt>
                <c:pt idx="3">
                  <c:v>0.8666666666666667</c:v>
                </c:pt>
                <c:pt idx="4">
                  <c:v>0.9375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conservative</c:v>
                </c:pt>
                <c:pt idx="1">
                  <c:v>Conservative</c:v>
                </c:pt>
                <c:pt idx="2">
                  <c:v>Moderate</c:v>
                </c:pt>
                <c:pt idx="3">
                  <c:v>Liberal</c:v>
                </c:pt>
                <c:pt idx="4">
                  <c:v>Very liberal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0.45614035087719296</c:v>
                </c:pt>
                <c:pt idx="1">
                  <c:v>0.36933045356371497</c:v>
                </c:pt>
                <c:pt idx="2">
                  <c:v>0.27810650887573962</c:v>
                </c:pt>
                <c:pt idx="3">
                  <c:v>0.13333333333333333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conservative</c:v>
                </c:pt>
                <c:pt idx="1">
                  <c:v>Conservative</c:v>
                </c:pt>
                <c:pt idx="2">
                  <c:v>Moderate</c:v>
                </c:pt>
                <c:pt idx="3">
                  <c:v>Liberal</c:v>
                </c:pt>
                <c:pt idx="4">
                  <c:v>Very liberal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0.41249999999999998</c:v>
                </c:pt>
                <c:pt idx="1">
                  <c:v>0.58280254777070062</c:v>
                </c:pt>
                <c:pt idx="2">
                  <c:v>0.74606741573033697</c:v>
                </c:pt>
                <c:pt idx="3">
                  <c:v>0.85393258426966279</c:v>
                </c:pt>
                <c:pt idx="4">
                  <c:v>0.79166666666666652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conservative</c:v>
                </c:pt>
                <c:pt idx="1">
                  <c:v>Conservative</c:v>
                </c:pt>
                <c:pt idx="2">
                  <c:v>Moderate</c:v>
                </c:pt>
                <c:pt idx="3">
                  <c:v>Liberal</c:v>
                </c:pt>
                <c:pt idx="4">
                  <c:v>Very liberal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0.58750000000000002</c:v>
                </c:pt>
                <c:pt idx="1">
                  <c:v>0.41719745222929938</c:v>
                </c:pt>
                <c:pt idx="2">
                  <c:v>0.25393258426966292</c:v>
                </c:pt>
                <c:pt idx="3">
                  <c:v>0.14606741573033707</c:v>
                </c:pt>
                <c:pt idx="4">
                  <c:v>0.20833333333333337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Inner city/
metropolitan</c:v>
                </c:pt>
                <c:pt idx="1">
                  <c:v>Suburb</c:v>
                </c:pt>
                <c:pt idx="2">
                  <c:v>Town</c:v>
                </c:pt>
                <c:pt idx="3">
                  <c:v>Village</c:v>
                </c:pt>
                <c:pt idx="4">
                  <c:v>Rural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0.78034682080924855</c:v>
                </c:pt>
                <c:pt idx="1">
                  <c:v>0.73732718894009219</c:v>
                </c:pt>
                <c:pt idx="2">
                  <c:v>0.57499999999999996</c:v>
                </c:pt>
                <c:pt idx="3">
                  <c:v>0.52380952380952384</c:v>
                </c:pt>
                <c:pt idx="4">
                  <c:v>0.47872340425531917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Inner city/
metropolitan</c:v>
                </c:pt>
                <c:pt idx="1">
                  <c:v>Suburb</c:v>
                </c:pt>
                <c:pt idx="2">
                  <c:v>Town</c:v>
                </c:pt>
                <c:pt idx="3">
                  <c:v>Village</c:v>
                </c:pt>
                <c:pt idx="4">
                  <c:v>Rural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0.21965317919075145</c:v>
                </c:pt>
                <c:pt idx="1">
                  <c:v>0.26267281105990781</c:v>
                </c:pt>
                <c:pt idx="2">
                  <c:v>0.42499999999999999</c:v>
                </c:pt>
                <c:pt idx="3">
                  <c:v>0.47619047619047611</c:v>
                </c:pt>
                <c:pt idx="4">
                  <c:v>0.52127659574468088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50 or less</c:v>
                </c:pt>
                <c:pt idx="1">
                  <c:v>51 to 150</c:v>
                </c:pt>
                <c:pt idx="2">
                  <c:v>151 to 400</c:v>
                </c:pt>
                <c:pt idx="3">
                  <c:v>401 and more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0.61137440758293837</c:v>
                </c:pt>
                <c:pt idx="1">
                  <c:v>0.6776859504132231</c:v>
                </c:pt>
                <c:pt idx="2">
                  <c:v>0.74747474747474751</c:v>
                </c:pt>
                <c:pt idx="3">
                  <c:v>0.8571428571428571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1-1541-9BB7-6C27E551D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50 or less</c:v>
                </c:pt>
                <c:pt idx="1">
                  <c:v>51 to 150</c:v>
                </c:pt>
                <c:pt idx="2">
                  <c:v>151 to 400</c:v>
                </c:pt>
                <c:pt idx="3">
                  <c:v>401 and more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0.38862559241706163</c:v>
                </c:pt>
                <c:pt idx="1">
                  <c:v>0.32231404958677684</c:v>
                </c:pt>
                <c:pt idx="2">
                  <c:v>0.25252525252525254</c:v>
                </c:pt>
                <c:pt idx="3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1-1541-9BB7-6C27E551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944175968"/>
        <c:axId val="944177616"/>
      </c:barChart>
      <c:catAx>
        <c:axId val="944175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77616"/>
        <c:crosses val="autoZero"/>
        <c:auto val="1"/>
        <c:lblAlgn val="ctr"/>
        <c:lblOffset val="100"/>
        <c:noMultiLvlLbl val="0"/>
      </c:catAx>
      <c:valAx>
        <c:axId val="9441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441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CF1D8-1560-054D-884D-793ED9AA28BF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4F3E-8869-7847-9E65-532434F78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4F3E-8869-7847-9E65-532434F78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4F3E-8869-7847-9E65-532434F78E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9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454046" y="1363663"/>
            <a:ext cx="8274570" cy="49926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236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7275" y="2608289"/>
            <a:ext cx="5891213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7275" y="1289155"/>
            <a:ext cx="5891213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7275" y="2608289"/>
            <a:ext cx="5891213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597275" y="1289155"/>
            <a:ext cx="5891213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43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4990" y="-14991"/>
            <a:ext cx="10672763" cy="701539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642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5847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64463" y="5995988"/>
            <a:ext cx="2654300" cy="70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latin typeface="Noto Sans" panose="020B0502040504020204" pitchFamily="34" charset="0"/>
              </a:defRPr>
            </a:lvl1pPr>
            <a:lvl2pPr>
              <a:defRPr sz="1600" b="0" i="0">
                <a:latin typeface="Noto Sans" panose="020B0502040504020204" pitchFamily="34" charset="0"/>
              </a:defRPr>
            </a:lvl2pPr>
            <a:lvl3pPr>
              <a:defRPr sz="1600" b="0" i="0">
                <a:latin typeface="Noto Sans" panose="020B0502040504020204" pitchFamily="34" charset="0"/>
              </a:defRPr>
            </a:lvl3pPr>
            <a:lvl4pPr>
              <a:defRPr sz="1600" b="0" i="0">
                <a:latin typeface="Noto Sans" panose="020B0502040504020204" pitchFamily="34" charset="0"/>
              </a:defRPr>
            </a:lvl4pPr>
            <a:lvl5pPr>
              <a:defRPr sz="1600"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34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62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454046" y="1363663"/>
            <a:ext cx="8274570" cy="49926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521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7275" y="2608289"/>
            <a:ext cx="5891213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7275" y="1289155"/>
            <a:ext cx="5891213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4990" y="-14990"/>
            <a:ext cx="10672763" cy="6985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57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7275" y="2608289"/>
            <a:ext cx="5891213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597275" y="1289155"/>
            <a:ext cx="5891213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0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4990" y="-14991"/>
            <a:ext cx="10672763" cy="701539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353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5847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64463" y="5995988"/>
            <a:ext cx="2654300" cy="70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latin typeface="Noto Sans" panose="020B0502040504020204" pitchFamily="34" charset="0"/>
              </a:defRPr>
            </a:lvl1pPr>
            <a:lvl2pPr>
              <a:defRPr sz="1600" b="0" i="0">
                <a:latin typeface="Noto Sans" panose="020B0502040504020204" pitchFamily="34" charset="0"/>
              </a:defRPr>
            </a:lvl2pPr>
            <a:lvl3pPr>
              <a:defRPr sz="1600" b="0" i="0">
                <a:latin typeface="Noto Sans" panose="020B0502040504020204" pitchFamily="34" charset="0"/>
              </a:defRPr>
            </a:lvl3pPr>
            <a:lvl4pPr>
              <a:defRPr sz="1600" b="0" i="0">
                <a:latin typeface="Noto Sans" panose="020B0502040504020204" pitchFamily="34" charset="0"/>
              </a:defRPr>
            </a:lvl4pPr>
            <a:lvl5pPr>
              <a:defRPr sz="1600"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674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82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454046" y="1363663"/>
            <a:ext cx="8274570" cy="49926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455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69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47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3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8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5847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64463" y="5995988"/>
            <a:ext cx="2654300" cy="70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latin typeface="Noto Sans" panose="020B0502040504020204" pitchFamily="34" charset="0"/>
              </a:defRPr>
            </a:lvl1pPr>
            <a:lvl2pPr>
              <a:defRPr sz="1600" b="0" i="0">
                <a:latin typeface="Noto Sans" panose="020B0502040504020204" pitchFamily="34" charset="0"/>
              </a:defRPr>
            </a:lvl2pPr>
            <a:lvl3pPr>
              <a:defRPr sz="1600" b="0" i="0">
                <a:latin typeface="Noto Sans" panose="020B0502040504020204" pitchFamily="34" charset="0"/>
              </a:defRPr>
            </a:lvl3pPr>
            <a:lvl4pPr>
              <a:defRPr sz="1600" b="0" i="0">
                <a:latin typeface="Noto Sans" panose="020B0502040504020204" pitchFamily="34" charset="0"/>
              </a:defRPr>
            </a:lvl4pPr>
            <a:lvl5pPr>
              <a:defRPr sz="1600"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878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10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6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91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22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43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7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8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41C3-B839-E869-0FE9-9EFAA18A9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CA23D-C6A1-1F98-4FF4-089D62BA2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532DF-27D6-B0D9-F315-4423EE4D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0B467-3433-7D70-D828-94EE751E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B2C77-449A-8695-66B5-4B7A19A6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7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10EE-D1DF-67E1-A135-CFE03286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7DBB-F310-C8C2-AB2D-8328B2AB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6060-810F-A00A-7B8A-B064429C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D1497-17B4-46B9-ABF0-B59142AA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DE2B-CAAA-9E31-C237-1D6F30BC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05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52AF-4363-74EC-2A11-43C8869C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758B-0EC6-3943-E787-E05756F36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55A06-E459-6085-0F11-DA428C78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7D276-74B7-58C9-ECBA-76D9CA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372D-36B4-A15A-85DA-F9A8F13E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3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4B0E-86D2-026B-609F-F13F1194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0ECE-A657-F8EB-933A-C4F52FDEA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38F0A-CAD8-7C90-5CD2-A7982B0C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AF6E1-62DD-D0BB-1A22-375DF3BA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EA26E-4AD8-3101-0A70-6EB80446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E8234-9C23-1DB1-8C20-84D33B6C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BBD6-A37B-FD5E-86AD-CD3D0EB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DDC1F-AD15-5F61-B3FC-ACBD0773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CBDA7-217B-4CF0-447B-9BCA2B302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A627-149D-A924-E7D8-58889C73F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8DAC5-0B27-084F-4E1A-DA21F9720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AAF8B-9D86-A65F-F054-B0E3B968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A212C-18C2-52D3-51BB-3F9858A3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CC1B2-5FAE-C2F9-1092-9C1A0235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26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87BE-C69F-27B6-99B9-188ACD33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02C14-07BE-C7EA-2655-CA9D1F31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7D6CD-891F-DDC4-1C51-3CBE02D5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103DA-5104-B62C-37A9-24613ADA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46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391EC-1CA9-1083-2A3A-7F5108E5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578B5-B527-C497-4486-2EF072D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D3E67-D22F-FE9D-3899-C6CF2F3D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7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A055-3A94-4C4E-1171-B25E5E06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1B33-A5EF-3F5D-061E-15626761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36892-D0AB-8E54-48DF-151C37D86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543A9-4C71-6E31-AC42-559CA2F8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06C82-B1EB-EFC1-148A-33480C23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BEA61-FED0-861F-C1FD-CADFFFAB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2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B18C-C572-A81E-CB2F-1D6DD75D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48984-CD0B-29E1-B7EF-BA743CB63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C39D6-35B9-2D52-B901-23C606B33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8546E-83C0-8AC9-6367-752D9B2E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F1EC6-6050-E18C-F36A-CF62EC30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3CCD2-9FA9-DD31-4B27-21FD7C96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5E20-690B-0925-69E8-AE8C091D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DDFBB-EC77-3F64-C45C-2E0A7FF19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3443-8DAD-CBB2-FE43-E2635F6C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D01A-FD28-25C2-BC08-7212F41D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A37C9-A75E-9816-5527-336CC6F5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5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91A03-9A1E-DA30-0BA8-A226B138A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275E1-6634-28CD-C3BB-544B92535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04D31-DC7D-A7C0-F2DE-9BA48394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A257A-2467-B222-A018-D23FC577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1EA5C-EF93-7362-8EAE-451A873B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1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1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4990" y="-14991"/>
            <a:ext cx="10672763" cy="701539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814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5847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64463" y="5995988"/>
            <a:ext cx="2654300" cy="70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latin typeface="Noto Sans" panose="020B0502040504020204" pitchFamily="34" charset="0"/>
              </a:defRPr>
            </a:lvl1pPr>
            <a:lvl2pPr>
              <a:defRPr sz="1600" b="0" i="0">
                <a:latin typeface="Noto Sans" panose="020B0502040504020204" pitchFamily="34" charset="0"/>
              </a:defRPr>
            </a:lvl2pPr>
            <a:lvl3pPr>
              <a:defRPr sz="1600" b="0" i="0">
                <a:latin typeface="Noto Sans" panose="020B0502040504020204" pitchFamily="34" charset="0"/>
              </a:defRPr>
            </a:lvl3pPr>
            <a:lvl4pPr>
              <a:defRPr sz="1600" b="0" i="0">
                <a:latin typeface="Noto Sans" panose="020B0502040504020204" pitchFamily="34" charset="0"/>
              </a:defRPr>
            </a:lvl4pPr>
            <a:lvl5pPr>
              <a:defRPr sz="1600"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72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4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22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5917" y="2578308"/>
            <a:ext cx="4587355" cy="3882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665917" y="1259174"/>
            <a:ext cx="4587355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2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>
            <a:extLst>
              <a:ext uri="{FF2B5EF4-FFF2-40B4-BE49-F238E27FC236}">
                <a16:creationId xmlns:a16="http://schemas.microsoft.com/office/drawing/2014/main" id="{B8FF6B52-673A-B94F-823A-0E9A88D6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E59A01-FF79-AB42-87BA-FB8C1CEB72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 l="6122" r="6122"/>
          <a:stretch/>
        </p:blipFill>
        <p:spPr bwMode="auto">
          <a:xfrm>
            <a:off x="-120650" y="-60325"/>
            <a:ext cx="10793413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E8C4ECE0-DE1C-5A41-9F7B-BB5DF2B94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8A1A49-7269-B142-95BE-61921FB554DB}"/>
              </a:ext>
            </a:extLst>
          </p:cNvPr>
          <p:cNvSpPr txBox="1"/>
          <p:nvPr/>
        </p:nvSpPr>
        <p:spPr>
          <a:xfrm>
            <a:off x="212725" y="3778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PURSUING HIS PROMISES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BFD819C-DE21-7A4A-ACB3-00B967A4D84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55399" y="4088983"/>
            <a:ext cx="1291695" cy="2116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A0661566-06B5-BA4E-A4D9-4446914B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F85CE-C158-DA4D-AC63-FEE8344795B2}"/>
              </a:ext>
            </a:extLst>
          </p:cNvPr>
          <p:cNvSpPr txBox="1"/>
          <p:nvPr/>
        </p:nvSpPr>
        <p:spPr>
          <a:xfrm>
            <a:off x="212725" y="3778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PURSUING HIS PROMISES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89A62C5-8207-C14C-8D35-0A7711F03C0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55399" y="4088983"/>
            <a:ext cx="1291695" cy="2116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98882DFA-AF5A-494C-B370-16FFC8F8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id="{80C53668-E5CF-784D-8CBC-E9E423D9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122" r="6122"/>
          <a:stretch/>
        </p:blipFill>
        <p:spPr bwMode="auto">
          <a:xfrm>
            <a:off x="-120650" y="-60325"/>
            <a:ext cx="10793413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775B62-904B-DF4B-B6D2-7D38345913BA}"/>
              </a:ext>
            </a:extLst>
          </p:cNvPr>
          <p:cNvSpPr txBox="1"/>
          <p:nvPr/>
        </p:nvSpPr>
        <p:spPr>
          <a:xfrm>
            <a:off x="212725" y="3778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TOGETHER IN 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A0661566-06B5-BA4E-A4D9-4446914B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27DD94-A7A8-9542-A46D-BECBE47CBE00}"/>
              </a:ext>
            </a:extLst>
          </p:cNvPr>
          <p:cNvSpPr/>
          <p:nvPr/>
        </p:nvSpPr>
        <p:spPr>
          <a:xfrm>
            <a:off x="10672763" y="-195263"/>
            <a:ext cx="1519237" cy="7180263"/>
          </a:xfrm>
          <a:prstGeom prst="rect">
            <a:avLst/>
          </a:prstGeom>
          <a:solidFill>
            <a:srgbClr val="7B23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193D95B1-8713-4B48-BF13-EBA5DA4D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75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F85CE-C158-DA4D-AC63-FEE8344795B2}"/>
              </a:ext>
            </a:extLst>
          </p:cNvPr>
          <p:cNvSpPr txBox="1"/>
          <p:nvPr/>
        </p:nvSpPr>
        <p:spPr>
          <a:xfrm>
            <a:off x="212725" y="3778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PURSUING HIS PROMISES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0F9D3-0B16-B542-B579-2B9255385B72}"/>
              </a:ext>
            </a:extLst>
          </p:cNvPr>
          <p:cNvSpPr txBox="1"/>
          <p:nvPr/>
        </p:nvSpPr>
        <p:spPr>
          <a:xfrm>
            <a:off x="365125" y="5302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rgbClr val="7B234A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TOGETHER IN MISSION</a:t>
            </a:r>
          </a:p>
        </p:txBody>
      </p:sp>
    </p:spTree>
    <p:extLst>
      <p:ext uri="{BB962C8B-B14F-4D97-AF65-F5344CB8AC3E}">
        <p14:creationId xmlns:p14="http://schemas.microsoft.com/office/powerpoint/2010/main" val="9381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98882DFA-AF5A-494C-B370-16FFC8F8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id="{80C53668-E5CF-784D-8CBC-E9E423D9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122" r="6122"/>
          <a:stretch/>
        </p:blipFill>
        <p:spPr bwMode="auto">
          <a:xfrm>
            <a:off x="-120650" y="-60325"/>
            <a:ext cx="10793413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775B62-904B-DF4B-B6D2-7D38345913BA}"/>
              </a:ext>
            </a:extLst>
          </p:cNvPr>
          <p:cNvSpPr txBox="1"/>
          <p:nvPr/>
        </p:nvSpPr>
        <p:spPr>
          <a:xfrm>
            <a:off x="212725" y="3778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TOGETHER IN MISSION</a:t>
            </a:r>
          </a:p>
        </p:txBody>
      </p:sp>
    </p:spTree>
    <p:extLst>
      <p:ext uri="{BB962C8B-B14F-4D97-AF65-F5344CB8AC3E}">
        <p14:creationId xmlns:p14="http://schemas.microsoft.com/office/powerpoint/2010/main" val="375594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A0661566-06B5-BA4E-A4D9-4446914B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27DD94-A7A8-9542-A46D-BECBE47CBE00}"/>
              </a:ext>
            </a:extLst>
          </p:cNvPr>
          <p:cNvSpPr/>
          <p:nvPr/>
        </p:nvSpPr>
        <p:spPr>
          <a:xfrm>
            <a:off x="10672763" y="-195263"/>
            <a:ext cx="1519237" cy="7180263"/>
          </a:xfrm>
          <a:prstGeom prst="rect">
            <a:avLst/>
          </a:prstGeom>
          <a:solidFill>
            <a:srgbClr val="487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193D95B1-8713-4B48-BF13-EBA5DA4D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75" y="563563"/>
            <a:ext cx="965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F85CE-C158-DA4D-AC63-FEE8344795B2}"/>
              </a:ext>
            </a:extLst>
          </p:cNvPr>
          <p:cNvSpPr txBox="1"/>
          <p:nvPr/>
        </p:nvSpPr>
        <p:spPr>
          <a:xfrm>
            <a:off x="212725" y="3778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PURSUING HIS PROMISES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0F9D3-0B16-B542-B579-2B9255385B72}"/>
              </a:ext>
            </a:extLst>
          </p:cNvPr>
          <p:cNvSpPr txBox="1"/>
          <p:nvPr/>
        </p:nvSpPr>
        <p:spPr>
          <a:xfrm>
            <a:off x="365125" y="530225"/>
            <a:ext cx="4224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solidFill>
                  <a:srgbClr val="48782B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TOGETHER IN MISSION</a:t>
            </a:r>
          </a:p>
        </p:txBody>
      </p:sp>
    </p:spTree>
    <p:extLst>
      <p:ext uri="{BB962C8B-B14F-4D97-AF65-F5344CB8AC3E}">
        <p14:creationId xmlns:p14="http://schemas.microsoft.com/office/powerpoint/2010/main" val="120018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2A969-8ACA-B4FB-4A44-325E39F9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51805-FC64-8E2A-053A-5A4C5E1FF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5231-33EE-4577-F141-8042A9762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4C65-0DFD-EF4F-AC18-6BDB1317479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DD952-036F-9F8A-36CB-A9E5B80BD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D6F5-001C-DCBB-DEAA-CC8959AB4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FECD-C7FA-5D4A-88BE-A3F94B9935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2CA0DC2-4A5A-DE8D-7120-A72D2EC7C46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5399" y="4088983"/>
            <a:ext cx="1291695" cy="21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E34680B-ED2D-B541-BD4B-F165A1221B40}"/>
              </a:ext>
            </a:extLst>
          </p:cNvPr>
          <p:cNvSpPr txBox="1">
            <a:spLocks/>
          </p:cNvSpPr>
          <p:nvPr/>
        </p:nvSpPr>
        <p:spPr>
          <a:xfrm>
            <a:off x="207818" y="925708"/>
            <a:ext cx="10178127" cy="11660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665442">
                    <a:schemeClr val="accent1">
                      <a:alpha val="40000"/>
                    </a:schemeClr>
                  </a:glow>
                  <a:reflection stA="33370" endPos="65000" dist="50800" dir="5400000" sy="-100000" algn="bl" rotWithShape="0"/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“Are you pro or against Covid-19 vaccination?” 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665442">
                    <a:schemeClr val="accent1">
                      <a:alpha val="40000"/>
                    </a:schemeClr>
                  </a:glow>
                  <a:reflection stA="33370" endPos="65000" dist="50800" dir="5400000" sy="-100000" algn="bl" rotWithShape="0"/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665442">
                    <a:schemeClr val="accent1">
                      <a:alpha val="40000"/>
                    </a:schemeClr>
                  </a:glow>
                  <a:reflection stA="33370" endPos="65000" dist="50800" dir="5400000" sy="-100000" algn="bl" rotWithShape="0"/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Closer Look at North American Division Members’ Attitudes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51D63EB-C932-4249-8F6E-8986FE6F5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09" y="4419868"/>
            <a:ext cx="5359627" cy="201600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8979E37-A33D-E641-BB91-365F9F099377}"/>
              </a:ext>
            </a:extLst>
          </p:cNvPr>
          <p:cNvSpPr txBox="1">
            <a:spLocks/>
          </p:cNvSpPr>
          <p:nvPr/>
        </p:nvSpPr>
        <p:spPr>
          <a:xfrm>
            <a:off x="207818" y="2729552"/>
            <a:ext cx="9933709" cy="152568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Study commissioned by NAD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Petr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Činčala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Injae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 Son,  Angeline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Brauer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AHSRA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confence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, Orlando FL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735892"/>
              </p:ext>
            </p:extLst>
          </p:nvPr>
        </p:nvGraphicFramePr>
        <p:xfrm>
          <a:off x="5355770" y="1640114"/>
          <a:ext cx="5202238" cy="494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F33694-B3E8-944F-8A71-6CEBA676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09897"/>
              </p:ext>
            </p:extLst>
          </p:nvPr>
        </p:nvGraphicFramePr>
        <p:xfrm>
          <a:off x="870859" y="1656077"/>
          <a:ext cx="370114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885372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NAD Unions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AUC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67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5.9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CAN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CUC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153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7181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LUC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91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77688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MUC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153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760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NPUC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5482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PUC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68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43127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SUC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156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13.7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21184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SWUC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11.5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372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36405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312778770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by Unions</a:t>
            </a:r>
          </a:p>
        </p:txBody>
      </p:sp>
    </p:spTree>
    <p:extLst>
      <p:ext uri="{BB962C8B-B14F-4D97-AF65-F5344CB8AC3E}">
        <p14:creationId xmlns:p14="http://schemas.microsoft.com/office/powerpoint/2010/main" val="135160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Not vaccinated: Why not?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98922"/>
              </p:ext>
            </p:extLst>
          </p:nvPr>
        </p:nvGraphicFramePr>
        <p:xfrm>
          <a:off x="290289" y="2413608"/>
          <a:ext cx="4148361" cy="152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911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Provided reason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 not answer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unvaccinated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9133081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2920D2-184A-254D-A033-A43C659F8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02849"/>
              </p:ext>
            </p:extLst>
          </p:nvPr>
        </p:nvGraphicFramePr>
        <p:xfrm>
          <a:off x="5029200" y="2413608"/>
          <a:ext cx="5278355" cy="264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858755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24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Open ended answer categories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Hesitancy (lack of confidence)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 immunity preferred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Freedom of choice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913308144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conflict with religious beliefs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492371313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conditions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073700047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need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70308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2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139850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How likely are you to get the vaccine sometime in the future?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6604"/>
              </p:ext>
            </p:extLst>
          </p:nvPr>
        </p:nvGraphicFramePr>
        <p:xfrm>
          <a:off x="290288" y="2380344"/>
          <a:ext cx="4818740" cy="267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unlikely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likely at all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67.5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9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162260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1"/>
            <a:ext cx="10000342" cy="145268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How likely would you be to get the vaccine if you understood more about its safety and side effects?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75429"/>
              </p:ext>
            </p:extLst>
          </p:nvPr>
        </p:nvGraphicFramePr>
        <p:xfrm>
          <a:off x="290288" y="2380344"/>
          <a:ext cx="4818740" cy="267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unlikely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likely at all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68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763724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1"/>
            <a:ext cx="10000342" cy="145268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How likely are you to get the vaccine </a:t>
            </a:r>
            <a:br>
              <a:rPr lang="en-US" dirty="0"/>
            </a:br>
            <a:r>
              <a:rPr lang="en-US" dirty="0"/>
              <a:t>if your doctor recommends it?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82215"/>
              </p:ext>
            </p:extLst>
          </p:nvPr>
        </p:nvGraphicFramePr>
        <p:xfrm>
          <a:off x="290288" y="2380344"/>
          <a:ext cx="4818740" cy="267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unlikely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likely at all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68.5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5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048490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1"/>
            <a:ext cx="10000342" cy="145268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How likely are you to get the vaccine </a:t>
            </a:r>
            <a:br>
              <a:rPr lang="en-US" dirty="0"/>
            </a:br>
            <a:r>
              <a:rPr lang="en-US" dirty="0"/>
              <a:t>if a family member urges you to do so?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68056"/>
              </p:ext>
            </p:extLst>
          </p:nvPr>
        </p:nvGraphicFramePr>
        <p:xfrm>
          <a:off x="290288" y="2380344"/>
          <a:ext cx="4818740" cy="267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unlikely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likely at all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8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Vaccinated: Any side effects?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41173"/>
              </p:ext>
            </p:extLst>
          </p:nvPr>
        </p:nvGraphicFramePr>
        <p:xfrm>
          <a:off x="290289" y="1945778"/>
          <a:ext cx="4148361" cy="189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911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I had side effects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36.7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side effects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56.6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29554678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vaccinated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8002969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2920D2-184A-254D-A033-A43C659F8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77965"/>
              </p:ext>
            </p:extLst>
          </p:nvPr>
        </p:nvGraphicFramePr>
        <p:xfrm>
          <a:off x="5029200" y="1945778"/>
          <a:ext cx="5278355" cy="447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858755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24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Side effects – most frequent words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Fever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Pain(full)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20.1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Sore(ness)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20.1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913308144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Headache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492371313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Aches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073700047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Arm(s)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15.4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70308803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Chills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8819733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Tired(ness)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047843679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Fatigue 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7486026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314756481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Weak(ness)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9909880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83DFE9-872C-9E41-B8B3-DDE0512BF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4776"/>
              </p:ext>
            </p:extLst>
          </p:nvPr>
        </p:nvGraphicFramePr>
        <p:xfrm>
          <a:off x="293834" y="4075831"/>
          <a:ext cx="4148361" cy="189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911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Reported to VAERS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reported to VAERS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52.4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42.8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29554678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vaccinated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80029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8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104613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Have you or someone you know had COVID-19?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02592"/>
              </p:ext>
            </p:extLst>
          </p:nvPr>
        </p:nvGraphicFramePr>
        <p:xfrm>
          <a:off x="290288" y="2380344"/>
          <a:ext cx="4818740" cy="247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159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14.0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I was sick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177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15.5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Someone I know was sick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545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47.8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Someone I know was sick and died from COVID-19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288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5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/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Usefulness of vaccines in preventing the spread of COVID-19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/>
        </p:nvGraphicFramePr>
        <p:xfrm>
          <a:off x="290288" y="2380344"/>
          <a:ext cx="4818740" cy="305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Very effective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430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42.9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Somewhat 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201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I'm not sure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125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12.5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Not very  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77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7.7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Not at all 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111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11.1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03469808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59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5.9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>
                          <a:effectLst/>
                        </a:rPr>
                        <a:t>1003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1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053767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Usefulness of wearing mask in preventing </a:t>
            </a:r>
            <a:br>
              <a:rPr lang="en-US" dirty="0"/>
            </a:br>
            <a:r>
              <a:rPr lang="en-US" dirty="0"/>
              <a:t>the spread of COVID-19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69488"/>
              </p:ext>
            </p:extLst>
          </p:nvPr>
        </p:nvGraphicFramePr>
        <p:xfrm>
          <a:off x="290288" y="2380344"/>
          <a:ext cx="4818740" cy="305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effective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I'm not sure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very  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at all 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03469808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6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F33694-B3E8-944F-8A71-6CEBA676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42709"/>
              </p:ext>
            </p:extLst>
          </p:nvPr>
        </p:nvGraphicFramePr>
        <p:xfrm>
          <a:off x="290288" y="1471906"/>
          <a:ext cx="4818742" cy="167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5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35772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NAD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Partially or fully vaccinated for COVID-19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761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66.8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Not vaccinated for COVID-19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378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33.2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58398532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8DA08C3F-5948-744D-A15A-2C3D81A13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38675"/>
              </p:ext>
            </p:extLst>
          </p:nvPr>
        </p:nvGraphicFramePr>
        <p:xfrm>
          <a:off x="290288" y="4146851"/>
          <a:ext cx="48187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5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35772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Gender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Female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615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54.0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Male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433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38.0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91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8.0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5482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58398532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B461A3-DCB1-344C-A42D-097D81603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854808"/>
              </p:ext>
            </p:extLst>
          </p:nvPr>
        </p:nvGraphicFramePr>
        <p:xfrm>
          <a:off x="5355770" y="4393589"/>
          <a:ext cx="5202238" cy="250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0237900-B606-E145-B29C-A48032DF0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189189"/>
              </p:ext>
            </p:extLst>
          </p:nvPr>
        </p:nvGraphicFramePr>
        <p:xfrm>
          <a:off x="6096000" y="1354062"/>
          <a:ext cx="4462008" cy="250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52DD2517-0F18-2C41-9B74-A54B9FF071C7}"/>
              </a:ext>
            </a:extLst>
          </p:cNvPr>
          <p:cNvSpPr txBox="1">
            <a:spLocks/>
          </p:cNvSpPr>
          <p:nvPr/>
        </p:nvSpPr>
        <p:spPr>
          <a:xfrm>
            <a:off x="1626738" y="3616421"/>
            <a:ext cx="8656637" cy="11660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defTabSz="914400"/>
            <a:r>
              <a:rPr lang="en-US" dirty="0"/>
              <a:t>By Gender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2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781325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Usefulness of social/physical distancing </a:t>
            </a:r>
            <a:br>
              <a:rPr lang="en-US" dirty="0"/>
            </a:br>
            <a:r>
              <a:rPr lang="en-US" dirty="0"/>
              <a:t>in preventing the spread of COVID-19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07291"/>
              </p:ext>
            </p:extLst>
          </p:nvPr>
        </p:nvGraphicFramePr>
        <p:xfrm>
          <a:off x="290288" y="2380344"/>
          <a:ext cx="4818740" cy="305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effective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Somewhat effective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I'm not sure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very  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at all effective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03469808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83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223095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Usefulness of vaccines in preventing the spread of COVID-19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02756"/>
              </p:ext>
            </p:extLst>
          </p:nvPr>
        </p:nvGraphicFramePr>
        <p:xfrm>
          <a:off x="290288" y="2380344"/>
          <a:ext cx="4818740" cy="305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Very effective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41.9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Somewhat 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20.5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I'm not sure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12.6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Not very  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7.9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Not at all effective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11.5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03469808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5.5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8341626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3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534916"/>
              </p:ext>
            </p:extLst>
          </p:nvPr>
        </p:nvGraphicFramePr>
        <p:xfrm>
          <a:off x="5355770" y="2119085"/>
          <a:ext cx="5202238" cy="401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Familiarity with the GC guidance reg. immunizations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E8EA93-A3ED-BB43-9CEA-B1424264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93791"/>
              </p:ext>
            </p:extLst>
          </p:nvPr>
        </p:nvGraphicFramePr>
        <p:xfrm>
          <a:off x="290288" y="2380344"/>
          <a:ext cx="4818740" cy="316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912">
                  <a:extLst>
                    <a:ext uri="{9D8B030D-6E8A-4147-A177-3AD203B41FA5}">
                      <a16:colId xmlns:a16="http://schemas.microsoft.com/office/drawing/2014/main" val="1744878888"/>
                    </a:ext>
                  </a:extLst>
                </a:gridCol>
                <a:gridCol w="873109">
                  <a:extLst>
                    <a:ext uri="{9D8B030D-6E8A-4147-A177-3AD203B41FA5}">
                      <a16:colId xmlns:a16="http://schemas.microsoft.com/office/drawing/2014/main" val="2358178999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937509548"/>
                    </a:ext>
                  </a:extLst>
                </a:gridCol>
              </a:tblGrid>
              <a:tr h="480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Choices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131385"/>
                  </a:ext>
                </a:extLst>
              </a:tr>
              <a:tr h="88595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Very familiar with what it says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295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25.9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459092602"/>
                  </a:ext>
                </a:extLst>
              </a:tr>
              <a:tr h="43031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Somewhat familiar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355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31.2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515445495"/>
                  </a:ext>
                </a:extLst>
              </a:tr>
              <a:tr h="45563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Not at all familiar with it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421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37.0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682632727"/>
                  </a:ext>
                </a:extLst>
              </a:tr>
              <a:tr h="45563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 answer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68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6.0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579560793"/>
                  </a:ext>
                </a:extLst>
              </a:tr>
              <a:tr h="45563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3316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1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585706"/>
              </p:ext>
            </p:extLst>
          </p:nvPr>
        </p:nvGraphicFramePr>
        <p:xfrm>
          <a:off x="5355770" y="1640114"/>
          <a:ext cx="5202238" cy="503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9" y="474082"/>
            <a:ext cx="10000342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Recommendations to the Adventist Church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536E5-CDF8-AD4F-9B07-46E7361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90860"/>
              </p:ext>
            </p:extLst>
          </p:nvPr>
        </p:nvGraphicFramePr>
        <p:xfrm>
          <a:off x="290288" y="1945634"/>
          <a:ext cx="4818740" cy="472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7">
                  <a:extLst>
                    <a:ext uri="{9D8B030D-6E8A-4147-A177-3AD203B41FA5}">
                      <a16:colId xmlns:a16="http://schemas.microsoft.com/office/drawing/2014/main" val="269449785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3005822502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2589255051"/>
                    </a:ext>
                  </a:extLst>
                </a:gridCol>
              </a:tblGrid>
              <a:tr h="409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Answer Categories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2717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Provide accurate information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39.2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81799973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Respect freedom of choice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24.6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203402050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Support members regardless of their view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217206385"/>
                  </a:ext>
                </a:extLst>
              </a:tr>
              <a:tr h="366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Motivate people to get vaccinated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270449131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Encourage religious means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103469808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 natural health/health message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50807464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 to follow protocol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45442806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Stay out of COVID matters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965062070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3581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43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E34680B-ED2D-B541-BD4B-F165A1221B40}"/>
              </a:ext>
            </a:extLst>
          </p:cNvPr>
          <p:cNvSpPr txBox="1">
            <a:spLocks/>
          </p:cNvSpPr>
          <p:nvPr/>
        </p:nvSpPr>
        <p:spPr>
          <a:xfrm>
            <a:off x="207818" y="925708"/>
            <a:ext cx="10178127" cy="11660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665442">
                    <a:schemeClr val="accent1">
                      <a:alpha val="40000"/>
                    </a:schemeClr>
                  </a:glow>
                  <a:reflection stA="33370" endPos="65000" dist="50800" dir="5400000" sy="-100000" algn="bl" rotWithShape="0"/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“Are you pro or against Covid-19 vaccination?” 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665442">
                    <a:schemeClr val="accent1">
                      <a:alpha val="40000"/>
                    </a:schemeClr>
                  </a:glow>
                  <a:reflection stA="33370" endPos="65000" dist="50800" dir="5400000" sy="-100000" algn="bl" rotWithShape="0"/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665442">
                    <a:schemeClr val="accent1">
                      <a:alpha val="40000"/>
                    </a:schemeClr>
                  </a:glow>
                  <a:reflection stA="33370" endPos="65000" dist="50800" dir="5400000" sy="-100000" algn="bl" rotWithShape="0"/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Closer Look at North American Division Members’ Attitudes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51D63EB-C932-4249-8F6E-8986FE6F5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09" y="4419868"/>
            <a:ext cx="5359627" cy="201600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8979E37-A33D-E641-BB91-365F9F099377}"/>
              </a:ext>
            </a:extLst>
          </p:cNvPr>
          <p:cNvSpPr txBox="1">
            <a:spLocks/>
          </p:cNvSpPr>
          <p:nvPr/>
        </p:nvSpPr>
        <p:spPr>
          <a:xfrm>
            <a:off x="207818" y="2729552"/>
            <a:ext cx="9933709" cy="152568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Study commissioned by NAD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Petr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Činčala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Injae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 Son</a:t>
            </a:r>
          </a:p>
          <a:p>
            <a:pPr algn="ctr" defTabSz="914400"/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endParaRPr lang="en-US" b="1" dirty="0">
              <a:solidFill>
                <a:schemeClr val="accent2">
                  <a:lumMod val="50000"/>
                </a:schemeClr>
              </a:solidFill>
              <a:effectLst>
                <a:glow rad="569954">
                  <a:schemeClr val="accent1">
                    <a:alpha val="40000"/>
                  </a:schemeClr>
                </a:glow>
              </a:effectLst>
            </a:endParaRPr>
          </a:p>
          <a:p>
            <a:pPr algn="ctr" defTabSz="914400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AHSRA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confence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569954">
                    <a:schemeClr val="accent1">
                      <a:alpha val="40000"/>
                    </a:schemeClr>
                  </a:glow>
                </a:effectLst>
              </a:rPr>
              <a:t>, Orlando FL</a:t>
            </a:r>
          </a:p>
        </p:txBody>
      </p:sp>
    </p:spTree>
    <p:extLst>
      <p:ext uri="{BB962C8B-B14F-4D97-AF65-F5344CB8AC3E}">
        <p14:creationId xmlns:p14="http://schemas.microsoft.com/office/powerpoint/2010/main" val="961223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833CD-99D3-3043-AB4C-D27CE3647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9877" y="2578308"/>
            <a:ext cx="8893395" cy="3882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37AD1D-35D7-5844-B88B-10F4CA73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77" y="1259174"/>
            <a:ext cx="8893395" cy="1166032"/>
          </a:xfrm>
        </p:spPr>
        <p:txBody>
          <a:bodyPr/>
          <a:lstStyle/>
          <a:p>
            <a:r>
              <a:rPr lang="en-US" dirty="0"/>
              <a:t>Prepared by </a:t>
            </a:r>
          </a:p>
        </p:txBody>
      </p:sp>
    </p:spTree>
    <p:extLst>
      <p:ext uri="{BB962C8B-B14F-4D97-AF65-F5344CB8AC3E}">
        <p14:creationId xmlns:p14="http://schemas.microsoft.com/office/powerpoint/2010/main" val="320857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574519"/>
              </p:ext>
            </p:extLst>
          </p:nvPr>
        </p:nvGraphicFramePr>
        <p:xfrm>
          <a:off x="5355770" y="1640114"/>
          <a:ext cx="5202238" cy="494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F33694-B3E8-944F-8A71-6CEBA676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43458"/>
              </p:ext>
            </p:extLst>
          </p:nvPr>
        </p:nvGraphicFramePr>
        <p:xfrm>
          <a:off x="870859" y="1656077"/>
          <a:ext cx="37011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885372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Age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18-24</a:t>
                      </a:r>
                      <a:endParaRPr lang="en-US" sz="1800" u="none" strike="noStrike" baseline="0" dirty="0">
                        <a:effectLst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25-34</a:t>
                      </a:r>
                      <a:endParaRPr lang="en-US" sz="1800" u="none" strike="noStrike" baseline="0" dirty="0">
                        <a:effectLst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35-44</a:t>
                      </a:r>
                      <a:endParaRPr lang="en-US" sz="1800" u="none" strike="noStrike" baseline="0" dirty="0">
                        <a:effectLst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7181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45-54</a:t>
                      </a:r>
                      <a:endParaRPr lang="en-US" sz="1800" u="none" strike="noStrike" baseline="0" dirty="0">
                        <a:effectLst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77688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55-64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760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65-74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5482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75+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943127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36405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312778770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/>
              <a:t>NAD and Covid-19 Vaccination </a:t>
            </a:r>
            <a:br>
              <a:rPr lang="en-US"/>
            </a:br>
            <a:r>
              <a:rPr lang="en-US"/>
              <a:t>by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34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486691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F33694-B3E8-944F-8A71-6CEBA676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76939"/>
              </p:ext>
            </p:extLst>
          </p:nvPr>
        </p:nvGraphicFramePr>
        <p:xfrm>
          <a:off x="290288" y="2405863"/>
          <a:ext cx="481874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5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35772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Race/Ethnicity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Black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28.8</a:t>
                      </a: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Asian or Pacific Islander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Hispanic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167181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Other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177688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White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34.3</a:t>
                      </a: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23793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11760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1139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754827034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/>
              <a:t>NAD and Covid-19 Vaccination </a:t>
            </a:r>
            <a:br>
              <a:rPr lang="en-US"/>
            </a:br>
            <a:r>
              <a:rPr lang="en-US"/>
              <a:t>by Race/Ethnicity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659653"/>
              </p:ext>
            </p:extLst>
          </p:nvPr>
        </p:nvGraphicFramePr>
        <p:xfrm>
          <a:off x="5355770" y="2133599"/>
          <a:ext cx="5202238" cy="400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F33694-B3E8-944F-8A71-6CEBA676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16473"/>
              </p:ext>
            </p:extLst>
          </p:nvPr>
        </p:nvGraphicFramePr>
        <p:xfrm>
          <a:off x="290288" y="2405863"/>
          <a:ext cx="481874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5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35772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Education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Some high school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80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7.0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Highschool graduate/GED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254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22.3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College/University Grad.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466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40.9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7181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Master’s level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172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15.1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77688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Doctoral level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54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4.7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760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9.9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5482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458398532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by Education</a:t>
            </a:r>
          </a:p>
        </p:txBody>
      </p:sp>
    </p:spTree>
    <p:extLst>
      <p:ext uri="{BB962C8B-B14F-4D97-AF65-F5344CB8AC3E}">
        <p14:creationId xmlns:p14="http://schemas.microsoft.com/office/powerpoint/2010/main" val="375339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6772BC-D92F-5049-AD17-564ED33CD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34198"/>
              </p:ext>
            </p:extLst>
          </p:nvPr>
        </p:nvGraphicFramePr>
        <p:xfrm>
          <a:off x="290288" y="2422675"/>
          <a:ext cx="481874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8">
                  <a:extLst>
                    <a:ext uri="{9D8B030D-6E8A-4147-A177-3AD203B41FA5}">
                      <a16:colId xmlns:a16="http://schemas.microsoft.com/office/drawing/2014/main" val="236849157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2534524948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3933734926"/>
                    </a:ext>
                  </a:extLst>
                </a:gridCol>
              </a:tblGrid>
              <a:tr h="396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Religious views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4023540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Very conservative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114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2847358765"/>
                  </a:ext>
                </a:extLst>
              </a:tr>
              <a:tr h="355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Conservative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463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40.6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3475296514"/>
                  </a:ext>
                </a:extLst>
              </a:tr>
              <a:tr h="355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Moderate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338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29.7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367727361"/>
                  </a:ext>
                </a:extLst>
              </a:tr>
              <a:tr h="355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Liberal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5.3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2799323474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Very liberal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813525293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148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692184150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572534537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012744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by Religious Views</a:t>
            </a:r>
          </a:p>
        </p:txBody>
      </p:sp>
    </p:spTree>
    <p:extLst>
      <p:ext uri="{BB962C8B-B14F-4D97-AF65-F5344CB8AC3E}">
        <p14:creationId xmlns:p14="http://schemas.microsoft.com/office/powerpoint/2010/main" val="155644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6772BC-D92F-5049-AD17-564ED33CD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95413"/>
              </p:ext>
            </p:extLst>
          </p:nvPr>
        </p:nvGraphicFramePr>
        <p:xfrm>
          <a:off x="290288" y="2422675"/>
          <a:ext cx="481874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68">
                  <a:extLst>
                    <a:ext uri="{9D8B030D-6E8A-4147-A177-3AD203B41FA5}">
                      <a16:colId xmlns:a16="http://schemas.microsoft.com/office/drawing/2014/main" val="2368491577"/>
                    </a:ext>
                  </a:extLst>
                </a:gridCol>
                <a:gridCol w="1002954">
                  <a:extLst>
                    <a:ext uri="{9D8B030D-6E8A-4147-A177-3AD203B41FA5}">
                      <a16:colId xmlns:a16="http://schemas.microsoft.com/office/drawing/2014/main" val="2534524948"/>
                    </a:ext>
                  </a:extLst>
                </a:gridCol>
                <a:gridCol w="984719">
                  <a:extLst>
                    <a:ext uri="{9D8B030D-6E8A-4147-A177-3AD203B41FA5}">
                      <a16:colId xmlns:a16="http://schemas.microsoft.com/office/drawing/2014/main" val="3933734926"/>
                    </a:ext>
                  </a:extLst>
                </a:gridCol>
              </a:tblGrid>
              <a:tr h="396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Political views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4023540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Very conservative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80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7.0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2847358765"/>
                  </a:ext>
                </a:extLst>
              </a:tr>
              <a:tr h="355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Conservative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314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27.6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3475296514"/>
                  </a:ext>
                </a:extLst>
              </a:tr>
              <a:tr h="355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Moderate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445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39.1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367727361"/>
                  </a:ext>
                </a:extLst>
              </a:tr>
              <a:tr h="355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Liberal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89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7.8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2799323474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Very liberal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2.1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813525293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187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16.4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692184150"/>
                  </a:ext>
                </a:extLst>
              </a:tr>
              <a:tr h="376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/>
                </a:tc>
                <a:extLst>
                  <a:ext uri="{0D108BD9-81ED-4DB2-BD59-A6C34878D82A}">
                    <a16:rowId xmlns:a16="http://schemas.microsoft.com/office/drawing/2014/main" val="572534537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80583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by Political Views</a:t>
            </a:r>
          </a:p>
        </p:txBody>
      </p:sp>
    </p:spTree>
    <p:extLst>
      <p:ext uri="{BB962C8B-B14F-4D97-AF65-F5344CB8AC3E}">
        <p14:creationId xmlns:p14="http://schemas.microsoft.com/office/powerpoint/2010/main" val="32158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938363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F33694-B3E8-944F-8A71-6CEBA676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75672"/>
              </p:ext>
            </p:extLst>
          </p:nvPr>
        </p:nvGraphicFramePr>
        <p:xfrm>
          <a:off x="290288" y="2405863"/>
          <a:ext cx="481874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5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35772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Church Location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Inner city/metropolitan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346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30.4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Suburb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19.1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Town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320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28.1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7181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Village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77688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Rural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8.3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23793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141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12.4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760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54827034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by Church Location</a:t>
            </a:r>
          </a:p>
        </p:txBody>
      </p:sp>
    </p:spTree>
    <p:extLst>
      <p:ext uri="{BB962C8B-B14F-4D97-AF65-F5344CB8AC3E}">
        <p14:creationId xmlns:p14="http://schemas.microsoft.com/office/powerpoint/2010/main" val="314431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BD545-7812-114E-90DC-A0579F42E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098681"/>
              </p:ext>
            </p:extLst>
          </p:nvPr>
        </p:nvGraphicFramePr>
        <p:xfrm>
          <a:off x="5355770" y="1640114"/>
          <a:ext cx="5202238" cy="44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F33694-B3E8-944F-8A71-6CEBA6765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50945"/>
              </p:ext>
            </p:extLst>
          </p:nvPr>
        </p:nvGraphicFramePr>
        <p:xfrm>
          <a:off x="290288" y="2405863"/>
          <a:ext cx="481874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53">
                  <a:extLst>
                    <a:ext uri="{9D8B030D-6E8A-4147-A177-3AD203B41FA5}">
                      <a16:colId xmlns:a16="http://schemas.microsoft.com/office/drawing/2014/main" val="1577031433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2014451588"/>
                    </a:ext>
                  </a:extLst>
                </a:gridCol>
                <a:gridCol w="835772">
                  <a:extLst>
                    <a:ext uri="{9D8B030D-6E8A-4147-A177-3AD203B41FA5}">
                      <a16:colId xmlns:a16="http://schemas.microsoft.com/office/drawing/2014/main" val="28627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Church Size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Count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(%)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0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50 or less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422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37.1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94616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51 to 150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363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31.9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36967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151 to 400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198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17.4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67181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effectLst/>
                        </a:rPr>
                        <a:t>401 and more</a:t>
                      </a: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21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1.8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77688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No answer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135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11.9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11760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>
                          <a:effectLst/>
                        </a:rPr>
                        <a:t>Total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1139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baseline="0" dirty="0">
                          <a:effectLst/>
                        </a:rPr>
                        <a:t>100.0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82880" marT="9525" marB="0" anchor="ctr"/>
                </a:tc>
                <a:extLst>
                  <a:ext uri="{0D108BD9-81ED-4DB2-BD59-A6C34878D82A}">
                    <a16:rowId xmlns:a16="http://schemas.microsoft.com/office/drawing/2014/main" val="754827034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68B9DC3C-3091-884D-B3B4-60590E0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92" y="474082"/>
            <a:ext cx="8656637" cy="116603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NAD and Covid-19 Vaccination </a:t>
            </a:r>
            <a:br>
              <a:rPr lang="en-US" dirty="0"/>
            </a:br>
            <a:r>
              <a:rPr lang="en-US" dirty="0"/>
              <a:t>by Church Size</a:t>
            </a:r>
          </a:p>
        </p:txBody>
      </p:sp>
    </p:spTree>
    <p:extLst>
      <p:ext uri="{BB962C8B-B14F-4D97-AF65-F5344CB8AC3E}">
        <p14:creationId xmlns:p14="http://schemas.microsoft.com/office/powerpoint/2010/main" val="357931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pening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F7AC96-C36B-F544-9967-F033CB9C6DAF}" vid="{94493943-DC98-6C4A-99AC-ABB85CC430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Colum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6A4F"/>
      </a:accent1>
      <a:accent2>
        <a:srgbClr val="589690"/>
      </a:accent2>
      <a:accent3>
        <a:srgbClr val="7F8685"/>
      </a:accent3>
      <a:accent4>
        <a:srgbClr val="71BEB5"/>
      </a:accent4>
      <a:accent5>
        <a:srgbClr val="C96D40"/>
      </a:accent5>
      <a:accent6>
        <a:srgbClr val="5179AD"/>
      </a:accent6>
      <a:hlink>
        <a:srgbClr val="A0222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F7AC96-C36B-F544-9967-F033CB9C6DAF}" vid="{09026884-4733-4A40-B990-892CBF0FC7C3}"/>
    </a:ext>
  </a:extLst>
</a:theme>
</file>

<file path=ppt/theme/theme3.xml><?xml version="1.0" encoding="utf-8"?>
<a:theme xmlns:a="http://schemas.openxmlformats.org/drawingml/2006/main" name="Orange Colum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6A4F"/>
      </a:accent1>
      <a:accent2>
        <a:srgbClr val="589690"/>
      </a:accent2>
      <a:accent3>
        <a:srgbClr val="7F8685"/>
      </a:accent3>
      <a:accent4>
        <a:srgbClr val="71BEB5"/>
      </a:accent4>
      <a:accent5>
        <a:srgbClr val="C96D40"/>
      </a:accent5>
      <a:accent6>
        <a:srgbClr val="5179AD"/>
      </a:accent6>
      <a:hlink>
        <a:srgbClr val="A0222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F7AC96-C36B-F544-9967-F033CB9C6DAF}" vid="{6D33D420-5292-1647-8981-F0467DACF333}"/>
    </a:ext>
  </a:extLst>
</a:theme>
</file>

<file path=ppt/theme/theme4.xml><?xml version="1.0" encoding="utf-8"?>
<a:theme xmlns:a="http://schemas.openxmlformats.org/drawingml/2006/main" name="Purpl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F7AC96-C36B-F544-9967-F033CB9C6DAF}" vid="{84FD7EF6-6D19-6540-BF5C-F69C94B44B46}"/>
    </a:ext>
  </a:extLst>
</a:theme>
</file>

<file path=ppt/theme/theme5.xml><?xml version="1.0" encoding="utf-8"?>
<a:theme xmlns:a="http://schemas.openxmlformats.org/drawingml/2006/main" name="Purple Colum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6A4F"/>
      </a:accent1>
      <a:accent2>
        <a:srgbClr val="589690"/>
      </a:accent2>
      <a:accent3>
        <a:srgbClr val="7F8685"/>
      </a:accent3>
      <a:accent4>
        <a:srgbClr val="71BEB5"/>
      </a:accent4>
      <a:accent5>
        <a:srgbClr val="C96D40"/>
      </a:accent5>
      <a:accent6>
        <a:srgbClr val="5179AD"/>
      </a:accent6>
      <a:hlink>
        <a:srgbClr val="A0222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F7AC96-C36B-F544-9967-F033CB9C6DAF}" vid="{D0F9B7B7-F513-6145-B4FD-38360E39865D}"/>
    </a:ext>
  </a:extLst>
</a:theme>
</file>

<file path=ppt/theme/theme6.xml><?xml version="1.0" encoding="utf-8"?>
<a:theme xmlns:a="http://schemas.openxmlformats.org/drawingml/2006/main" name="Gree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F7AC96-C36B-F544-9967-F033CB9C6DAF}" vid="{15DC28C3-82DD-4F41-A44C-9099C4A57497}"/>
    </a:ext>
  </a:extLst>
</a:theme>
</file>

<file path=ppt/theme/theme7.xml><?xml version="1.0" encoding="utf-8"?>
<a:theme xmlns:a="http://schemas.openxmlformats.org/drawingml/2006/main" name="Green Colum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6A4F"/>
      </a:accent1>
      <a:accent2>
        <a:srgbClr val="589690"/>
      </a:accent2>
      <a:accent3>
        <a:srgbClr val="7F8685"/>
      </a:accent3>
      <a:accent4>
        <a:srgbClr val="71BEB5"/>
      </a:accent4>
      <a:accent5>
        <a:srgbClr val="C96D40"/>
      </a:accent5>
      <a:accent6>
        <a:srgbClr val="5179AD"/>
      </a:accent6>
      <a:hlink>
        <a:srgbClr val="A0222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F7AC96-C36B-F544-9967-F033CB9C6DAF}" vid="{E06F7C7F-7217-F54A-96C9-E2A176CB219F}"/>
    </a:ext>
  </a:extLst>
</a:theme>
</file>

<file path=ppt/theme/theme8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Opening Slide</Template>
  <TotalTime>3578</TotalTime>
  <Words>1180</Words>
  <Application>Microsoft Macintosh PowerPoint</Application>
  <PresentationFormat>Widescreen</PresentationFormat>
  <Paragraphs>619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Constantia</vt:lpstr>
      <vt:lpstr>Gill Sans MT</vt:lpstr>
      <vt:lpstr>Noto Sans</vt:lpstr>
      <vt:lpstr>Noto Sans Light</vt:lpstr>
      <vt:lpstr>Opening Slide</vt:lpstr>
      <vt:lpstr>White Column</vt:lpstr>
      <vt:lpstr>Orange Column</vt:lpstr>
      <vt:lpstr>Purple Background</vt:lpstr>
      <vt:lpstr>Purple Column</vt:lpstr>
      <vt:lpstr>Green Background</vt:lpstr>
      <vt:lpstr>Green Column</vt:lpstr>
      <vt:lpstr>Parcel</vt:lpstr>
      <vt:lpstr>Office Theme</vt:lpstr>
      <vt:lpstr>PowerPoint Presentation</vt:lpstr>
      <vt:lpstr>NAD and Covid-19 Vaccination  </vt:lpstr>
      <vt:lpstr>NAD and Covid-19 Vaccination  by Age</vt:lpstr>
      <vt:lpstr>NAD and Covid-19 Vaccination  by Race/Ethnicity</vt:lpstr>
      <vt:lpstr>NAD and Covid-19 Vaccination  by Education</vt:lpstr>
      <vt:lpstr>NAD and Covid-19 Vaccination  by Religious Views</vt:lpstr>
      <vt:lpstr>NAD and Covid-19 Vaccination  by Political Views</vt:lpstr>
      <vt:lpstr>NAD and Covid-19 Vaccination  by Church Location</vt:lpstr>
      <vt:lpstr>NAD and Covid-19 Vaccination  by Church Size</vt:lpstr>
      <vt:lpstr>NAD and Covid-19 Vaccination  by Unions</vt:lpstr>
      <vt:lpstr>NAD and Covid-19 Vaccination  Not vaccinated: Why not?</vt:lpstr>
      <vt:lpstr>NAD and Covid-19 Vaccination  How likely are you to get the vaccine sometime in the future?</vt:lpstr>
      <vt:lpstr>NAD and Covid-19 Vaccination  How likely would you be to get the vaccine if you understood more about its safety and side effects?</vt:lpstr>
      <vt:lpstr>NAD and Covid-19 Vaccination  How likely are you to get the vaccine  if your doctor recommends it?</vt:lpstr>
      <vt:lpstr>NAD and Covid-19 Vaccination  How likely are you to get the vaccine  if a family member urges you to do so?</vt:lpstr>
      <vt:lpstr>NAD and Covid-19 Vaccination  Vaccinated: Any side effects?</vt:lpstr>
      <vt:lpstr>NAD and Covid-19 Vaccination  Have you or someone you know had COVID-19?</vt:lpstr>
      <vt:lpstr>NAD and Covid-19 Vaccination  Usefulness of vaccines in preventing the spread of COVID-19</vt:lpstr>
      <vt:lpstr>NAD and Covid-19 Vaccination  Usefulness of wearing mask in preventing  the spread of COVID-19</vt:lpstr>
      <vt:lpstr>NAD and Covid-19 Vaccination  Usefulness of social/physical distancing  in preventing the spread of COVID-19</vt:lpstr>
      <vt:lpstr>NAD and Covid-19 Vaccination  Usefulness of vaccines in preventing the spread of COVID-19</vt:lpstr>
      <vt:lpstr>NAD and Covid-19 Vaccination  Familiarity with the GC guidance reg. immunizations</vt:lpstr>
      <vt:lpstr>NAD and Covid-19 Vaccination  Recommendations to the Adventist Church</vt:lpstr>
      <vt:lpstr>PowerPoint Presentation</vt:lpstr>
      <vt:lpstr>Prepared by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 Cincala</dc:creator>
  <cp:lastModifiedBy>Petr Cincala</cp:lastModifiedBy>
  <cp:revision>13</cp:revision>
  <dcterms:created xsi:type="dcterms:W3CDTF">2021-10-31T22:32:57Z</dcterms:created>
  <dcterms:modified xsi:type="dcterms:W3CDTF">2022-05-19T16:53:51Z</dcterms:modified>
</cp:coreProperties>
</file>